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2"/>
    <p:sldMasterId id="2147483660" r:id="rId3"/>
  </p:sldMasterIdLst>
  <p:notesMasterIdLst>
    <p:notesMasterId r:id="rId26"/>
  </p:notesMasterIdLst>
  <p:handoutMasterIdLst>
    <p:handoutMasterId r:id="rId27"/>
  </p:handoutMasterIdLst>
  <p:sldIdLst>
    <p:sldId id="256" r:id="rId4"/>
    <p:sldId id="320" r:id="rId5"/>
    <p:sldId id="322" r:id="rId6"/>
    <p:sldId id="326" r:id="rId7"/>
    <p:sldId id="327" r:id="rId8"/>
    <p:sldId id="328" r:id="rId9"/>
    <p:sldId id="257" r:id="rId10"/>
    <p:sldId id="269" r:id="rId11"/>
    <p:sldId id="276" r:id="rId12"/>
    <p:sldId id="271" r:id="rId13"/>
    <p:sldId id="278" r:id="rId14"/>
    <p:sldId id="275" r:id="rId15"/>
    <p:sldId id="318" r:id="rId16"/>
    <p:sldId id="323" r:id="rId17"/>
    <p:sldId id="332" r:id="rId18"/>
    <p:sldId id="330" r:id="rId19"/>
    <p:sldId id="324" r:id="rId20"/>
    <p:sldId id="325" r:id="rId21"/>
    <p:sldId id="331" r:id="rId22"/>
    <p:sldId id="333" r:id="rId23"/>
    <p:sldId id="336" r:id="rId24"/>
    <p:sldId id="335"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dmand, Rick" initials="HR" lastIdx="4" clrIdx="0">
    <p:extLst>
      <p:ext uri="{19B8F6BF-5375-455C-9EA6-DF929625EA0E}">
        <p15:presenceInfo xmlns:p15="http://schemas.microsoft.com/office/powerpoint/2012/main" userId="S-1-5-21-1202660629-790525478-839522115-26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564" autoAdjust="0"/>
  </p:normalViewPr>
  <p:slideViewPr>
    <p:cSldViewPr snapToGrid="0">
      <p:cViewPr varScale="1">
        <p:scale>
          <a:sx n="99" d="100"/>
          <a:sy n="99" d="100"/>
        </p:scale>
        <p:origin x="10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customXml" Target="../customXml/item4.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imanage.xml" Type="http://schemas.openxmlformats.org/officeDocument/2006/relationships/customXml" Target="/customXML/item2.xml"/><Relationship Id="rId33" Type="http://schemas.openxmlformats.org/officeDocument/2006/relationships/customXml" Target="../customXml/item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23C52EE-5783-4300-BDF9-40A4D9899B5A}" type="datetimeFigureOut">
              <a:rPr lang="en-US" smtClean="0"/>
              <a:t>10/1/2024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72848BA-DFCB-480D-8F15-7C3DC7F40B0D}" type="slidenum">
              <a:rPr lang="en-US" smtClean="0"/>
              <a:t>‹#›</a:t>
            </a:fld>
            <a:endParaRPr lang="en-US"/>
          </a:p>
        </p:txBody>
      </p:sp>
    </p:spTree>
    <p:extLst>
      <p:ext uri="{BB962C8B-B14F-4D97-AF65-F5344CB8AC3E}">
        <p14:creationId xmlns:p14="http://schemas.microsoft.com/office/powerpoint/2010/main" val="1180397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C1B00E1-2B82-4FDF-A2A8-EE7EC87282FD}" type="datetimeFigureOut">
              <a:rPr lang="en-US" smtClean="0"/>
              <a:t>10/1/2024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53182D2-5835-4008-8FC2-DE0EACBADF64}" type="slidenum">
              <a:rPr lang="en-US" smtClean="0"/>
              <a:t>‹#›</a:t>
            </a:fld>
            <a:endParaRPr lang="en-US"/>
          </a:p>
        </p:txBody>
      </p:sp>
    </p:spTree>
    <p:extLst>
      <p:ext uri="{BB962C8B-B14F-4D97-AF65-F5344CB8AC3E}">
        <p14:creationId xmlns:p14="http://schemas.microsoft.com/office/powerpoint/2010/main" val="154194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a:t>
            </a:r>
          </a:p>
        </p:txBody>
      </p:sp>
      <p:sp>
        <p:nvSpPr>
          <p:cNvPr id="4" name="Slide Number Placeholder 3"/>
          <p:cNvSpPr>
            <a:spLocks noGrp="1"/>
          </p:cNvSpPr>
          <p:nvPr>
            <p:ph type="sldNum" sz="quarter" idx="5"/>
          </p:nvPr>
        </p:nvSpPr>
        <p:spPr/>
        <p:txBody>
          <a:bodyPr/>
          <a:lstStyle/>
          <a:p>
            <a:fld id="{653182D2-5835-4008-8FC2-DE0EACBADF64}" type="slidenum">
              <a:rPr lang="en-US" smtClean="0"/>
              <a:t>2</a:t>
            </a:fld>
            <a:endParaRPr lang="en-US"/>
          </a:p>
        </p:txBody>
      </p:sp>
    </p:spTree>
    <p:extLst>
      <p:ext uri="{BB962C8B-B14F-4D97-AF65-F5344CB8AC3E}">
        <p14:creationId xmlns:p14="http://schemas.microsoft.com/office/powerpoint/2010/main" val="1404618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a:t>
            </a:r>
          </a:p>
        </p:txBody>
      </p:sp>
      <p:sp>
        <p:nvSpPr>
          <p:cNvPr id="4" name="Slide Number Placeholder 3"/>
          <p:cNvSpPr>
            <a:spLocks noGrp="1"/>
          </p:cNvSpPr>
          <p:nvPr>
            <p:ph type="sldNum" sz="quarter" idx="5"/>
          </p:nvPr>
        </p:nvSpPr>
        <p:spPr/>
        <p:txBody>
          <a:bodyPr/>
          <a:lstStyle/>
          <a:p>
            <a:fld id="{653182D2-5835-4008-8FC2-DE0EACBADF64}" type="slidenum">
              <a:rPr lang="en-US" smtClean="0"/>
              <a:t>11</a:t>
            </a:fld>
            <a:endParaRPr lang="en-US"/>
          </a:p>
        </p:txBody>
      </p:sp>
    </p:spTree>
    <p:extLst>
      <p:ext uri="{BB962C8B-B14F-4D97-AF65-F5344CB8AC3E}">
        <p14:creationId xmlns:p14="http://schemas.microsoft.com/office/powerpoint/2010/main" val="1427600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12</a:t>
            </a:fld>
            <a:endParaRPr lang="en-US"/>
          </a:p>
        </p:txBody>
      </p:sp>
    </p:spTree>
    <p:extLst>
      <p:ext uri="{BB962C8B-B14F-4D97-AF65-F5344CB8AC3E}">
        <p14:creationId xmlns:p14="http://schemas.microsoft.com/office/powerpoint/2010/main" val="405712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a:t>
            </a:r>
          </a:p>
        </p:txBody>
      </p:sp>
      <p:sp>
        <p:nvSpPr>
          <p:cNvPr id="4" name="Slide Number Placeholder 3"/>
          <p:cNvSpPr>
            <a:spLocks noGrp="1"/>
          </p:cNvSpPr>
          <p:nvPr>
            <p:ph type="sldNum" sz="quarter" idx="5"/>
          </p:nvPr>
        </p:nvSpPr>
        <p:spPr/>
        <p:txBody>
          <a:bodyPr/>
          <a:lstStyle/>
          <a:p>
            <a:fld id="{653182D2-5835-4008-8FC2-DE0EACBADF64}" type="slidenum">
              <a:rPr lang="en-US" smtClean="0"/>
              <a:t>13</a:t>
            </a:fld>
            <a:endParaRPr lang="en-US"/>
          </a:p>
        </p:txBody>
      </p:sp>
    </p:spTree>
    <p:extLst>
      <p:ext uri="{BB962C8B-B14F-4D97-AF65-F5344CB8AC3E}">
        <p14:creationId xmlns:p14="http://schemas.microsoft.com/office/powerpoint/2010/main" val="423138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p:txBody>
      </p:sp>
      <p:sp>
        <p:nvSpPr>
          <p:cNvPr id="4" name="Slide Number Placeholder 3"/>
          <p:cNvSpPr>
            <a:spLocks noGrp="1"/>
          </p:cNvSpPr>
          <p:nvPr>
            <p:ph type="sldNum" sz="quarter" idx="5"/>
          </p:nvPr>
        </p:nvSpPr>
        <p:spPr/>
        <p:txBody>
          <a:bodyPr/>
          <a:lstStyle/>
          <a:p>
            <a:fld id="{653182D2-5835-4008-8FC2-DE0EACBADF64}" type="slidenum">
              <a:rPr lang="en-US" smtClean="0"/>
              <a:t>14</a:t>
            </a:fld>
            <a:endParaRPr lang="en-US"/>
          </a:p>
        </p:txBody>
      </p:sp>
    </p:spTree>
    <p:extLst>
      <p:ext uri="{BB962C8B-B14F-4D97-AF65-F5344CB8AC3E}">
        <p14:creationId xmlns:p14="http://schemas.microsoft.com/office/powerpoint/2010/main" val="371486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p:txBody>
      </p:sp>
      <p:sp>
        <p:nvSpPr>
          <p:cNvPr id="4" name="Slide Number Placeholder 3"/>
          <p:cNvSpPr>
            <a:spLocks noGrp="1"/>
          </p:cNvSpPr>
          <p:nvPr>
            <p:ph type="sldNum" sz="quarter" idx="5"/>
          </p:nvPr>
        </p:nvSpPr>
        <p:spPr/>
        <p:txBody>
          <a:bodyPr/>
          <a:lstStyle/>
          <a:p>
            <a:fld id="{653182D2-5835-4008-8FC2-DE0EACBADF64}" type="slidenum">
              <a:rPr lang="en-US" smtClean="0"/>
              <a:t>15</a:t>
            </a:fld>
            <a:endParaRPr lang="en-US"/>
          </a:p>
        </p:txBody>
      </p:sp>
    </p:spTree>
    <p:extLst>
      <p:ext uri="{BB962C8B-B14F-4D97-AF65-F5344CB8AC3E}">
        <p14:creationId xmlns:p14="http://schemas.microsoft.com/office/powerpoint/2010/main" val="3550082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p:txBody>
      </p:sp>
      <p:sp>
        <p:nvSpPr>
          <p:cNvPr id="4" name="Slide Number Placeholder 3"/>
          <p:cNvSpPr>
            <a:spLocks noGrp="1"/>
          </p:cNvSpPr>
          <p:nvPr>
            <p:ph type="sldNum" sz="quarter" idx="5"/>
          </p:nvPr>
        </p:nvSpPr>
        <p:spPr/>
        <p:txBody>
          <a:bodyPr/>
          <a:lstStyle/>
          <a:p>
            <a:fld id="{653182D2-5835-4008-8FC2-DE0EACBADF64}" type="slidenum">
              <a:rPr lang="en-US" smtClean="0"/>
              <a:t>16</a:t>
            </a:fld>
            <a:endParaRPr lang="en-US"/>
          </a:p>
        </p:txBody>
      </p:sp>
    </p:spTree>
    <p:extLst>
      <p:ext uri="{BB962C8B-B14F-4D97-AF65-F5344CB8AC3E}">
        <p14:creationId xmlns:p14="http://schemas.microsoft.com/office/powerpoint/2010/main" val="176912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53182D2-5835-4008-8FC2-DE0EACBADF64}" type="slidenum">
              <a:rPr lang="en-US" smtClean="0"/>
              <a:t>17</a:t>
            </a:fld>
            <a:endParaRPr lang="en-US"/>
          </a:p>
        </p:txBody>
      </p:sp>
    </p:spTree>
    <p:extLst>
      <p:ext uri="{BB962C8B-B14F-4D97-AF65-F5344CB8AC3E}">
        <p14:creationId xmlns:p14="http://schemas.microsoft.com/office/powerpoint/2010/main" val="341268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53182D2-5835-4008-8FC2-DE0EACBADF64}" type="slidenum">
              <a:rPr lang="en-US" smtClean="0"/>
              <a:t>18</a:t>
            </a:fld>
            <a:endParaRPr lang="en-US"/>
          </a:p>
        </p:txBody>
      </p:sp>
    </p:spTree>
    <p:extLst>
      <p:ext uri="{BB962C8B-B14F-4D97-AF65-F5344CB8AC3E}">
        <p14:creationId xmlns:p14="http://schemas.microsoft.com/office/powerpoint/2010/main" val="389128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53182D2-5835-4008-8FC2-DE0EACBADF64}" type="slidenum">
              <a:rPr lang="en-US" smtClean="0"/>
              <a:t>19</a:t>
            </a:fld>
            <a:endParaRPr lang="en-US"/>
          </a:p>
        </p:txBody>
      </p:sp>
    </p:spTree>
    <p:extLst>
      <p:ext uri="{BB962C8B-B14F-4D97-AF65-F5344CB8AC3E}">
        <p14:creationId xmlns:p14="http://schemas.microsoft.com/office/powerpoint/2010/main" val="1674921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and Rick</a:t>
            </a:r>
          </a:p>
        </p:txBody>
      </p:sp>
      <p:sp>
        <p:nvSpPr>
          <p:cNvPr id="4" name="Slide Number Placeholder 3"/>
          <p:cNvSpPr>
            <a:spLocks noGrp="1"/>
          </p:cNvSpPr>
          <p:nvPr>
            <p:ph type="sldNum" sz="quarter" idx="5"/>
          </p:nvPr>
        </p:nvSpPr>
        <p:spPr/>
        <p:txBody>
          <a:bodyPr/>
          <a:lstStyle/>
          <a:p>
            <a:fld id="{653182D2-5835-4008-8FC2-DE0EACBADF64}" type="slidenum">
              <a:rPr lang="en-US" smtClean="0"/>
              <a:t>20</a:t>
            </a:fld>
            <a:endParaRPr lang="en-US"/>
          </a:p>
        </p:txBody>
      </p:sp>
    </p:spTree>
    <p:extLst>
      <p:ext uri="{BB962C8B-B14F-4D97-AF65-F5344CB8AC3E}">
        <p14:creationId xmlns:p14="http://schemas.microsoft.com/office/powerpoint/2010/main" val="3887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5"/>
          </p:nvPr>
        </p:nvSpPr>
        <p:spPr/>
        <p:txBody>
          <a:bodyPr/>
          <a:lstStyle/>
          <a:p>
            <a:fld id="{653182D2-5835-4008-8FC2-DE0EACBADF64}" type="slidenum">
              <a:rPr lang="en-US" smtClean="0"/>
              <a:t>3</a:t>
            </a:fld>
            <a:endParaRPr lang="en-US"/>
          </a:p>
        </p:txBody>
      </p:sp>
    </p:spTree>
    <p:extLst>
      <p:ext uri="{BB962C8B-B14F-4D97-AF65-F5344CB8AC3E}">
        <p14:creationId xmlns:p14="http://schemas.microsoft.com/office/powerpoint/2010/main" val="33409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and Rick</a:t>
            </a:r>
          </a:p>
        </p:txBody>
      </p:sp>
      <p:sp>
        <p:nvSpPr>
          <p:cNvPr id="4" name="Slide Number Placeholder 3"/>
          <p:cNvSpPr>
            <a:spLocks noGrp="1"/>
          </p:cNvSpPr>
          <p:nvPr>
            <p:ph type="sldNum" sz="quarter" idx="5"/>
          </p:nvPr>
        </p:nvSpPr>
        <p:spPr/>
        <p:txBody>
          <a:bodyPr/>
          <a:lstStyle/>
          <a:p>
            <a:fld id="{653182D2-5835-4008-8FC2-DE0EACBADF64}" type="slidenum">
              <a:rPr lang="en-US" smtClean="0"/>
              <a:t>21</a:t>
            </a:fld>
            <a:endParaRPr lang="en-US"/>
          </a:p>
        </p:txBody>
      </p:sp>
    </p:spTree>
    <p:extLst>
      <p:ext uri="{BB962C8B-B14F-4D97-AF65-F5344CB8AC3E}">
        <p14:creationId xmlns:p14="http://schemas.microsoft.com/office/powerpoint/2010/main" val="3961047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and Rick</a:t>
            </a:r>
          </a:p>
        </p:txBody>
      </p:sp>
      <p:sp>
        <p:nvSpPr>
          <p:cNvPr id="4" name="Slide Number Placeholder 3"/>
          <p:cNvSpPr>
            <a:spLocks noGrp="1"/>
          </p:cNvSpPr>
          <p:nvPr>
            <p:ph type="sldNum" sz="quarter" idx="5"/>
          </p:nvPr>
        </p:nvSpPr>
        <p:spPr/>
        <p:txBody>
          <a:bodyPr/>
          <a:lstStyle/>
          <a:p>
            <a:fld id="{653182D2-5835-4008-8FC2-DE0EACBADF64}" type="slidenum">
              <a:rPr lang="en-US" smtClean="0"/>
              <a:t>22</a:t>
            </a:fld>
            <a:endParaRPr lang="en-US"/>
          </a:p>
        </p:txBody>
      </p:sp>
    </p:spTree>
    <p:extLst>
      <p:ext uri="{BB962C8B-B14F-4D97-AF65-F5344CB8AC3E}">
        <p14:creationId xmlns:p14="http://schemas.microsoft.com/office/powerpoint/2010/main" val="102528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5"/>
          </p:nvPr>
        </p:nvSpPr>
        <p:spPr/>
        <p:txBody>
          <a:bodyPr/>
          <a:lstStyle/>
          <a:p>
            <a:fld id="{653182D2-5835-4008-8FC2-DE0EACBADF64}" type="slidenum">
              <a:rPr lang="en-US" smtClean="0"/>
              <a:t>4</a:t>
            </a:fld>
            <a:endParaRPr lang="en-US"/>
          </a:p>
        </p:txBody>
      </p:sp>
    </p:spTree>
    <p:extLst>
      <p:ext uri="{BB962C8B-B14F-4D97-AF65-F5344CB8AC3E}">
        <p14:creationId xmlns:p14="http://schemas.microsoft.com/office/powerpoint/2010/main" val="42920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5"/>
          </p:nvPr>
        </p:nvSpPr>
        <p:spPr/>
        <p:txBody>
          <a:bodyPr/>
          <a:lstStyle/>
          <a:p>
            <a:fld id="{653182D2-5835-4008-8FC2-DE0EACBADF64}" type="slidenum">
              <a:rPr lang="en-US" smtClean="0"/>
              <a:t>5</a:t>
            </a:fld>
            <a:endParaRPr lang="en-US"/>
          </a:p>
        </p:txBody>
      </p:sp>
    </p:spTree>
    <p:extLst>
      <p:ext uri="{BB962C8B-B14F-4D97-AF65-F5344CB8AC3E}">
        <p14:creationId xmlns:p14="http://schemas.microsoft.com/office/powerpoint/2010/main" val="116040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5"/>
          </p:nvPr>
        </p:nvSpPr>
        <p:spPr/>
        <p:txBody>
          <a:bodyPr/>
          <a:lstStyle/>
          <a:p>
            <a:fld id="{653182D2-5835-4008-8FC2-DE0EACBADF64}" type="slidenum">
              <a:rPr lang="en-US" smtClean="0"/>
              <a:t>6</a:t>
            </a:fld>
            <a:endParaRPr lang="en-US"/>
          </a:p>
        </p:txBody>
      </p:sp>
    </p:spTree>
    <p:extLst>
      <p:ext uri="{BB962C8B-B14F-4D97-AF65-F5344CB8AC3E}">
        <p14:creationId xmlns:p14="http://schemas.microsoft.com/office/powerpoint/2010/main" val="405596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a:t>
            </a:r>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a:t>
            </a:r>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a:t>
            </a:r>
          </a:p>
        </p:txBody>
      </p:sp>
      <p:sp>
        <p:nvSpPr>
          <p:cNvPr id="4" name="Slide Number Placeholder 3"/>
          <p:cNvSpPr>
            <a:spLocks noGrp="1"/>
          </p:cNvSpPr>
          <p:nvPr>
            <p:ph type="sldNum" sz="quarter" idx="5"/>
          </p:nvPr>
        </p:nvSpPr>
        <p:spPr/>
        <p:txBody>
          <a:bodyPr/>
          <a:lstStyle/>
          <a:p>
            <a:fld id="{653182D2-5835-4008-8FC2-DE0EACBADF64}" type="slidenum">
              <a:rPr lang="en-US" smtClean="0"/>
              <a:t>9</a:t>
            </a:fld>
            <a:endParaRPr lang="en-US"/>
          </a:p>
        </p:txBody>
      </p:sp>
    </p:spTree>
    <p:extLst>
      <p:ext uri="{BB962C8B-B14F-4D97-AF65-F5344CB8AC3E}">
        <p14:creationId xmlns:p14="http://schemas.microsoft.com/office/powerpoint/2010/main" val="367969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a:t>
            </a:r>
          </a:p>
        </p:txBody>
      </p:sp>
      <p:sp>
        <p:nvSpPr>
          <p:cNvPr id="4" name="Slide Number Placeholder 3"/>
          <p:cNvSpPr>
            <a:spLocks noGrp="1"/>
          </p:cNvSpPr>
          <p:nvPr>
            <p:ph type="sldNum" sz="quarter" idx="10"/>
          </p:nvPr>
        </p:nvSpPr>
        <p:spPr/>
        <p:txBody>
          <a:bodyPr/>
          <a:lstStyle/>
          <a:p>
            <a:fld id="{6336304E-FDE3-4B4F-A3B7-EBE87F3FA5E2}" type="slidenum">
              <a:rPr lang="en-US" smtClean="0"/>
              <a:t>10</a:t>
            </a:fld>
            <a:endParaRPr lang="en-US"/>
          </a:p>
        </p:txBody>
      </p:sp>
    </p:spTree>
    <p:extLst>
      <p:ext uri="{BB962C8B-B14F-4D97-AF65-F5344CB8AC3E}">
        <p14:creationId xmlns:p14="http://schemas.microsoft.com/office/powerpoint/2010/main" val="388040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2D0B-042A-9ABA-1A55-6980ED6C58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F985DE-B817-FA40-32D2-E5EABEEA7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56FEC-F3E6-57F1-7AA5-A25CB40184D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D7C548D-B926-2BEE-22B1-7979EADC6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B7B1D-539C-A699-A908-7C87F7777FBA}"/>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414445778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E9D5-5995-EE67-090C-284A40E294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A3B821-3A07-3015-7EEC-3E75B40935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86571-B7AD-4462-20D7-A7EC2DBCDB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0289EF-B2EC-B2F2-C575-606B13C6D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32B1C-68B4-8D1D-76F0-EF862983B6C4}"/>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319182468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FA42BF-6942-495D-64C3-71A71ED671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965BA9-45E7-2273-15EC-A862D18A1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14384-4EC3-6009-A6E8-A4419D8CAD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36FBD0B-93C8-1590-155C-5B427E02C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86975-A062-0185-3316-5DD552B40F82}"/>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136272469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255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105119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3057545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2736855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31433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5402676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08822678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endParaRPr lang="en-US" noProof="0"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187142233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1B6A-381F-2D49-DDEE-54F69757EE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BB24F-4CA2-E14C-D365-FAF83DB98E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BF492-67EF-FBB0-8D27-AD4FD9C01D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A0BEEB7-5C4B-AFD4-7743-1103780A2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3EF18-C41E-0A6B-CC71-4B042F36F821}"/>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149121334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96400063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311098905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428767284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294831097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133092057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59640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6917492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3730447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5840993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0772042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9B64-DC67-CB10-4F28-C765E9F35F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A14E5-A375-B298-DB01-32BB27F6F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5D7911-DDD5-9701-FF7D-968F7713C24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A004831-7B40-161F-9D18-0F0B9069E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45EF9-35B5-55F8-AB25-83715590CCDE}"/>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97611168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8578343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48101678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234867290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19290870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42905371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442355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DCFA-9DD2-D785-8A22-5DB7C5CEA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57B3CA-736C-1924-0067-9D42DB364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A106DB-C963-7EA6-C34F-A3CD575E9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21FD65-A8F9-8B92-A01C-DE99C192EF8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4EB8737-7774-92E9-8FEF-164C4DCB0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B18612-E033-F16B-3C46-74AB0740C248}"/>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322476168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CAD5-26AB-BBB4-A615-AC9897A14B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D0848-3ABD-E0F2-C3D0-B6242AC0C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A510B-17F5-22AF-C644-38AA1A3307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537CE8-2460-346B-01C9-28930D32B3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B116B-3F01-759B-6B84-F22F3C2C33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ECB9D1-CF81-114C-2E72-002D8066DA2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397CAA9-8023-CDC4-2ED7-DF88C195E7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E56F89-B880-8D19-EDB4-40992C0C8E75}"/>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80988910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40B3-BCEB-17CB-8762-920B87B04B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FC9B46-AEC4-195F-A918-8F78EF53847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3BE4516-86BB-69E3-E54B-AD8F3FE238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FD7200-33CE-6C93-43FC-89E70FCBFBA5}"/>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293882193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D7E1A-55E3-629A-E49E-0D1CFD3AB28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3A31E17-4AE4-9311-C8B4-F10911F475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72976-9DDF-D4F5-3F71-69D7D392A172}"/>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239257466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5C27-FC46-2FBE-7D96-8A1C30070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9356D3-E0B0-A381-7351-09F17EE2D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C2E5FD-D60B-C540-A77C-7C7E0B99C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007A2-EB2A-C287-E89E-71B23650A7D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DB9D383-8B6D-24B6-93FC-8F015C67F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4801C-57C0-BB3B-14F7-865488547ED6}"/>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163887848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3C75-1863-47C2-B6B3-C5060FB0A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17B069-7D7D-3892-581C-A143EA885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48CFCD0-F3C6-9A7E-B6F2-DEE88076B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42DD0B-5709-E234-EC50-A176250D195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2603C4F-91D9-A75B-A647-A86FFD37D1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7F9E0-7C83-98D2-4CB6-B317E9F23557}"/>
              </a:ext>
            </a:extLst>
          </p:cNvPr>
          <p:cNvSpPr>
            <a:spLocks noGrp="1"/>
          </p:cNvSpPr>
          <p:nvPr>
            <p:ph type="sldNum" sz="quarter" idx="12"/>
          </p:nvPr>
        </p:nvSpPr>
        <p:spPr/>
        <p:txBody>
          <a:bodyPr/>
          <a:lstStyle/>
          <a:p>
            <a:fld id="{491B610B-B168-43C0-A2B8-2AACCFF146C9}" type="slidenum">
              <a:rPr lang="en-US" smtClean="0"/>
              <a:t>‹#›</a:t>
            </a:fld>
            <a:endParaRPr lang="en-US"/>
          </a:p>
        </p:txBody>
      </p:sp>
    </p:spTree>
    <p:extLst>
      <p:ext uri="{BB962C8B-B14F-4D97-AF65-F5344CB8AC3E}">
        <p14:creationId xmlns:p14="http://schemas.microsoft.com/office/powerpoint/2010/main" val="98641642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DCF606-2919-9F74-5468-179F9A46B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3E428D-7DFD-68BE-C39F-7D9B670A5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C9C36-4073-5D7A-7C49-40A3110C4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DD1AB78-DF01-AE47-C305-E7D6EAFC9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08EDAC-E049-436C-3C68-D73084370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B610B-B168-43C0-A2B8-2AACCFF146C9}" type="slidenum">
              <a:rPr lang="en-US" smtClean="0"/>
              <a:t>‹#›</a:t>
            </a:fld>
            <a:endParaRPr lang="en-US"/>
          </a:p>
        </p:txBody>
      </p:sp>
    </p:spTree>
    <p:extLst>
      <p:ext uri="{BB962C8B-B14F-4D97-AF65-F5344CB8AC3E}">
        <p14:creationId xmlns:p14="http://schemas.microsoft.com/office/powerpoint/2010/main" val="344488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 id="2147483682" r:id="rId13"/>
    <p:sldLayoutId id="2147483683" r:id="rId14"/>
    <p:sldLayoutId id="2147483684" r:id="rId15"/>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endParaRPr lang="en-US" noProof="0" dirty="0"/>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672401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hf sldNum="0" hdr="0" dt="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hyperlink" Target="https://www.ftc.gov/system/files/ftc_gov/pdf/noncompete-ru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medchi.or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sa/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thebluediamondgallery.com/typewriter/c/contract-agreement.html" TargetMode="External"/><Relationship Id="rId5" Type="http://schemas.openxmlformats.org/officeDocument/2006/relationships/image" Target="../media/image9.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6111921" y="5225139"/>
            <a:ext cx="5875763" cy="771912"/>
          </a:xfrm>
        </p:spPr>
        <p:txBody>
          <a:bodyPr>
            <a:normAutofit/>
          </a:bodyPr>
          <a:lstStyle/>
          <a:p>
            <a:pPr algn="r"/>
            <a:r>
              <a:rPr lang="en-US" sz="1800" dirty="0"/>
              <a:t>September 1, 2022</a:t>
            </a:r>
            <a:endParaRPr lang="en-US" sz="1800" b="0" dirty="0"/>
          </a:p>
        </p:txBody>
      </p:sp>
      <p:sp>
        <p:nvSpPr>
          <p:cNvPr id="4" name="TextBox 3">
            <a:extLst>
              <a:ext uri="{FF2B5EF4-FFF2-40B4-BE49-F238E27FC236}">
                <a16:creationId xmlns:a16="http://schemas.microsoft.com/office/drawing/2014/main" id="{C3803E93-DFC1-9BA6-1A84-E51809176C72}"/>
              </a:ext>
            </a:extLst>
          </p:cNvPr>
          <p:cNvSpPr txBox="1"/>
          <p:nvPr/>
        </p:nvSpPr>
        <p:spPr>
          <a:xfrm>
            <a:off x="2846115" y="3044278"/>
            <a:ext cx="2080172" cy="769441"/>
          </a:xfrm>
          <a:prstGeom prst="rect">
            <a:avLst/>
          </a:prstGeom>
          <a:solidFill>
            <a:srgbClr val="00194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ASMAC</a:t>
            </a:r>
          </a:p>
        </p:txBody>
      </p:sp>
      <p:sp>
        <p:nvSpPr>
          <p:cNvPr id="3" name="Rectangle 2">
            <a:extLst>
              <a:ext uri="{FF2B5EF4-FFF2-40B4-BE49-F238E27FC236}">
                <a16:creationId xmlns:a16="http://schemas.microsoft.com/office/drawing/2014/main" id="{3CA7E7DF-BA2D-C7ED-DB45-876061160D8A}"/>
              </a:ext>
            </a:extLst>
          </p:cNvPr>
          <p:cNvSpPr/>
          <p:nvPr/>
        </p:nvSpPr>
        <p:spPr>
          <a:xfrm>
            <a:off x="8540151" y="3908616"/>
            <a:ext cx="3651849" cy="29493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7A84D6-EE0C-4D6A-C5D1-BE2E3CE0E904}"/>
              </a:ext>
            </a:extLst>
          </p:cNvPr>
          <p:cNvSpPr txBox="1"/>
          <p:nvPr/>
        </p:nvSpPr>
        <p:spPr>
          <a:xfrm>
            <a:off x="6580794" y="1597656"/>
            <a:ext cx="5676181" cy="3785652"/>
          </a:xfrm>
          <a:prstGeom prst="rect">
            <a:avLst/>
          </a:prstGeom>
          <a:noFill/>
        </p:spPr>
        <p:txBody>
          <a:bodyPr wrap="square" rtlCol="0">
            <a:spAutoFit/>
          </a:bodyPr>
          <a:lstStyle/>
          <a:p>
            <a:pPr algn="ctr"/>
            <a:r>
              <a:rPr lang="en-US" sz="4000" b="1" dirty="0">
                <a:latin typeface="+mj-lt"/>
              </a:rPr>
              <a:t>Restrictive Covenants: Non-Compete, </a:t>
            </a:r>
          </a:p>
          <a:p>
            <a:pPr algn="ctr"/>
            <a:r>
              <a:rPr lang="en-US" sz="4000" b="1" dirty="0">
                <a:latin typeface="+mj-lt"/>
              </a:rPr>
              <a:t>Non-solicitation, </a:t>
            </a:r>
          </a:p>
          <a:p>
            <a:pPr algn="ctr"/>
            <a:r>
              <a:rPr lang="en-US" sz="4000" b="1" dirty="0">
                <a:latin typeface="+mj-lt"/>
              </a:rPr>
              <a:t>Non-Disparagement, </a:t>
            </a:r>
          </a:p>
          <a:p>
            <a:pPr algn="ctr"/>
            <a:r>
              <a:rPr lang="en-US" sz="4000" b="1" dirty="0">
                <a:latin typeface="+mj-lt"/>
              </a:rPr>
              <a:t>Non-Disclosure</a:t>
            </a:r>
          </a:p>
          <a:p>
            <a:pPr algn="ctr"/>
            <a:r>
              <a:rPr lang="en-US" sz="4000" b="1" dirty="0">
                <a:latin typeface="+mj-lt"/>
              </a:rPr>
              <a:t>and More</a:t>
            </a:r>
          </a:p>
        </p:txBody>
      </p:sp>
    </p:spTree>
    <p:extLst>
      <p:ext uri="{BB962C8B-B14F-4D97-AF65-F5344CB8AC3E}">
        <p14:creationId xmlns:p14="http://schemas.microsoft.com/office/powerpoint/2010/main" val="398069978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Placeholder 82" descr="Bar chart">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2703871"/>
            <a:ext cx="3445566" cy="3299363"/>
          </a:xfrm>
        </p:spPr>
        <p:txBody>
          <a:bodyPr anchor="ctr">
            <a:normAutofit/>
          </a:bodyPr>
          <a:lstStyle/>
          <a:p>
            <a:pPr marL="0" marR="0" algn="l">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MedChi worked with Senate Finance (FIN) Committee Chair Pamela </a:t>
            </a:r>
            <a:r>
              <a:rPr lang="en-US" sz="1800" dirty="0" err="1">
                <a:effectLst/>
                <a:latin typeface="Aptos" panose="020B0004020202020204" pitchFamily="34" charset="0"/>
                <a:ea typeface="Aptos" panose="020B0004020202020204" pitchFamily="34" charset="0"/>
                <a:cs typeface="Aptos" panose="020B0004020202020204" pitchFamily="34" charset="0"/>
              </a:rPr>
              <a:t>Beidle</a:t>
            </a:r>
            <a:r>
              <a:rPr lang="en-US" sz="1800" dirty="0">
                <a:effectLst/>
                <a:latin typeface="Aptos" panose="020B0004020202020204" pitchFamily="34" charset="0"/>
                <a:ea typeface="Aptos" panose="020B0004020202020204" pitchFamily="34" charset="0"/>
                <a:cs typeface="Aptos" panose="020B0004020202020204" pitchFamily="34" charset="0"/>
              </a:rPr>
              <a:t> to modify the proposed amendments. Through our modifications, the bill measures the 10-mile radius from the primary place of employment, increases the salary threshold to $350,000, and expands the study to include all types of acquisitions of physician practices, including by hospitals. </a:t>
            </a:r>
          </a:p>
        </p:txBody>
      </p:sp>
      <p:pic>
        <p:nvPicPr>
          <p:cNvPr id="85" name="Picture Placeholder 84" descr="Single gear">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a:xfrm>
            <a:off x="8527490" y="2703871"/>
            <a:ext cx="3445200" cy="3299363"/>
          </a:xfrm>
        </p:spPr>
        <p:txBody>
          <a:bodyPr anchor="ctr">
            <a:normAutofit/>
          </a:bodyPr>
          <a:lstStyle/>
          <a:p>
            <a:pPr algn="l"/>
            <a:r>
              <a:rPr lang="en-US" sz="1800" dirty="0">
                <a:latin typeface="Aptos" panose="020B0004020202020204" pitchFamily="34" charset="0"/>
              </a:rPr>
              <a:t>The importance of this legislation to physicians cannot be overstated. While we would have preferred the bill as adopted by the House, not taking what is still a significant improvement over the current law posed unknown risks and would have allowed the opposition to mobilize their considerable resources heading into 2025. </a:t>
            </a:r>
          </a:p>
          <a:p>
            <a:endParaRPr lang="en-US" dirty="0"/>
          </a:p>
        </p:txBody>
      </p:sp>
      <p:sp>
        <p:nvSpPr>
          <p:cNvPr id="5" name="Rectangle 4">
            <a:extLst>
              <a:ext uri="{FF2B5EF4-FFF2-40B4-BE49-F238E27FC236}">
                <a16:creationId xmlns:a16="http://schemas.microsoft.com/office/drawing/2014/main" id="{9F0F2603-2321-6F51-8305-A9AF0C94AF76}"/>
              </a:ext>
            </a:extLst>
          </p:cNvPr>
          <p:cNvSpPr/>
          <p:nvPr/>
        </p:nvSpPr>
        <p:spPr>
          <a:xfrm>
            <a:off x="352147" y="6233652"/>
            <a:ext cx="1368498" cy="540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pecial Education Law Timeline | Timetoast timelines">
            <a:extLst>
              <a:ext uri="{FF2B5EF4-FFF2-40B4-BE49-F238E27FC236}">
                <a16:creationId xmlns:a16="http://schemas.microsoft.com/office/drawing/2014/main" id="{8D89F770-AF30-CC2D-752B-FB867C0F9C6B}"/>
              </a:ext>
            </a:extLst>
          </p:cNvPr>
          <p:cNvPicPr>
            <a:picLocks noGrp="1" noChangeAspect="1" noChangeArrowheads="1"/>
          </p:cNvPicPr>
          <p:nvPr>
            <p:ph type="pic" sz="quarter" idx="13"/>
          </p:nvPr>
        </p:nvPicPr>
        <p:blipFill>
          <a:blip r:embed="rId7">
            <a:extLst>
              <a:ext uri="{28A0092B-C50C-407E-A947-70E740481C1C}">
                <a14:useLocalDpi xmlns:a14="http://schemas.microsoft.com/office/drawing/2010/main" val="0"/>
              </a:ext>
            </a:extLst>
          </a:blip>
          <a:srcRect l="266" r="26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631B421-8817-9E9A-9345-80EC753F52DF}"/>
              </a:ext>
            </a:extLst>
          </p:cNvPr>
          <p:cNvSpPr txBox="1"/>
          <p:nvPr/>
        </p:nvSpPr>
        <p:spPr>
          <a:xfrm>
            <a:off x="0" y="6042941"/>
            <a:ext cx="11658156" cy="830997"/>
          </a:xfrm>
          <a:prstGeom prst="rect">
            <a:avLst/>
          </a:prstGeom>
          <a:noFill/>
        </p:spPr>
        <p:txBody>
          <a:bodyPr wrap="square">
            <a:spAutoFit/>
          </a:bodyPr>
          <a:lstStyle/>
          <a:p>
            <a:pPr algn="ctr"/>
            <a:r>
              <a:rPr lang="en-US" sz="1600" dirty="0"/>
              <a:t>With this result, physicians earning less than $350,000 cannot be subject to non-compete clauses at all, and those above that amount are protected from terms that are geographically overbroad (for example, when a hospital system measures the distance from ANY of its facilities in the State) and longer than 1-year. </a:t>
            </a:r>
          </a:p>
        </p:txBody>
      </p:sp>
    </p:spTree>
    <p:extLst>
      <p:ext uri="{BB962C8B-B14F-4D97-AF65-F5344CB8AC3E}">
        <p14:creationId xmlns:p14="http://schemas.microsoft.com/office/powerpoint/2010/main" val="460269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115C8E-BEAE-D806-FE92-70236131C93B}"/>
              </a:ext>
            </a:extLst>
          </p:cNvPr>
          <p:cNvPicPr>
            <a:picLocks noChangeAspect="1"/>
          </p:cNvPicPr>
          <p:nvPr/>
        </p:nvPicPr>
        <p:blipFill>
          <a:blip r:embed="rId3"/>
          <a:stretch>
            <a:fillRect/>
          </a:stretch>
        </p:blipFill>
        <p:spPr>
          <a:xfrm>
            <a:off x="461902" y="6176963"/>
            <a:ext cx="1365622" cy="536494"/>
          </a:xfrm>
          <a:prstGeom prst="rect">
            <a:avLst/>
          </a:prstGeom>
        </p:spPr>
      </p:pic>
      <p:sp>
        <p:nvSpPr>
          <p:cNvPr id="2" name="Content Placeholder 1">
            <a:extLst>
              <a:ext uri="{FF2B5EF4-FFF2-40B4-BE49-F238E27FC236}">
                <a16:creationId xmlns:a16="http://schemas.microsoft.com/office/drawing/2014/main" id="{633D38CA-E3A4-238A-D15E-C08BA5041536}"/>
              </a:ext>
            </a:extLst>
          </p:cNvPr>
          <p:cNvSpPr>
            <a:spLocks noGrp="1"/>
          </p:cNvSpPr>
          <p:nvPr>
            <p:ph idx="1"/>
          </p:nvPr>
        </p:nvSpPr>
        <p:spPr>
          <a:xfrm>
            <a:off x="383244" y="1717470"/>
            <a:ext cx="5781582" cy="4351338"/>
          </a:xfrm>
        </p:spPr>
        <p:txBody>
          <a:bodyPr/>
          <a:lstStyle/>
          <a:p>
            <a:pPr marL="0" marR="0">
              <a:spcBef>
                <a:spcPts val="0"/>
              </a:spcBef>
              <a:spcAft>
                <a:spcPts val="0"/>
              </a:spcAft>
            </a:pPr>
            <a:r>
              <a:rPr lang="en-US" sz="1600" dirty="0">
                <a:solidFill>
                  <a:srgbClr val="1B1B1B"/>
                </a:solidFill>
                <a:effectLst/>
                <a:highlight>
                  <a:srgbClr val="FFFFFF"/>
                </a:highlight>
                <a:ea typeface="Times New Roman" panose="02020603050405020304" pitchFamily="18" charset="0"/>
                <a:cs typeface="Aptos" panose="020B0004020202020204" pitchFamily="34" charset="0"/>
              </a:rPr>
              <a:t>  The following outline provides a high-level overview of the FTC’s </a:t>
            </a:r>
            <a:r>
              <a:rPr lang="en-US" sz="1600" u="sng" dirty="0">
                <a:solidFill>
                  <a:srgbClr val="005EA2"/>
                </a:solidFill>
                <a:effectLst/>
                <a:highlight>
                  <a:srgbClr val="FFFFFF"/>
                </a:highlight>
                <a:ea typeface="Times New Roman" panose="02020603050405020304" pitchFamily="18" charset="0"/>
                <a:cs typeface="Aptos" panose="020B0004020202020204" pitchFamily="34" charset="0"/>
                <a:hlinkClick r:id="rId4"/>
              </a:rPr>
              <a:t>proposed final rule</a:t>
            </a:r>
            <a:r>
              <a:rPr lang="en-US" sz="1600" dirty="0">
                <a:solidFill>
                  <a:srgbClr val="1B1B1B"/>
                </a:solidFill>
                <a:effectLst/>
                <a:highlight>
                  <a:srgbClr val="FFFFFF"/>
                </a:highlight>
                <a:ea typeface="Times New Roman" panose="02020603050405020304" pitchFamily="18" charset="0"/>
                <a:cs typeface="Aptos" panose="020B0004020202020204" pitchFamily="34" charset="0"/>
              </a:rPr>
              <a:t>:</a:t>
            </a:r>
            <a:endParaRPr lang="en-US" sz="1600" dirty="0">
              <a:effectLst/>
              <a:highlight>
                <a:srgbClr val="FFFFFF"/>
              </a:highlight>
              <a:ea typeface="Aptos" panose="020B0004020202020204" pitchFamily="34" charset="0"/>
              <a:cs typeface="Aptos" panose="020B0004020202020204" pitchFamily="34" charset="0"/>
            </a:endParaRPr>
          </a:p>
          <a:p>
            <a:pPr marL="342900" marR="0" lvl="0" indent="-342900">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highlight>
                  <a:srgbClr val="FFFFFF"/>
                </a:highlight>
                <a:ea typeface="Times New Roman" panose="02020603050405020304" pitchFamily="18" charset="0"/>
                <a:cs typeface="Aptos" panose="020B0004020202020204" pitchFamily="34" charset="0"/>
              </a:rPr>
              <a:t>The final rule bans new </a:t>
            </a:r>
            <a:r>
              <a:rPr lang="en-US" sz="1600" dirty="0" err="1">
                <a:solidFill>
                  <a:srgbClr val="1B1B1B"/>
                </a:solidFill>
                <a:effectLst/>
                <a:highlight>
                  <a:srgbClr val="FFFFFF"/>
                </a:highlight>
                <a:ea typeface="Times New Roman" panose="02020603050405020304" pitchFamily="18" charset="0"/>
                <a:cs typeface="Aptos" panose="020B0004020202020204" pitchFamily="34" charset="0"/>
              </a:rPr>
              <a:t>noncompetes</a:t>
            </a:r>
            <a:r>
              <a:rPr lang="en-US" sz="1600" dirty="0">
                <a:solidFill>
                  <a:srgbClr val="1B1B1B"/>
                </a:solidFill>
                <a:effectLst/>
                <a:highlight>
                  <a:srgbClr val="FFFFFF"/>
                </a:highlight>
                <a:ea typeface="Times New Roman" panose="02020603050405020304" pitchFamily="18" charset="0"/>
                <a:cs typeface="Aptos" panose="020B0004020202020204" pitchFamily="34" charset="0"/>
              </a:rPr>
              <a:t> with all workers, including senior executives after the effective date.</a:t>
            </a:r>
            <a:endParaRPr lang="en-US" sz="1600" dirty="0">
              <a:solidFill>
                <a:srgbClr val="1B1B1B"/>
              </a:solidFill>
              <a:effectLst/>
              <a:highlight>
                <a:srgbClr val="FFFFFF"/>
              </a:highlight>
              <a:ea typeface="Aptos" panose="020B0004020202020204" pitchFamily="34" charset="0"/>
              <a:cs typeface="Aptos" panose="020B000402020202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solidFill>
                  <a:srgbClr val="1B1B1B"/>
                </a:solidFill>
                <a:effectLst/>
                <a:highlight>
                  <a:srgbClr val="FFFFFF"/>
                </a:highlight>
                <a:ea typeface="Times New Roman" panose="02020603050405020304" pitchFamily="18" charset="0"/>
                <a:cs typeface="Times New Roman" panose="02020603050405020304" pitchFamily="18" charset="0"/>
              </a:rPr>
              <a:t>Specifically, the final rule provides that it is an unfair method of competition—and therefore a violation of Section 5 of the FTC Act—for employers to enter into </a:t>
            </a:r>
            <a:r>
              <a:rPr lang="en-US" sz="1600" dirty="0" err="1">
                <a:solidFill>
                  <a:srgbClr val="1B1B1B"/>
                </a:solidFill>
                <a:effectLst/>
                <a:highlight>
                  <a:srgbClr val="FFFFFF"/>
                </a:highlight>
                <a:ea typeface="Times New Roman" panose="02020603050405020304" pitchFamily="18" charset="0"/>
                <a:cs typeface="Times New Roman" panose="02020603050405020304" pitchFamily="18" charset="0"/>
              </a:rPr>
              <a:t>noncompetes</a:t>
            </a:r>
            <a:r>
              <a:rPr lang="en-US" sz="1600" dirty="0">
                <a:solidFill>
                  <a:srgbClr val="1B1B1B"/>
                </a:solidFill>
                <a:effectLst/>
                <a:highlight>
                  <a:srgbClr val="FFFFFF"/>
                </a:highlight>
                <a:ea typeface="Times New Roman" panose="02020603050405020304" pitchFamily="18" charset="0"/>
                <a:cs typeface="Times New Roman" panose="02020603050405020304" pitchFamily="18" charset="0"/>
              </a:rPr>
              <a:t> with workers after the effective date.</a:t>
            </a:r>
            <a:endParaRPr lang="en-US" sz="1600" dirty="0">
              <a:solidFill>
                <a:srgbClr val="1B1B1B"/>
              </a:solidFill>
              <a:effectLst/>
              <a:highlight>
                <a:srgbClr val="FFFFFF"/>
              </a:highlight>
              <a:ea typeface="Aptos" panose="020B0004020202020204" pitchFamily="34" charset="0"/>
              <a:cs typeface="Times New Roman" panose="02020603050405020304" pitchFamily="18" charset="0"/>
            </a:endParaRPr>
          </a:p>
          <a:p>
            <a:pPr marL="342900" marR="0" lvl="0" indent="-342900">
              <a:spcBef>
                <a:spcPts val="0"/>
              </a:spcBef>
              <a:spcAft>
                <a:spcPts val="300"/>
              </a:spcAft>
              <a:buSzPts val="1000"/>
              <a:buFont typeface="Symbol" panose="05050102010706020507" pitchFamily="18" charset="2"/>
              <a:buChar char=""/>
              <a:tabLst>
                <a:tab pos="457200" algn="l"/>
              </a:tabLst>
            </a:pPr>
            <a:r>
              <a:rPr lang="en-US" sz="1600" dirty="0">
                <a:solidFill>
                  <a:srgbClr val="1B1B1B"/>
                </a:solidFill>
                <a:effectLst/>
                <a:highlight>
                  <a:srgbClr val="FFFFFF"/>
                </a:highlight>
                <a:ea typeface="Times New Roman" panose="02020603050405020304" pitchFamily="18" charset="0"/>
                <a:cs typeface="Aptos" panose="020B0004020202020204" pitchFamily="34" charset="0"/>
              </a:rPr>
              <a:t>For existing </a:t>
            </a:r>
            <a:r>
              <a:rPr lang="en-US" sz="1600" dirty="0" err="1">
                <a:solidFill>
                  <a:srgbClr val="1B1B1B"/>
                </a:solidFill>
                <a:effectLst/>
                <a:highlight>
                  <a:srgbClr val="FFFFFF"/>
                </a:highlight>
                <a:ea typeface="Times New Roman" panose="02020603050405020304" pitchFamily="18" charset="0"/>
                <a:cs typeface="Aptos" panose="020B0004020202020204" pitchFamily="34" charset="0"/>
              </a:rPr>
              <a:t>noncompetes</a:t>
            </a:r>
            <a:r>
              <a:rPr lang="en-US" sz="1600" dirty="0">
                <a:solidFill>
                  <a:srgbClr val="1B1B1B"/>
                </a:solidFill>
                <a:effectLst/>
                <a:highlight>
                  <a:srgbClr val="FFFFFF"/>
                </a:highlight>
                <a:ea typeface="Times New Roman" panose="02020603050405020304" pitchFamily="18" charset="0"/>
                <a:cs typeface="Aptos" panose="020B0004020202020204" pitchFamily="34" charset="0"/>
              </a:rPr>
              <a:t>, the final rule adopts a different approach for senior executives than for other workers. For senior executives, existing </a:t>
            </a:r>
            <a:r>
              <a:rPr lang="en-US" sz="1600" dirty="0" err="1">
                <a:solidFill>
                  <a:srgbClr val="1B1B1B"/>
                </a:solidFill>
                <a:effectLst/>
                <a:highlight>
                  <a:srgbClr val="FFFFFF"/>
                </a:highlight>
                <a:ea typeface="Times New Roman" panose="02020603050405020304" pitchFamily="18" charset="0"/>
                <a:cs typeface="Aptos" panose="020B0004020202020204" pitchFamily="34" charset="0"/>
              </a:rPr>
              <a:t>noncompetes</a:t>
            </a:r>
            <a:r>
              <a:rPr lang="en-US" sz="1600" dirty="0">
                <a:solidFill>
                  <a:srgbClr val="1B1B1B"/>
                </a:solidFill>
                <a:effectLst/>
                <a:highlight>
                  <a:srgbClr val="FFFFFF"/>
                </a:highlight>
                <a:ea typeface="Times New Roman" panose="02020603050405020304" pitchFamily="18" charset="0"/>
                <a:cs typeface="Aptos" panose="020B0004020202020204" pitchFamily="34" charset="0"/>
              </a:rPr>
              <a:t> can remain in force. Existing </a:t>
            </a:r>
            <a:r>
              <a:rPr lang="en-US" sz="1600" dirty="0" err="1">
                <a:solidFill>
                  <a:srgbClr val="1B1B1B"/>
                </a:solidFill>
                <a:effectLst/>
                <a:highlight>
                  <a:srgbClr val="FFFFFF"/>
                </a:highlight>
                <a:ea typeface="Times New Roman" panose="02020603050405020304" pitchFamily="18" charset="0"/>
                <a:cs typeface="Aptos" panose="020B0004020202020204" pitchFamily="34" charset="0"/>
              </a:rPr>
              <a:t>noncompetes</a:t>
            </a:r>
            <a:r>
              <a:rPr lang="en-US" sz="1600" dirty="0">
                <a:solidFill>
                  <a:srgbClr val="1B1B1B"/>
                </a:solidFill>
                <a:effectLst/>
                <a:highlight>
                  <a:srgbClr val="FFFFFF"/>
                </a:highlight>
                <a:ea typeface="Times New Roman" panose="02020603050405020304" pitchFamily="18" charset="0"/>
                <a:cs typeface="Aptos" panose="020B0004020202020204" pitchFamily="34" charset="0"/>
              </a:rPr>
              <a:t> with workers other than senior executives are not enforceable after the effective date of the final rule.</a:t>
            </a:r>
            <a:endParaRPr lang="en-US" sz="1600" dirty="0">
              <a:solidFill>
                <a:srgbClr val="1B1B1B"/>
              </a:solidFill>
              <a:effectLst/>
              <a:highlight>
                <a:srgbClr val="FFFFFF"/>
              </a:highlight>
              <a:ea typeface="Aptos" panose="020B0004020202020204" pitchFamily="34" charset="0"/>
              <a:cs typeface="Aptos" panose="020B0004020202020204" pitchFamily="34" charset="0"/>
            </a:endParaRPr>
          </a:p>
          <a:p>
            <a:pPr marL="742950" marR="0" lvl="1" indent="-285750">
              <a:spcBef>
                <a:spcPts val="0"/>
              </a:spcBef>
              <a:spcAft>
                <a:spcPts val="300"/>
              </a:spcAft>
              <a:buSzPts val="1000"/>
              <a:buFont typeface="Courier New" panose="02070309020205020404" pitchFamily="49" charset="0"/>
              <a:buChar char="o"/>
              <a:tabLst>
                <a:tab pos="914400" algn="l"/>
              </a:tabLst>
            </a:pPr>
            <a:r>
              <a:rPr lang="en-US" sz="1600" dirty="0">
                <a:solidFill>
                  <a:srgbClr val="1B1B1B"/>
                </a:solidFill>
                <a:effectLst/>
                <a:highlight>
                  <a:srgbClr val="FFFFFF"/>
                </a:highlight>
                <a:ea typeface="Times New Roman" panose="02020603050405020304" pitchFamily="18" charset="0"/>
                <a:cs typeface="Times New Roman" panose="02020603050405020304" pitchFamily="18" charset="0"/>
              </a:rPr>
              <a:t>Fewer than 1% of workers are estimated to be senior executives under the final rule.</a:t>
            </a:r>
            <a:endParaRPr lang="en-US" sz="1600" dirty="0">
              <a:solidFill>
                <a:srgbClr val="1B1B1B"/>
              </a:solidFill>
              <a:effectLst/>
              <a:highlight>
                <a:srgbClr val="FFFFFF"/>
              </a:highligh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solidFill>
                  <a:srgbClr val="1B1B1B"/>
                </a:solidFill>
                <a:effectLst/>
                <a:highlight>
                  <a:srgbClr val="FFFFFF"/>
                </a:highlight>
                <a:ea typeface="Times New Roman" panose="02020603050405020304" pitchFamily="18" charset="0"/>
                <a:cs typeface="Times New Roman" panose="02020603050405020304" pitchFamily="18" charset="0"/>
              </a:rPr>
              <a:t>Specifically, the final rule defines the term “senior executive” to refer to workers earning more than $151,164 annually who are in a “policy-making position.”</a:t>
            </a:r>
            <a:endParaRPr lang="en-US" sz="1600" dirty="0">
              <a:solidFill>
                <a:srgbClr val="1B1B1B"/>
              </a:solidFill>
              <a:effectLst/>
              <a:highlight>
                <a:srgbClr val="FFFFFF"/>
              </a:highlight>
              <a:ea typeface="Aptos" panose="020B0004020202020204" pitchFamily="34" charset="0"/>
              <a:cs typeface="Times New Roman" panose="02020603050405020304" pitchFamily="18" charset="0"/>
            </a:endParaRPr>
          </a:p>
          <a:p>
            <a:endParaRPr lang="en-US" dirty="0"/>
          </a:p>
        </p:txBody>
      </p:sp>
      <p:sp>
        <p:nvSpPr>
          <p:cNvPr id="5" name="Title 4">
            <a:extLst>
              <a:ext uri="{FF2B5EF4-FFF2-40B4-BE49-F238E27FC236}">
                <a16:creationId xmlns:a16="http://schemas.microsoft.com/office/drawing/2014/main" id="{2D3BB9DD-592D-F134-972B-9A183D98194A}"/>
              </a:ext>
            </a:extLst>
          </p:cNvPr>
          <p:cNvSpPr>
            <a:spLocks noGrp="1"/>
          </p:cNvSpPr>
          <p:nvPr>
            <p:ph type="title"/>
          </p:nvPr>
        </p:nvSpPr>
        <p:spPr/>
        <p:txBody>
          <a:bodyPr/>
          <a:lstStyle/>
          <a:p>
            <a:r>
              <a:rPr lang="en-US" dirty="0"/>
              <a:t>FTC ACTION – Most Likely won’t matter in Maryland</a:t>
            </a:r>
          </a:p>
        </p:txBody>
      </p:sp>
      <p:pic>
        <p:nvPicPr>
          <p:cNvPr id="8" name="Picture Placeholder 7">
            <a:extLst>
              <a:ext uri="{FF2B5EF4-FFF2-40B4-BE49-F238E27FC236}">
                <a16:creationId xmlns:a16="http://schemas.microsoft.com/office/drawing/2014/main" id="{328B5165-54EA-E648-DCB4-1D2653D5BC80}"/>
              </a:ext>
            </a:extLst>
          </p:cNvPr>
          <p:cNvPicPr>
            <a:picLocks noGrp="1" noChangeAspect="1"/>
          </p:cNvPicPr>
          <p:nvPr>
            <p:ph type="pic" sz="quarter" idx="13"/>
          </p:nvPr>
        </p:nvPicPr>
        <p:blipFill>
          <a:blip r:embed="rId5"/>
          <a:srcRect t="4178" b="4178"/>
          <a:stretch>
            <a:fillRect/>
          </a:stretch>
        </p:blipFill>
        <p:spPr>
          <a:xfrm>
            <a:off x="7402242" y="499595"/>
            <a:ext cx="4495299" cy="4119716"/>
          </a:xfrm>
          <a:prstGeom prst="rect">
            <a:avLst/>
          </a:prstGeom>
        </p:spPr>
      </p:pic>
    </p:spTree>
    <p:extLst>
      <p:ext uri="{BB962C8B-B14F-4D97-AF65-F5344CB8AC3E}">
        <p14:creationId xmlns:p14="http://schemas.microsoft.com/office/powerpoint/2010/main" val="254402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B0EC6D-03DD-4CEE-9979-34A964DCA45D}"/>
              </a:ext>
            </a:extLst>
          </p:cNvPr>
          <p:cNvSpPr>
            <a:spLocks noGrp="1"/>
          </p:cNvSpPr>
          <p:nvPr>
            <p:ph type="title"/>
          </p:nvPr>
        </p:nvSpPr>
        <p:spPr/>
        <p:txBody>
          <a:bodyPr/>
          <a:lstStyle/>
          <a:p>
            <a:r>
              <a:rPr lang="en-US" dirty="0"/>
              <a:t>Thank you</a:t>
            </a:r>
          </a:p>
        </p:txBody>
      </p:sp>
      <p:sp>
        <p:nvSpPr>
          <p:cNvPr id="2" name="Subtitle 1">
            <a:extLst>
              <a:ext uri="{FF2B5EF4-FFF2-40B4-BE49-F238E27FC236}">
                <a16:creationId xmlns:a16="http://schemas.microsoft.com/office/drawing/2014/main" id="{10F9F51E-A3D5-4726-BACE-D5CDD8A46429}"/>
              </a:ext>
            </a:extLst>
          </p:cNvPr>
          <p:cNvSpPr>
            <a:spLocks noGrp="1"/>
          </p:cNvSpPr>
          <p:nvPr>
            <p:ph type="subTitle" idx="1"/>
          </p:nvPr>
        </p:nvSpPr>
        <p:spPr/>
        <p:txBody>
          <a:bodyPr/>
          <a:lstStyle/>
          <a:p>
            <a:r>
              <a:rPr lang="en-US" dirty="0"/>
              <a:t>gransom@medchi.org</a:t>
            </a:r>
          </a:p>
        </p:txBody>
      </p:sp>
      <p:sp>
        <p:nvSpPr>
          <p:cNvPr id="5" name="Text Placeholder 4">
            <a:extLst>
              <a:ext uri="{FF2B5EF4-FFF2-40B4-BE49-F238E27FC236}">
                <a16:creationId xmlns:a16="http://schemas.microsoft.com/office/drawing/2014/main" id="{F91501E1-4EA1-44EB-AF62-6F74678A2331}"/>
              </a:ext>
            </a:extLst>
          </p:cNvPr>
          <p:cNvSpPr>
            <a:spLocks noGrp="1"/>
          </p:cNvSpPr>
          <p:nvPr>
            <p:ph type="body" sz="quarter" idx="11"/>
          </p:nvPr>
        </p:nvSpPr>
        <p:spPr>
          <a:xfrm>
            <a:off x="7002320" y="5012634"/>
            <a:ext cx="4533900" cy="1021453"/>
          </a:xfrm>
        </p:spPr>
        <p:txBody>
          <a:bodyPr/>
          <a:lstStyle/>
          <a:p>
            <a:r>
              <a:rPr lang="en-US" dirty="0">
                <a:hlinkClick r:id="rId3"/>
              </a:rPr>
              <a:t>http://www.medchi.org</a:t>
            </a:r>
            <a:endParaRPr lang="en-US" dirty="0"/>
          </a:p>
          <a:p>
            <a:r>
              <a:rPr lang="en-US" dirty="0"/>
              <a:t>Twitter / X - @GRANSOM</a:t>
            </a:r>
          </a:p>
          <a:p>
            <a:r>
              <a:rPr lang="en-US" dirty="0"/>
              <a:t>LinkedIn -www.linkedin.com/in/</a:t>
            </a:r>
            <a:r>
              <a:rPr lang="en-US" dirty="0" err="1"/>
              <a:t>generansom</a:t>
            </a:r>
            <a:r>
              <a:rPr lang="en-US" dirty="0"/>
              <a:t>/</a:t>
            </a:r>
          </a:p>
        </p:txBody>
      </p:sp>
      <p:pic>
        <p:nvPicPr>
          <p:cNvPr id="8" name="Picture 6" descr="No photo description available.">
            <a:extLst>
              <a:ext uri="{FF2B5EF4-FFF2-40B4-BE49-F238E27FC236}">
                <a16:creationId xmlns:a16="http://schemas.microsoft.com/office/drawing/2014/main" id="{9950B568-E068-F23C-6A5F-835BB5714C92}"/>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83" r="83"/>
          <a:stretch>
            <a:fillRect/>
          </a:stretch>
        </p:blipFill>
        <p:spPr bwMode="auto">
          <a:xfrm>
            <a:off x="711200" y="728663"/>
            <a:ext cx="5305425" cy="5305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1B7AB21-E8DE-9669-A69D-919DD68383BF}"/>
              </a:ext>
            </a:extLst>
          </p:cNvPr>
          <p:cNvSpPr/>
          <p:nvPr/>
        </p:nvSpPr>
        <p:spPr>
          <a:xfrm>
            <a:off x="6175377" y="1657959"/>
            <a:ext cx="2479675" cy="9926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80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A09A107-7E79-64B4-9F84-9697C14F7BE2}"/>
              </a:ext>
            </a:extLst>
          </p:cNvPr>
          <p:cNvGrpSpPr/>
          <p:nvPr/>
        </p:nvGrpSpPr>
        <p:grpSpPr>
          <a:xfrm>
            <a:off x="35428" y="6361485"/>
            <a:ext cx="12121144" cy="496515"/>
            <a:chOff x="79482" y="6392007"/>
            <a:chExt cx="12041662" cy="4173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4" name="Rectangle 13">
              <a:extLst>
                <a:ext uri="{FF2B5EF4-FFF2-40B4-BE49-F238E27FC236}">
                  <a16:creationId xmlns:a16="http://schemas.microsoft.com/office/drawing/2014/main" id="{1AAC0CFA-6F1A-5FE1-912A-6F89CA7533EA}"/>
                </a:ext>
              </a:extLst>
            </p:cNvPr>
            <p:cNvSpPr/>
            <p:nvPr/>
          </p:nvSpPr>
          <p:spPr>
            <a:xfrm>
              <a:off x="79482" y="6392007"/>
              <a:ext cx="12041662" cy="41738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Light"/>
                <a:ea typeface="+mn-ea"/>
                <a:cs typeface="+mn-cs"/>
              </a:endParaRPr>
            </a:p>
          </p:txBody>
        </p:sp>
        <p:pic>
          <p:nvPicPr>
            <p:cNvPr id="15" name="Picture 14" descr="A close-up of a logo&#10;&#10;Description automatically generated with medium confidence">
              <a:extLst>
                <a:ext uri="{FF2B5EF4-FFF2-40B4-BE49-F238E27FC236}">
                  <a16:creationId xmlns:a16="http://schemas.microsoft.com/office/drawing/2014/main" id="{E4CFDF5D-90E0-A404-3B3E-D3DBFC3E121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16" name="TextBox 15">
              <a:extLst>
                <a:ext uri="{FF2B5EF4-FFF2-40B4-BE49-F238E27FC236}">
                  <a16:creationId xmlns:a16="http://schemas.microsoft.com/office/drawing/2014/main" id="{C1A61051-614B-F6BC-77F4-24B825F75982}"/>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
        <p:nvSpPr>
          <p:cNvPr id="2" name="Title 1">
            <a:extLst>
              <a:ext uri="{FF2B5EF4-FFF2-40B4-BE49-F238E27FC236}">
                <a16:creationId xmlns:a16="http://schemas.microsoft.com/office/drawing/2014/main" id="{46FF5C0E-62A8-10B8-1D6F-D25AC5828C74}"/>
              </a:ext>
            </a:extLst>
          </p:cNvPr>
          <p:cNvSpPr>
            <a:spLocks noGrp="1"/>
          </p:cNvSpPr>
          <p:nvPr>
            <p:ph type="title"/>
          </p:nvPr>
        </p:nvSpPr>
        <p:spPr/>
        <p:txBody>
          <a:bodyPr/>
          <a:lstStyle/>
          <a:p>
            <a:r>
              <a:rPr lang="en-US" dirty="0"/>
              <a:t>Different Approaches in the 50 States</a:t>
            </a:r>
          </a:p>
        </p:txBody>
      </p:sp>
      <p:pic>
        <p:nvPicPr>
          <p:cNvPr id="5" name="Content Placeholder 4">
            <a:extLst>
              <a:ext uri="{FF2B5EF4-FFF2-40B4-BE49-F238E27FC236}">
                <a16:creationId xmlns:a16="http://schemas.microsoft.com/office/drawing/2014/main" id="{897880CD-5901-7292-FB37-A6555D104A04}"/>
              </a:ext>
            </a:extLst>
          </p:cNvPr>
          <p:cNvPicPr>
            <a:picLocks noGrp="1" noChangeAspect="1"/>
          </p:cNvPicPr>
          <p:nvPr>
            <p:ph idx="1"/>
          </p:nvPr>
        </p:nvPicPr>
        <p:blipFill>
          <a:blip r:embed="rId4"/>
          <a:stretch>
            <a:fillRect/>
          </a:stretch>
        </p:blipFill>
        <p:spPr>
          <a:xfrm>
            <a:off x="9085447" y="1941975"/>
            <a:ext cx="2686050" cy="1704975"/>
          </a:xfrm>
        </p:spPr>
      </p:pic>
      <p:sp>
        <p:nvSpPr>
          <p:cNvPr id="3" name="Footer Placeholder 2">
            <a:extLst>
              <a:ext uri="{FF2B5EF4-FFF2-40B4-BE49-F238E27FC236}">
                <a16:creationId xmlns:a16="http://schemas.microsoft.com/office/drawing/2014/main" id="{B36117E2-D4A2-EE48-8ECA-64D6360CEC65}"/>
              </a:ext>
            </a:extLst>
          </p:cNvPr>
          <p:cNvSpPr>
            <a:spLocks noGrp="1"/>
          </p:cNvSpPr>
          <p:nvPr>
            <p:ph type="ftr" sz="quarter" idx="11"/>
          </p:nvPr>
        </p:nvSpPr>
        <p:spPr/>
        <p:txBody>
          <a:bodyPr/>
          <a:lstStyle/>
          <a:p>
            <a:endParaRPr lang="en-US"/>
          </a:p>
        </p:txBody>
      </p:sp>
      <p:sp>
        <p:nvSpPr>
          <p:cNvPr id="11" name="TextBox 10">
            <a:extLst>
              <a:ext uri="{FF2B5EF4-FFF2-40B4-BE49-F238E27FC236}">
                <a16:creationId xmlns:a16="http://schemas.microsoft.com/office/drawing/2014/main" id="{F1D5F1B1-7D95-BB4B-ED87-A5591BED50FB}"/>
              </a:ext>
            </a:extLst>
          </p:cNvPr>
          <p:cNvSpPr txBox="1"/>
          <p:nvPr/>
        </p:nvSpPr>
        <p:spPr>
          <a:xfrm>
            <a:off x="740344" y="1941975"/>
            <a:ext cx="8258476" cy="3447098"/>
          </a:xfrm>
          <a:prstGeom prst="rect">
            <a:avLst/>
          </a:prstGeom>
          <a:noFill/>
        </p:spPr>
        <p:txBody>
          <a:bodyPr wrap="square" rtlCol="0">
            <a:spAutoFit/>
          </a:bodyPr>
          <a:lstStyle/>
          <a:p>
            <a:pPr marL="342900" indent="-342900">
              <a:spcAft>
                <a:spcPts val="1200"/>
              </a:spcAft>
              <a:buFont typeface="+mj-lt"/>
              <a:buAutoNum type="arabicPeriod"/>
            </a:pPr>
            <a:r>
              <a:rPr lang="en-US" sz="2800" dirty="0"/>
              <a:t>At least 35 states that apply to physicians</a:t>
            </a:r>
          </a:p>
          <a:p>
            <a:pPr marL="342900" indent="-342900">
              <a:spcAft>
                <a:spcPts val="1200"/>
              </a:spcAft>
              <a:buFont typeface="+mj-lt"/>
              <a:buAutoNum type="arabicPeriod"/>
            </a:pPr>
            <a:r>
              <a:rPr lang="en-US" sz="2800" dirty="0"/>
              <a:t>Some of general application, e.g., CA, MN, etc.</a:t>
            </a:r>
          </a:p>
          <a:p>
            <a:pPr marL="342900" indent="-342900">
              <a:spcAft>
                <a:spcPts val="1200"/>
              </a:spcAft>
              <a:buFont typeface="+mj-lt"/>
              <a:buAutoNum type="arabicPeriod"/>
            </a:pPr>
            <a:r>
              <a:rPr lang="en-US" sz="2800" dirty="0"/>
              <a:t>Docs only: CO, CT, DE, IN, LA, MA, NH, RI, TX, WV.</a:t>
            </a:r>
          </a:p>
          <a:p>
            <a:pPr marL="342900" indent="-342900">
              <a:spcAft>
                <a:spcPts val="1200"/>
              </a:spcAft>
              <a:buFont typeface="+mj-lt"/>
              <a:buAutoNum type="arabicPeriod"/>
            </a:pPr>
            <a:r>
              <a:rPr lang="en-US" sz="2800" dirty="0"/>
              <a:t>Some to Docs and HCP: MD, NM, PA, SD, TN (</a:t>
            </a:r>
            <a:r>
              <a:rPr lang="en-US" sz="2800" dirty="0" err="1"/>
              <a:t>x2</a:t>
            </a:r>
            <a:r>
              <a:rPr lang="en-US" sz="2800" dirty="0"/>
              <a:t>).</a:t>
            </a:r>
          </a:p>
          <a:p>
            <a:pPr marL="342900" indent="-342900">
              <a:spcAft>
                <a:spcPts val="1200"/>
              </a:spcAft>
              <a:buFont typeface="+mj-lt"/>
              <a:buAutoNum type="arabicPeriod"/>
            </a:pPr>
            <a:r>
              <a:rPr lang="en-US" sz="2800" dirty="0"/>
              <a:t>No slowdown notwithstanding FTC Rule.</a:t>
            </a:r>
          </a:p>
          <a:p>
            <a:pPr marL="342900" indent="-342900">
              <a:spcAft>
                <a:spcPts val="1200"/>
              </a:spcAft>
              <a:buFont typeface="+mj-lt"/>
              <a:buAutoNum type="arabicPeriod"/>
            </a:pPr>
            <a:r>
              <a:rPr lang="en-US" sz="2800" dirty="0"/>
              <a:t>Trends:  primary practice cite, causation, notification</a:t>
            </a:r>
          </a:p>
        </p:txBody>
      </p:sp>
    </p:spTree>
    <p:extLst>
      <p:ext uri="{BB962C8B-B14F-4D97-AF65-F5344CB8AC3E}">
        <p14:creationId xmlns:p14="http://schemas.microsoft.com/office/powerpoint/2010/main" val="4102137622"/>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1C3B-EBAE-8031-95E9-B4CE19380B3D}"/>
              </a:ext>
            </a:extLst>
          </p:cNvPr>
          <p:cNvSpPr>
            <a:spLocks noGrp="1"/>
          </p:cNvSpPr>
          <p:nvPr>
            <p:ph type="title"/>
          </p:nvPr>
        </p:nvSpPr>
        <p:spPr/>
        <p:txBody>
          <a:bodyPr/>
          <a:lstStyle/>
          <a:p>
            <a:r>
              <a:rPr lang="en-US" dirty="0"/>
              <a:t>FTC Non-Compete Rule</a:t>
            </a:r>
          </a:p>
        </p:txBody>
      </p:sp>
      <p:pic>
        <p:nvPicPr>
          <p:cNvPr id="5" name="Content Placeholder 4">
            <a:extLst>
              <a:ext uri="{FF2B5EF4-FFF2-40B4-BE49-F238E27FC236}">
                <a16:creationId xmlns:a16="http://schemas.microsoft.com/office/drawing/2014/main" id="{B4516D1B-8653-1F3D-BB03-EF699DBC86F7}"/>
              </a:ext>
            </a:extLst>
          </p:cNvPr>
          <p:cNvPicPr>
            <a:picLocks noGrp="1" noChangeAspect="1"/>
          </p:cNvPicPr>
          <p:nvPr>
            <p:ph idx="1"/>
          </p:nvPr>
        </p:nvPicPr>
        <p:blipFill>
          <a:blip r:embed="rId3"/>
          <a:stretch>
            <a:fillRect/>
          </a:stretch>
        </p:blipFill>
        <p:spPr>
          <a:xfrm>
            <a:off x="9151253" y="293227"/>
            <a:ext cx="2143125" cy="2143125"/>
          </a:xfrm>
        </p:spPr>
      </p:pic>
      <p:sp>
        <p:nvSpPr>
          <p:cNvPr id="7" name="Footer Placeholder 6">
            <a:extLst>
              <a:ext uri="{FF2B5EF4-FFF2-40B4-BE49-F238E27FC236}">
                <a16:creationId xmlns:a16="http://schemas.microsoft.com/office/drawing/2014/main" id="{15F8B23D-F91E-34C3-B3DF-CE4672CC7C5E}"/>
              </a:ext>
            </a:extLst>
          </p:cNvPr>
          <p:cNvSpPr>
            <a:spLocks noGrp="1"/>
          </p:cNvSpPr>
          <p:nvPr>
            <p:ph type="ftr" sz="quarter" idx="11"/>
          </p:nvPr>
        </p:nvSpPr>
        <p:spPr/>
        <p:txBody>
          <a:bodyPr/>
          <a:lstStyle/>
          <a:p>
            <a:endParaRPr lang="en-US" dirty="0"/>
          </a:p>
        </p:txBody>
      </p:sp>
      <p:grpSp>
        <p:nvGrpSpPr>
          <p:cNvPr id="8" name="Group 7">
            <a:extLst>
              <a:ext uri="{FF2B5EF4-FFF2-40B4-BE49-F238E27FC236}">
                <a16:creationId xmlns:a16="http://schemas.microsoft.com/office/drawing/2014/main" id="{C25E97A9-7CB0-7FCD-6D23-3E3365627108}"/>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9" name="Rectangle 8">
              <a:extLst>
                <a:ext uri="{FF2B5EF4-FFF2-40B4-BE49-F238E27FC236}">
                  <a16:creationId xmlns:a16="http://schemas.microsoft.com/office/drawing/2014/main" id="{E22E8BD7-B3E8-4EB7-1B8B-5DAA32255A14}"/>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10" name="Picture 9" descr="A close-up of a logo&#10;&#10;Description automatically generated with medium confidence">
              <a:extLst>
                <a:ext uri="{FF2B5EF4-FFF2-40B4-BE49-F238E27FC236}">
                  <a16:creationId xmlns:a16="http://schemas.microsoft.com/office/drawing/2014/main" id="{839B5929-021F-7A35-E03C-8D2FF2DB62F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11" name="TextBox 10">
              <a:extLst>
                <a:ext uri="{FF2B5EF4-FFF2-40B4-BE49-F238E27FC236}">
                  <a16:creationId xmlns:a16="http://schemas.microsoft.com/office/drawing/2014/main" id="{DF82F3B3-84EF-FBA0-C030-C611245A4E5C}"/>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
        <p:nvSpPr>
          <p:cNvPr id="13" name="Content Placeholder 2">
            <a:extLst>
              <a:ext uri="{FF2B5EF4-FFF2-40B4-BE49-F238E27FC236}">
                <a16:creationId xmlns:a16="http://schemas.microsoft.com/office/drawing/2014/main" id="{6273FB27-4DB5-3476-FCE3-4A6149EE99B6}"/>
              </a:ext>
            </a:extLst>
          </p:cNvPr>
          <p:cNvSpPr txBox="1">
            <a:spLocks/>
          </p:cNvSpPr>
          <p:nvPr/>
        </p:nvSpPr>
        <p:spPr>
          <a:xfrm>
            <a:off x="591132" y="2036776"/>
            <a:ext cx="10473909" cy="4328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16 CFR Part 910; 89 Fed. Reg. 38342 (May 7, 2024)</a:t>
            </a:r>
          </a:p>
          <a:p>
            <a:r>
              <a:rPr lang="en-US" dirty="0"/>
              <a:t>Prohibits entering into or enforcing non-compete clauses</a:t>
            </a:r>
          </a:p>
          <a:p>
            <a:pPr lvl="1"/>
            <a:r>
              <a:rPr lang="en-US" dirty="0"/>
              <a:t>Worker: e.g., employee, independent contractor, extern, intern, volunteer</a:t>
            </a:r>
          </a:p>
          <a:p>
            <a:pPr lvl="1"/>
            <a:r>
              <a:rPr lang="en-US" dirty="0"/>
              <a:t>Non-compete clause: term or condition that prohibits, penalizes, or prevents:</a:t>
            </a:r>
          </a:p>
          <a:p>
            <a:pPr lvl="2"/>
            <a:r>
              <a:rPr lang="en-US" dirty="0"/>
              <a:t>Work after conclusion of employment/relationship</a:t>
            </a:r>
          </a:p>
          <a:p>
            <a:pPr lvl="2"/>
            <a:r>
              <a:rPr lang="en-US" dirty="0"/>
              <a:t>Operating a business in </a:t>
            </a:r>
            <a:r>
              <a:rPr lang="en-US" dirty="0" err="1"/>
              <a:t>U.S</a:t>
            </a:r>
            <a:r>
              <a:rPr lang="en-US" dirty="0"/>
              <a:t> after conclusion of employment/relationship</a:t>
            </a:r>
          </a:p>
          <a:p>
            <a:r>
              <a:rPr lang="en-US" dirty="0"/>
              <a:t>Requires written notice of unenforceability </a:t>
            </a:r>
          </a:p>
          <a:p>
            <a:r>
              <a:rPr lang="en-US" dirty="0"/>
              <a:t>Scheduled effective date: September 4, 2024</a:t>
            </a:r>
          </a:p>
        </p:txBody>
      </p:sp>
    </p:spTree>
    <p:extLst>
      <p:ext uri="{BB962C8B-B14F-4D97-AF65-F5344CB8AC3E}">
        <p14:creationId xmlns:p14="http://schemas.microsoft.com/office/powerpoint/2010/main" val="77049115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FTC Non-Compete Rule (cont’d)</a:t>
            </a:r>
          </a:p>
        </p:txBody>
      </p:sp>
      <p:sp>
        <p:nvSpPr>
          <p:cNvPr id="3" name="Content Placeholder 2"/>
          <p:cNvSpPr>
            <a:spLocks noGrp="1"/>
          </p:cNvSpPr>
          <p:nvPr>
            <p:ph idx="1"/>
          </p:nvPr>
        </p:nvSpPr>
        <p:spPr/>
        <p:txBody>
          <a:bodyPr/>
          <a:lstStyle/>
          <a:p>
            <a:r>
              <a:rPr lang="en-US" dirty="0"/>
              <a:t>Exceptions:</a:t>
            </a:r>
          </a:p>
          <a:p>
            <a:pPr lvl="1"/>
            <a:r>
              <a:rPr lang="en-US" dirty="0"/>
              <a:t>Sale of business or ownership interest</a:t>
            </a:r>
          </a:p>
          <a:p>
            <a:pPr lvl="1"/>
            <a:r>
              <a:rPr lang="en-US" dirty="0"/>
              <a:t>Pre September 4, 2024 restrictions on senior executives</a:t>
            </a:r>
          </a:p>
          <a:p>
            <a:pPr lvl="2"/>
            <a:r>
              <a:rPr lang="en-US" dirty="0"/>
              <a:t>Senior executive: </a:t>
            </a:r>
          </a:p>
          <a:p>
            <a:pPr lvl="3"/>
            <a:r>
              <a:rPr lang="en-US" dirty="0"/>
              <a:t>Policy-making position (including physician partners in a physician practice)</a:t>
            </a:r>
          </a:p>
          <a:p>
            <a:pPr lvl="3"/>
            <a:r>
              <a:rPr lang="en-US" dirty="0"/>
              <a:t>At least $151,164 per annum compensation</a:t>
            </a:r>
          </a:p>
          <a:p>
            <a:pPr lvl="1"/>
            <a:r>
              <a:rPr lang="en-US" dirty="0"/>
              <a:t>Tax-exempt nonprofit entities</a:t>
            </a:r>
          </a:p>
          <a:p>
            <a:pPr lvl="1"/>
            <a:r>
              <a:rPr lang="en-US" dirty="0"/>
              <a:t>Concurrent during employment</a:t>
            </a:r>
          </a:p>
          <a:p>
            <a:pPr lvl="1"/>
            <a:endParaRPr lang="en-US" dirty="0"/>
          </a:p>
        </p:txBody>
      </p:sp>
      <p:sp>
        <p:nvSpPr>
          <p:cNvPr id="4" name="Footer Placeholder 3">
            <a:extLst>
              <a:ext uri="{FF2B5EF4-FFF2-40B4-BE49-F238E27FC236}">
                <a16:creationId xmlns:a16="http://schemas.microsoft.com/office/drawing/2014/main" id="{AC4F34B3-1088-46A7-925B-09C9A8AB1841}"/>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CF86555A-B414-4179-9F42-468A475BE61B}"/>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B8889C6A-0D41-559C-9EB5-1052C218C297}"/>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0D52E0DA-29A8-122C-D14E-D2ED1A4834B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4E99FB8A-288F-4AFF-C22B-6769E7B0B3C0}"/>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pic>
        <p:nvPicPr>
          <p:cNvPr id="9" name="Picture 8">
            <a:extLst>
              <a:ext uri="{FF2B5EF4-FFF2-40B4-BE49-F238E27FC236}">
                <a16:creationId xmlns:a16="http://schemas.microsoft.com/office/drawing/2014/main" id="{AD665FA9-8B2E-4EE1-AE12-96211F3727C3}"/>
              </a:ext>
            </a:extLst>
          </p:cNvPr>
          <p:cNvPicPr>
            <a:picLocks noChangeAspect="1"/>
          </p:cNvPicPr>
          <p:nvPr/>
        </p:nvPicPr>
        <p:blipFill>
          <a:blip r:embed="rId4"/>
          <a:stretch>
            <a:fillRect/>
          </a:stretch>
        </p:blipFill>
        <p:spPr>
          <a:xfrm>
            <a:off x="8950118" y="3886428"/>
            <a:ext cx="2145978" cy="2145978"/>
          </a:xfrm>
          <a:prstGeom prst="rect">
            <a:avLst/>
          </a:prstGeom>
        </p:spPr>
      </p:pic>
    </p:spTree>
    <p:extLst>
      <p:ext uri="{BB962C8B-B14F-4D97-AF65-F5344CB8AC3E}">
        <p14:creationId xmlns:p14="http://schemas.microsoft.com/office/powerpoint/2010/main" val="256183340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FTC Non-Compete Rule: Litigation</a:t>
            </a:r>
          </a:p>
        </p:txBody>
      </p:sp>
      <p:sp>
        <p:nvSpPr>
          <p:cNvPr id="3" name="Content Placeholder 2"/>
          <p:cNvSpPr>
            <a:spLocks noGrp="1"/>
          </p:cNvSpPr>
          <p:nvPr>
            <p:ph idx="1"/>
          </p:nvPr>
        </p:nvSpPr>
        <p:spPr/>
        <p:txBody>
          <a:bodyPr/>
          <a:lstStyle/>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99094189"/>
              </p:ext>
            </p:extLst>
          </p:nvPr>
        </p:nvGraphicFramePr>
        <p:xfrm>
          <a:off x="605065" y="1334781"/>
          <a:ext cx="10981870" cy="5025575"/>
        </p:xfrm>
        <a:graphic>
          <a:graphicData uri="http://schemas.openxmlformats.org/drawingml/2006/table">
            <a:tbl>
              <a:tblPr firstRow="1" bandRow="1">
                <a:tableStyleId>{5C22544A-7EE6-4342-B048-85BDC9FD1C3A}</a:tableStyleId>
              </a:tblPr>
              <a:tblGrid>
                <a:gridCol w="2535947">
                  <a:extLst>
                    <a:ext uri="{9D8B030D-6E8A-4147-A177-3AD203B41FA5}">
                      <a16:colId xmlns:a16="http://schemas.microsoft.com/office/drawing/2014/main" val="3471069891"/>
                    </a:ext>
                  </a:extLst>
                </a:gridCol>
                <a:gridCol w="1161672">
                  <a:extLst>
                    <a:ext uri="{9D8B030D-6E8A-4147-A177-3AD203B41FA5}">
                      <a16:colId xmlns:a16="http://schemas.microsoft.com/office/drawing/2014/main" val="4220998895"/>
                    </a:ext>
                  </a:extLst>
                </a:gridCol>
                <a:gridCol w="2656609">
                  <a:extLst>
                    <a:ext uri="{9D8B030D-6E8A-4147-A177-3AD203B41FA5}">
                      <a16:colId xmlns:a16="http://schemas.microsoft.com/office/drawing/2014/main" val="530956035"/>
                    </a:ext>
                  </a:extLst>
                </a:gridCol>
                <a:gridCol w="4627642">
                  <a:extLst>
                    <a:ext uri="{9D8B030D-6E8A-4147-A177-3AD203B41FA5}">
                      <a16:colId xmlns:a16="http://schemas.microsoft.com/office/drawing/2014/main" val="2625945638"/>
                    </a:ext>
                  </a:extLst>
                </a:gridCol>
              </a:tblGrid>
              <a:tr h="346094">
                <a:tc>
                  <a:txBody>
                    <a:bodyPr/>
                    <a:lstStyle/>
                    <a:p>
                      <a:r>
                        <a:rPr lang="en-US" dirty="0"/>
                        <a:t>Case</a:t>
                      </a:r>
                    </a:p>
                  </a:txBody>
                  <a:tcPr/>
                </a:tc>
                <a:tc>
                  <a:txBody>
                    <a:bodyPr/>
                    <a:lstStyle/>
                    <a:p>
                      <a:r>
                        <a:rPr lang="en-US" dirty="0"/>
                        <a:t>Date</a:t>
                      </a:r>
                    </a:p>
                  </a:txBody>
                  <a:tcPr/>
                </a:tc>
                <a:tc>
                  <a:txBody>
                    <a:bodyPr/>
                    <a:lstStyle/>
                    <a:p>
                      <a:r>
                        <a:rPr lang="en-US" dirty="0"/>
                        <a:t>Holding</a:t>
                      </a:r>
                    </a:p>
                  </a:txBody>
                  <a:tcPr/>
                </a:tc>
                <a:tc>
                  <a:txBody>
                    <a:bodyPr/>
                    <a:lstStyle/>
                    <a:p>
                      <a:r>
                        <a:rPr lang="en-US" dirty="0"/>
                        <a:t>Rationale</a:t>
                      </a:r>
                    </a:p>
                  </a:txBody>
                  <a:tcPr/>
                </a:tc>
                <a:extLst>
                  <a:ext uri="{0D108BD9-81ED-4DB2-BD59-A6C34878D82A}">
                    <a16:rowId xmlns:a16="http://schemas.microsoft.com/office/drawing/2014/main" val="1331716813"/>
                  </a:ext>
                </a:extLst>
              </a:tr>
              <a:tr h="1552080">
                <a:tc>
                  <a:txBody>
                    <a:bodyPr/>
                    <a:lstStyle/>
                    <a:p>
                      <a:r>
                        <a:rPr lang="en-US" sz="1600" dirty="0"/>
                        <a:t>Ryan LLC v. FTC, 2024 WL 3879954 (N.D. Tex. )</a:t>
                      </a:r>
                    </a:p>
                  </a:txBody>
                  <a:tcPr/>
                </a:tc>
                <a:tc>
                  <a:txBody>
                    <a:bodyPr/>
                    <a:lstStyle/>
                    <a:p>
                      <a:r>
                        <a:rPr lang="en-US" sz="1600" dirty="0"/>
                        <a:t>8.20.24</a:t>
                      </a:r>
                    </a:p>
                  </a:txBody>
                  <a:tcPr/>
                </a:tc>
                <a:tc>
                  <a:txBody>
                    <a:bodyPr/>
                    <a:lstStyle/>
                    <a:p>
                      <a:r>
                        <a:rPr lang="en-US" sz="1600" dirty="0"/>
                        <a:t>Enjoin</a:t>
                      </a:r>
                      <a:r>
                        <a:rPr lang="en-US" sz="1600" baseline="0" dirty="0"/>
                        <a:t> </a:t>
                      </a:r>
                      <a:r>
                        <a:rPr lang="en-US" sz="1600" dirty="0"/>
                        <a:t>enforcement of the</a:t>
                      </a:r>
                      <a:r>
                        <a:rPr lang="en-US" sz="1600" baseline="0" dirty="0"/>
                        <a:t> Rule (national)</a:t>
                      </a:r>
                      <a:endParaRPr lang="en-US" sz="1600" dirty="0"/>
                    </a:p>
                  </a:txBody>
                  <a:tcPr/>
                </a:tc>
                <a:tc>
                  <a:txBody>
                    <a:bodyPr/>
                    <a:lstStyle/>
                    <a:p>
                      <a:pPr marL="285750" indent="-285750">
                        <a:buFont typeface="Arial" panose="020B0604020202020204" pitchFamily="34" charset="0"/>
                        <a:buChar char="•"/>
                      </a:pPr>
                      <a:r>
                        <a:rPr lang="en-US" sz="1600" dirty="0"/>
                        <a:t>Rule exceeded FTC’s authority</a:t>
                      </a:r>
                    </a:p>
                    <a:p>
                      <a:pPr marL="742950" lvl="1" indent="-285750">
                        <a:buFont typeface="Arial" panose="020B0604020202020204" pitchFamily="34" charset="0"/>
                        <a:buChar char="•"/>
                      </a:pPr>
                      <a:r>
                        <a:rPr lang="en-US" sz="1600" dirty="0"/>
                        <a:t>FTC lacks substantive rulemaking</a:t>
                      </a:r>
                      <a:r>
                        <a:rPr lang="en-US" sz="1600" baseline="0" dirty="0"/>
                        <a:t> authority on</a:t>
                      </a:r>
                      <a:r>
                        <a:rPr lang="en-US" sz="1600" dirty="0"/>
                        <a:t> unfair</a:t>
                      </a:r>
                      <a:r>
                        <a:rPr lang="en-US" sz="1600" baseline="0" dirty="0"/>
                        <a:t> competition</a:t>
                      </a:r>
                      <a:endParaRPr lang="en-US" sz="1600" dirty="0"/>
                    </a:p>
                    <a:p>
                      <a:pPr marL="285750" indent="-285750">
                        <a:buFont typeface="Arial" panose="020B0604020202020204" pitchFamily="34" charset="0"/>
                        <a:buChar char="•"/>
                      </a:pPr>
                      <a:r>
                        <a:rPr lang="en-US" sz="1600" dirty="0"/>
                        <a:t>Arbitrary</a:t>
                      </a:r>
                      <a:r>
                        <a:rPr lang="en-US" sz="1600" baseline="0" dirty="0"/>
                        <a:t> and capricious </a:t>
                      </a:r>
                    </a:p>
                    <a:p>
                      <a:pPr marL="742950" lvl="1" indent="-285750">
                        <a:buFont typeface="Arial" panose="020B0604020202020204" pitchFamily="34" charset="0"/>
                        <a:buChar char="•"/>
                      </a:pPr>
                      <a:r>
                        <a:rPr lang="en-US" sz="1600" baseline="0" dirty="0"/>
                        <a:t>lack of evidence for the sweeping prohibition</a:t>
                      </a:r>
                      <a:endParaRPr lang="en-US" sz="1600" dirty="0"/>
                    </a:p>
                  </a:txBody>
                  <a:tcPr/>
                </a:tc>
                <a:extLst>
                  <a:ext uri="{0D108BD9-81ED-4DB2-BD59-A6C34878D82A}">
                    <a16:rowId xmlns:a16="http://schemas.microsoft.com/office/drawing/2014/main" val="118022379"/>
                  </a:ext>
                </a:extLst>
              </a:tr>
              <a:tr h="1307015">
                <a:tc>
                  <a:txBody>
                    <a:bodyPr/>
                    <a:lstStyle/>
                    <a:p>
                      <a:r>
                        <a:rPr lang="en-US" sz="1600" dirty="0"/>
                        <a:t>Properties of the Villages, Inc. v. FTC, 2024 WL 3870380 (M.D. Fla.)</a:t>
                      </a:r>
                    </a:p>
                  </a:txBody>
                  <a:tcPr/>
                </a:tc>
                <a:tc>
                  <a:txBody>
                    <a:bodyPr/>
                    <a:lstStyle/>
                    <a:p>
                      <a:r>
                        <a:rPr lang="en-US" sz="1600" dirty="0"/>
                        <a:t>8.15.24 </a:t>
                      </a:r>
                    </a:p>
                  </a:txBody>
                  <a:tcPr/>
                </a:tc>
                <a:tc>
                  <a:txBody>
                    <a:bodyPr/>
                    <a:lstStyle/>
                    <a:p>
                      <a:r>
                        <a:rPr lang="en-US" sz="1600" dirty="0"/>
                        <a:t>Enjoin</a:t>
                      </a:r>
                      <a:r>
                        <a:rPr lang="en-US" sz="1600" baseline="0" dirty="0"/>
                        <a:t> enforcement of the Rule against plaintiff</a:t>
                      </a:r>
                      <a:endParaRPr lang="en-US" sz="1600" dirty="0"/>
                    </a:p>
                  </a:txBody>
                  <a:tcPr/>
                </a:tc>
                <a:tc>
                  <a:txBody>
                    <a:bodyPr/>
                    <a:lstStyle/>
                    <a:p>
                      <a:pPr marL="285750" indent="-285750">
                        <a:buFont typeface="Arial" panose="020B0604020202020204" pitchFamily="34" charset="0"/>
                        <a:buChar char="•"/>
                      </a:pPr>
                      <a:r>
                        <a:rPr lang="en-US" sz="1600" dirty="0"/>
                        <a:t>Substantial likelihood that the Rule exceeds FTC’s authority, under major questions</a:t>
                      </a:r>
                      <a:r>
                        <a:rPr lang="en-US" sz="1600" baseline="0" dirty="0"/>
                        <a:t> doctrine – no clear Congressional authorization</a:t>
                      </a:r>
                      <a:endParaRPr lang="en-US" sz="1600" dirty="0"/>
                    </a:p>
                    <a:p>
                      <a:pPr marL="285750" indent="-285750">
                        <a:buFont typeface="Arial" panose="020B0604020202020204" pitchFamily="34" charset="0"/>
                        <a:buChar char="•"/>
                      </a:pPr>
                      <a:r>
                        <a:rPr lang="en-US" sz="1600" dirty="0"/>
                        <a:t>Judge said questions are “close”</a:t>
                      </a:r>
                    </a:p>
                  </a:txBody>
                  <a:tcPr/>
                </a:tc>
                <a:extLst>
                  <a:ext uri="{0D108BD9-81ED-4DB2-BD59-A6C34878D82A}">
                    <a16:rowId xmlns:a16="http://schemas.microsoft.com/office/drawing/2014/main" val="29389429"/>
                  </a:ext>
                </a:extLst>
              </a:tr>
              <a:tr h="1797146">
                <a:tc>
                  <a:txBody>
                    <a:bodyPr/>
                    <a:lstStyle/>
                    <a:p>
                      <a:r>
                        <a:rPr lang="en-US" sz="1600" dirty="0"/>
                        <a:t>ATS Tree Services, LLC v. FTC, 2024 WL 3511630 (E.D. PA)</a:t>
                      </a:r>
                    </a:p>
                  </a:txBody>
                  <a:tcPr/>
                </a:tc>
                <a:tc>
                  <a:txBody>
                    <a:bodyPr/>
                    <a:lstStyle/>
                    <a:p>
                      <a:r>
                        <a:rPr lang="en-US" sz="1600" dirty="0"/>
                        <a:t>7.23.24 </a:t>
                      </a:r>
                    </a:p>
                  </a:txBody>
                  <a:tcPr/>
                </a:tc>
                <a:tc>
                  <a:txBody>
                    <a:bodyPr/>
                    <a:lstStyle/>
                    <a:p>
                      <a:r>
                        <a:rPr lang="en-US" sz="1600" dirty="0"/>
                        <a:t>Deny plaintiff’s motion for preliminary injunction</a:t>
                      </a:r>
                    </a:p>
                  </a:txBody>
                  <a:tcPr/>
                </a:tc>
                <a:tc>
                  <a:txBody>
                    <a:bodyPr/>
                    <a:lstStyle/>
                    <a:p>
                      <a:pPr marL="285750" indent="-285750">
                        <a:buFont typeface="Arial" panose="020B0604020202020204" pitchFamily="34" charset="0"/>
                        <a:buChar char="•"/>
                      </a:pPr>
                      <a:r>
                        <a:rPr lang="en-US" sz="1600" dirty="0"/>
                        <a:t>Plaintiff</a:t>
                      </a:r>
                      <a:r>
                        <a:rPr lang="en-US" sz="1600" baseline="0" dirty="0"/>
                        <a:t> will not suffer irreparable harm from enforcement of the Rule</a:t>
                      </a:r>
                    </a:p>
                    <a:p>
                      <a:pPr marL="285750" indent="-285750">
                        <a:buFont typeface="Arial" panose="020B0604020202020204" pitchFamily="34" charset="0"/>
                        <a:buChar char="•"/>
                      </a:pPr>
                      <a:r>
                        <a:rPr lang="en-US" sz="1600" baseline="0" dirty="0"/>
                        <a:t>Plaintiff unlikely to succeed on merits</a:t>
                      </a:r>
                    </a:p>
                    <a:p>
                      <a:pPr marL="742950" lvl="1" indent="-285750">
                        <a:buFont typeface="Arial" panose="020B0604020202020204" pitchFamily="34" charset="0"/>
                        <a:buChar char="•"/>
                      </a:pPr>
                      <a:r>
                        <a:rPr lang="en-US" sz="1600" baseline="0" dirty="0"/>
                        <a:t>Congress granted FTC substantive rulemaking authority to prevent unfair competition</a:t>
                      </a:r>
                    </a:p>
                    <a:p>
                      <a:pPr marL="742950" lvl="1" indent="-285750">
                        <a:buFont typeface="Arial" panose="020B0604020202020204" pitchFamily="34" charset="0"/>
                        <a:buChar char="•"/>
                      </a:pPr>
                      <a:r>
                        <a:rPr lang="en-US" sz="1600" baseline="0" dirty="0"/>
                        <a:t>Major questions doctrine NA</a:t>
                      </a:r>
                      <a:endParaRPr lang="en-US" sz="1600" dirty="0"/>
                    </a:p>
                  </a:txBody>
                  <a:tcPr/>
                </a:tc>
                <a:extLst>
                  <a:ext uri="{0D108BD9-81ED-4DB2-BD59-A6C34878D82A}">
                    <a16:rowId xmlns:a16="http://schemas.microsoft.com/office/drawing/2014/main" val="392908214"/>
                  </a:ext>
                </a:extLst>
              </a:tr>
            </a:tbl>
          </a:graphicData>
        </a:graphic>
      </p:graphicFrame>
      <p:sp>
        <p:nvSpPr>
          <p:cNvPr id="5" name="Footer Placeholder 4">
            <a:extLst>
              <a:ext uri="{FF2B5EF4-FFF2-40B4-BE49-F238E27FC236}">
                <a16:creationId xmlns:a16="http://schemas.microsoft.com/office/drawing/2014/main" id="{BD79AA0D-6974-AEB0-853D-153091FCBDF1}"/>
              </a:ext>
            </a:extLst>
          </p:cNvPr>
          <p:cNvSpPr>
            <a:spLocks noGrp="1"/>
          </p:cNvSpPr>
          <p:nvPr>
            <p:ph type="ftr" sz="quarter" idx="11"/>
          </p:nvPr>
        </p:nvSpPr>
        <p:spPr/>
        <p:txBody>
          <a:bodyPr/>
          <a:lstStyle/>
          <a:p>
            <a:endParaRPr lang="en-US" dirty="0"/>
          </a:p>
        </p:txBody>
      </p:sp>
      <p:grpSp>
        <p:nvGrpSpPr>
          <p:cNvPr id="6" name="Group 5">
            <a:extLst>
              <a:ext uri="{FF2B5EF4-FFF2-40B4-BE49-F238E27FC236}">
                <a16:creationId xmlns:a16="http://schemas.microsoft.com/office/drawing/2014/main" id="{AC4241C3-4152-4A2A-89E5-2004658C6BD4}"/>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7" name="Rectangle 6">
              <a:extLst>
                <a:ext uri="{FF2B5EF4-FFF2-40B4-BE49-F238E27FC236}">
                  <a16:creationId xmlns:a16="http://schemas.microsoft.com/office/drawing/2014/main" id="{75BB008F-8DAE-FCF5-5A09-DF0D385835BC}"/>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8" name="Picture 7" descr="A close-up of a logo&#10;&#10;Description automatically generated with medium confidence">
              <a:extLst>
                <a:ext uri="{FF2B5EF4-FFF2-40B4-BE49-F238E27FC236}">
                  <a16:creationId xmlns:a16="http://schemas.microsoft.com/office/drawing/2014/main" id="{FC8F4CCE-DD33-13D9-BD81-671BCD598B7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9" name="TextBox 8">
              <a:extLst>
                <a:ext uri="{FF2B5EF4-FFF2-40B4-BE49-F238E27FC236}">
                  <a16:creationId xmlns:a16="http://schemas.microsoft.com/office/drawing/2014/main" id="{10DBFEA7-75E3-5A7B-CB0F-8180927BB497}"/>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2254751408"/>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37C1-D1B8-297E-3F64-19D2C7A0766B}"/>
              </a:ext>
            </a:extLst>
          </p:cNvPr>
          <p:cNvSpPr>
            <a:spLocks noGrp="1"/>
          </p:cNvSpPr>
          <p:nvPr>
            <p:ph type="title"/>
          </p:nvPr>
        </p:nvSpPr>
        <p:spPr/>
        <p:txBody>
          <a:bodyPr/>
          <a:lstStyle/>
          <a:p>
            <a:r>
              <a:rPr lang="en-US" dirty="0"/>
              <a:t>Non-Compete Alternatives</a:t>
            </a:r>
          </a:p>
        </p:txBody>
      </p:sp>
      <p:sp>
        <p:nvSpPr>
          <p:cNvPr id="7" name="Content Placeholder 6">
            <a:extLst>
              <a:ext uri="{FF2B5EF4-FFF2-40B4-BE49-F238E27FC236}">
                <a16:creationId xmlns:a16="http://schemas.microsoft.com/office/drawing/2014/main" id="{81DF4D17-F6F6-E986-82ED-F4D9DB5B88D9}"/>
              </a:ext>
            </a:extLst>
          </p:cNvPr>
          <p:cNvSpPr>
            <a:spLocks noGrp="1"/>
          </p:cNvSpPr>
          <p:nvPr>
            <p:ph idx="1"/>
          </p:nvPr>
        </p:nvSpPr>
        <p:spPr/>
        <p:txBody>
          <a:bodyPr>
            <a:normAutofit/>
          </a:bodyPr>
          <a:lstStyle/>
          <a:p>
            <a:r>
              <a:rPr lang="en-US" dirty="0"/>
              <a:t>Contract Entered Into Prior to September 4, 2024</a:t>
            </a:r>
          </a:p>
          <a:p>
            <a:pPr>
              <a:spcAft>
                <a:spcPts val="600"/>
              </a:spcAft>
            </a:pPr>
            <a:r>
              <a:rPr lang="en-US" dirty="0"/>
              <a:t>Exceptions (Rule Section 910.3)  </a:t>
            </a:r>
          </a:p>
          <a:p>
            <a:pPr lvl="1"/>
            <a:r>
              <a:rPr lang="en-US" dirty="0"/>
              <a:t>Bona fide sales of: </a:t>
            </a:r>
          </a:p>
          <a:p>
            <a:pPr lvl="2"/>
            <a:r>
              <a:rPr lang="en-US" sz="2400" dirty="0"/>
              <a:t>a business entity</a:t>
            </a:r>
          </a:p>
          <a:p>
            <a:pPr lvl="2"/>
            <a:r>
              <a:rPr lang="en-US" sz="2400" dirty="0"/>
              <a:t>the person’s ownership interest in a business entity</a:t>
            </a:r>
          </a:p>
          <a:p>
            <a:pPr lvl="2">
              <a:spcAft>
                <a:spcPts val="1200"/>
              </a:spcAft>
            </a:pPr>
            <a:r>
              <a:rPr lang="en-US" sz="2400" dirty="0"/>
              <a:t>all or substantially all of a business entity’s operating assets</a:t>
            </a:r>
            <a:r>
              <a:rPr lang="en-US" dirty="0"/>
              <a:t>.</a:t>
            </a:r>
          </a:p>
          <a:p>
            <a:pPr lvl="1">
              <a:spcAft>
                <a:spcPts val="1200"/>
              </a:spcAft>
            </a:pPr>
            <a:r>
              <a:rPr lang="en-US" dirty="0"/>
              <a:t>Causes of action accrued prior to September 4, 2024.</a:t>
            </a:r>
          </a:p>
          <a:p>
            <a:pPr lvl="1"/>
            <a:r>
              <a:rPr lang="en-US" dirty="0"/>
              <a:t>Good-faith basis to believe the Rule is inapplicable.</a:t>
            </a:r>
          </a:p>
        </p:txBody>
      </p:sp>
      <p:pic>
        <p:nvPicPr>
          <p:cNvPr id="9" name="Picture 8">
            <a:extLst>
              <a:ext uri="{FF2B5EF4-FFF2-40B4-BE49-F238E27FC236}">
                <a16:creationId xmlns:a16="http://schemas.microsoft.com/office/drawing/2014/main" id="{7857EBC9-96EF-EEA8-72C6-63AEC6E8B1D0}"/>
              </a:ext>
            </a:extLst>
          </p:cNvPr>
          <p:cNvPicPr>
            <a:picLocks noChangeAspect="1"/>
          </p:cNvPicPr>
          <p:nvPr/>
        </p:nvPicPr>
        <p:blipFill>
          <a:blip r:embed="rId3"/>
          <a:stretch>
            <a:fillRect/>
          </a:stretch>
        </p:blipFill>
        <p:spPr>
          <a:xfrm>
            <a:off x="8600708" y="1825625"/>
            <a:ext cx="2886075" cy="1581150"/>
          </a:xfrm>
          <a:prstGeom prst="rect">
            <a:avLst/>
          </a:prstGeom>
        </p:spPr>
      </p:pic>
      <p:sp>
        <p:nvSpPr>
          <p:cNvPr id="3" name="Footer Placeholder 2">
            <a:extLst>
              <a:ext uri="{FF2B5EF4-FFF2-40B4-BE49-F238E27FC236}">
                <a16:creationId xmlns:a16="http://schemas.microsoft.com/office/drawing/2014/main" id="{0AC81FEB-B75E-73A7-1B6B-ED16A1E6B0F4}"/>
              </a:ext>
            </a:extLst>
          </p:cNvPr>
          <p:cNvSpPr>
            <a:spLocks noGrp="1"/>
          </p:cNvSpPr>
          <p:nvPr>
            <p:ph type="ftr" sz="quarter" idx="11"/>
          </p:nvPr>
        </p:nvSpPr>
        <p:spPr/>
        <p:txBody>
          <a:bodyPr/>
          <a:lstStyle/>
          <a:p>
            <a:endParaRPr lang="en-US" dirty="0"/>
          </a:p>
        </p:txBody>
      </p:sp>
      <p:grpSp>
        <p:nvGrpSpPr>
          <p:cNvPr id="4" name="Group 3">
            <a:extLst>
              <a:ext uri="{FF2B5EF4-FFF2-40B4-BE49-F238E27FC236}">
                <a16:creationId xmlns:a16="http://schemas.microsoft.com/office/drawing/2014/main" id="{26F4F6F6-AB7A-A04A-669C-507BA3533139}"/>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5" name="Rectangle 4">
              <a:extLst>
                <a:ext uri="{FF2B5EF4-FFF2-40B4-BE49-F238E27FC236}">
                  <a16:creationId xmlns:a16="http://schemas.microsoft.com/office/drawing/2014/main" id="{7606F003-0BFA-3444-41C4-E7BAC75761A2}"/>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6" name="Picture 5" descr="A close-up of a logo&#10;&#10;Description automatically generated with medium confidence">
              <a:extLst>
                <a:ext uri="{FF2B5EF4-FFF2-40B4-BE49-F238E27FC236}">
                  <a16:creationId xmlns:a16="http://schemas.microsoft.com/office/drawing/2014/main" id="{3192F67F-4F63-8A22-45C8-038AB44D6E2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5609F007-798B-FD3B-67DD-F1DF9994573C}"/>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262324919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37C1-D1B8-297E-3F64-19D2C7A0766B}"/>
              </a:ext>
            </a:extLst>
          </p:cNvPr>
          <p:cNvSpPr>
            <a:spLocks noGrp="1"/>
          </p:cNvSpPr>
          <p:nvPr>
            <p:ph type="title"/>
          </p:nvPr>
        </p:nvSpPr>
        <p:spPr/>
        <p:txBody>
          <a:bodyPr/>
          <a:lstStyle/>
          <a:p>
            <a:r>
              <a:rPr lang="en-US" dirty="0"/>
              <a:t>Non-Compete Alternatives</a:t>
            </a:r>
          </a:p>
        </p:txBody>
      </p:sp>
      <p:sp>
        <p:nvSpPr>
          <p:cNvPr id="7" name="Content Placeholder 6">
            <a:extLst>
              <a:ext uri="{FF2B5EF4-FFF2-40B4-BE49-F238E27FC236}">
                <a16:creationId xmlns:a16="http://schemas.microsoft.com/office/drawing/2014/main" id="{81DF4D17-F6F6-E986-82ED-F4D9DB5B88D9}"/>
              </a:ext>
            </a:extLst>
          </p:cNvPr>
          <p:cNvSpPr>
            <a:spLocks noGrp="1"/>
          </p:cNvSpPr>
          <p:nvPr>
            <p:ph idx="1"/>
          </p:nvPr>
        </p:nvSpPr>
        <p:spPr/>
        <p:txBody>
          <a:bodyPr>
            <a:normAutofit fontScale="92500" lnSpcReduction="10000"/>
          </a:bodyPr>
          <a:lstStyle/>
          <a:p>
            <a:r>
              <a:rPr lang="en-US" dirty="0"/>
              <a:t>Option to Purchase Goodwill of Departing Employee</a:t>
            </a:r>
          </a:p>
          <a:p>
            <a:pPr>
              <a:spcAft>
                <a:spcPts val="600"/>
              </a:spcAft>
            </a:pPr>
            <a:r>
              <a:rPr lang="en-US" dirty="0"/>
              <a:t>Require Resign Privileges at Hospital  </a:t>
            </a:r>
          </a:p>
          <a:p>
            <a:pPr>
              <a:spcAft>
                <a:spcPts val="600"/>
              </a:spcAft>
            </a:pPr>
            <a:r>
              <a:rPr lang="en-US" dirty="0"/>
              <a:t>Proprietary Information</a:t>
            </a:r>
          </a:p>
          <a:p>
            <a:pPr lvl="1">
              <a:spcAft>
                <a:spcPts val="600"/>
              </a:spcAft>
            </a:pPr>
            <a:r>
              <a:rPr lang="en-US" dirty="0"/>
              <a:t>Patient lists</a:t>
            </a:r>
          </a:p>
          <a:p>
            <a:pPr lvl="1">
              <a:spcAft>
                <a:spcPts val="600"/>
              </a:spcAft>
            </a:pPr>
            <a:r>
              <a:rPr lang="en-US" dirty="0"/>
              <a:t>Advertising</a:t>
            </a:r>
          </a:p>
          <a:p>
            <a:pPr lvl="1">
              <a:spcAft>
                <a:spcPts val="600"/>
              </a:spcAft>
            </a:pPr>
            <a:r>
              <a:rPr lang="en-US" dirty="0"/>
              <a:t>Process Patents</a:t>
            </a:r>
          </a:p>
          <a:p>
            <a:pPr>
              <a:spcAft>
                <a:spcPts val="600"/>
              </a:spcAft>
            </a:pPr>
            <a:r>
              <a:rPr lang="en-US" dirty="0"/>
              <a:t>Non-Solicitation of Patients, Employees and Referral Sources</a:t>
            </a:r>
          </a:p>
          <a:p>
            <a:pPr>
              <a:spcAft>
                <a:spcPts val="600"/>
              </a:spcAft>
            </a:pPr>
            <a:r>
              <a:rPr lang="en-US" dirty="0"/>
              <a:t>Proactively Make Patient Assignments to Discourage Patient Loyalty</a:t>
            </a:r>
          </a:p>
          <a:p>
            <a:pPr>
              <a:spcAft>
                <a:spcPts val="600"/>
              </a:spcAft>
            </a:pPr>
            <a:r>
              <a:rPr lang="en-US" dirty="0" err="1"/>
              <a:t>Nondisparagement</a:t>
            </a:r>
            <a:endParaRPr lang="en-US" dirty="0"/>
          </a:p>
        </p:txBody>
      </p:sp>
      <p:pic>
        <p:nvPicPr>
          <p:cNvPr id="9" name="Picture 8">
            <a:extLst>
              <a:ext uri="{FF2B5EF4-FFF2-40B4-BE49-F238E27FC236}">
                <a16:creationId xmlns:a16="http://schemas.microsoft.com/office/drawing/2014/main" id="{7857EBC9-96EF-EEA8-72C6-63AEC6E8B1D0}"/>
              </a:ext>
            </a:extLst>
          </p:cNvPr>
          <p:cNvPicPr>
            <a:picLocks noChangeAspect="1"/>
          </p:cNvPicPr>
          <p:nvPr/>
        </p:nvPicPr>
        <p:blipFill>
          <a:blip r:embed="rId3"/>
          <a:stretch>
            <a:fillRect/>
          </a:stretch>
        </p:blipFill>
        <p:spPr>
          <a:xfrm>
            <a:off x="8846893" y="2221279"/>
            <a:ext cx="2886075" cy="1581150"/>
          </a:xfrm>
          <a:prstGeom prst="rect">
            <a:avLst/>
          </a:prstGeom>
        </p:spPr>
      </p:pic>
      <p:sp>
        <p:nvSpPr>
          <p:cNvPr id="3" name="Footer Placeholder 2">
            <a:extLst>
              <a:ext uri="{FF2B5EF4-FFF2-40B4-BE49-F238E27FC236}">
                <a16:creationId xmlns:a16="http://schemas.microsoft.com/office/drawing/2014/main" id="{1618DBD7-93D6-B2C9-2B75-0D1024A96F8F}"/>
              </a:ext>
            </a:extLst>
          </p:cNvPr>
          <p:cNvSpPr>
            <a:spLocks noGrp="1"/>
          </p:cNvSpPr>
          <p:nvPr>
            <p:ph type="ftr" sz="quarter" idx="11"/>
          </p:nvPr>
        </p:nvSpPr>
        <p:spPr/>
        <p:txBody>
          <a:bodyPr/>
          <a:lstStyle/>
          <a:p>
            <a:endParaRPr lang="en-US" dirty="0"/>
          </a:p>
        </p:txBody>
      </p:sp>
      <p:grpSp>
        <p:nvGrpSpPr>
          <p:cNvPr id="4" name="Group 3">
            <a:extLst>
              <a:ext uri="{FF2B5EF4-FFF2-40B4-BE49-F238E27FC236}">
                <a16:creationId xmlns:a16="http://schemas.microsoft.com/office/drawing/2014/main" id="{2C49B9FE-1931-0BDC-92AF-39D9AC0498E9}"/>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5" name="Rectangle 4">
              <a:extLst>
                <a:ext uri="{FF2B5EF4-FFF2-40B4-BE49-F238E27FC236}">
                  <a16:creationId xmlns:a16="http://schemas.microsoft.com/office/drawing/2014/main" id="{49D3B1F7-4FB7-4BD4-A975-DA6F7792D272}"/>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6" name="Picture 5" descr="A close-up of a logo&#10;&#10;Description automatically generated with medium confidence">
              <a:extLst>
                <a:ext uri="{FF2B5EF4-FFF2-40B4-BE49-F238E27FC236}">
                  <a16:creationId xmlns:a16="http://schemas.microsoft.com/office/drawing/2014/main" id="{FEBF002F-F6D8-8A90-FB83-EC7753A8F99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67769499-2E23-21E8-7708-FCF813099849}"/>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182955409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Restrictive Covenant Strategies</a:t>
            </a:r>
          </a:p>
        </p:txBody>
      </p:sp>
      <p:sp>
        <p:nvSpPr>
          <p:cNvPr id="3" name="Content Placeholder 2"/>
          <p:cNvSpPr>
            <a:spLocks noGrp="1"/>
          </p:cNvSpPr>
          <p:nvPr>
            <p:ph idx="1"/>
          </p:nvPr>
        </p:nvSpPr>
        <p:spPr/>
        <p:txBody>
          <a:bodyPr>
            <a:normAutofit/>
          </a:bodyPr>
          <a:lstStyle/>
          <a:p>
            <a:pPr marL="0" indent="0">
              <a:buNone/>
            </a:pPr>
            <a:r>
              <a:rPr lang="en-US" dirty="0"/>
              <a:t>Variables:</a:t>
            </a:r>
          </a:p>
          <a:p>
            <a:r>
              <a:rPr lang="en-US" dirty="0"/>
              <a:t>Status of FTC Non-Compete Rule</a:t>
            </a:r>
          </a:p>
          <a:p>
            <a:r>
              <a:rPr lang="en-US" dirty="0"/>
              <a:t>State law</a:t>
            </a:r>
          </a:p>
          <a:p>
            <a:r>
              <a:rPr lang="en-US" dirty="0"/>
              <a:t>Circumstances</a:t>
            </a:r>
          </a:p>
          <a:p>
            <a:pPr lvl="1"/>
            <a:r>
              <a:rPr lang="en-US" dirty="0"/>
              <a:t>Negotiating leverage</a:t>
            </a:r>
          </a:p>
          <a:p>
            <a:pPr lvl="1"/>
            <a:r>
              <a:rPr lang="en-US" dirty="0"/>
              <a:t>Objectives</a:t>
            </a:r>
          </a:p>
          <a:p>
            <a:pPr lvl="1"/>
            <a:r>
              <a:rPr lang="en-US" dirty="0"/>
              <a:t>Plans </a:t>
            </a:r>
          </a:p>
          <a:p>
            <a:r>
              <a:rPr lang="en-US" dirty="0"/>
              <a:t>consideration</a:t>
            </a:r>
          </a:p>
          <a:p>
            <a:endParaRPr lang="en-US" dirty="0"/>
          </a:p>
        </p:txBody>
      </p:sp>
      <p:sp>
        <p:nvSpPr>
          <p:cNvPr id="4" name="Footer Placeholder 3">
            <a:extLst>
              <a:ext uri="{FF2B5EF4-FFF2-40B4-BE49-F238E27FC236}">
                <a16:creationId xmlns:a16="http://schemas.microsoft.com/office/drawing/2014/main" id="{93B2CBAD-009A-4934-97B9-6710C743ADC8}"/>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91CB54BB-2D41-CF9F-0B74-BD5E81EB4649}"/>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5C6C1E16-EB66-ADA5-FE5C-EBC8CDE3A59B}"/>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E742C785-B0FE-5BDD-DC56-C293127F359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ABA5EA1D-5B03-3E64-2666-0C6AC6B36DBA}"/>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32578653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F07E-A0EF-CFD8-416D-155609F99F43}"/>
              </a:ext>
            </a:extLst>
          </p:cNvPr>
          <p:cNvSpPr>
            <a:spLocks noGrp="1"/>
          </p:cNvSpPr>
          <p:nvPr>
            <p:ph type="title"/>
          </p:nvPr>
        </p:nvSpPr>
        <p:spPr/>
        <p:txBody>
          <a:bodyPr/>
          <a:lstStyle/>
          <a:p>
            <a:r>
              <a:rPr lang="en-US" b="1" dirty="0"/>
              <a:t>OUR PANEL</a:t>
            </a:r>
          </a:p>
        </p:txBody>
      </p:sp>
      <p:sp>
        <p:nvSpPr>
          <p:cNvPr id="3" name="Content Placeholder 2">
            <a:extLst>
              <a:ext uri="{FF2B5EF4-FFF2-40B4-BE49-F238E27FC236}">
                <a16:creationId xmlns:a16="http://schemas.microsoft.com/office/drawing/2014/main" id="{95330A0E-0416-431A-40E7-C9F12F9A67C9}"/>
              </a:ext>
            </a:extLst>
          </p:cNvPr>
          <p:cNvSpPr>
            <a:spLocks noGrp="1"/>
          </p:cNvSpPr>
          <p:nvPr>
            <p:ph idx="1"/>
          </p:nvPr>
        </p:nvSpPr>
        <p:spPr>
          <a:xfrm>
            <a:off x="838200" y="1570648"/>
            <a:ext cx="10515600" cy="4351338"/>
          </a:xfrm>
        </p:spPr>
        <p:txBody>
          <a:bodyPr>
            <a:normAutofit fontScale="92500" lnSpcReduction="10000"/>
          </a:bodyPr>
          <a:lstStyle/>
          <a:p>
            <a:r>
              <a:rPr lang="en-US" dirty="0"/>
              <a:t>Lauren Bailey, JD Louisiana State Medical Society </a:t>
            </a:r>
          </a:p>
          <a:p>
            <a:pPr lvl="1"/>
            <a:r>
              <a:rPr lang="en-US" dirty="0"/>
              <a:t>The Louisiana Approach</a:t>
            </a:r>
          </a:p>
          <a:p>
            <a:r>
              <a:rPr lang="en-US" dirty="0"/>
              <a:t>Gene Ransom, JD, MedChi, Maryland Medical Association</a:t>
            </a:r>
          </a:p>
          <a:p>
            <a:pPr lvl="1"/>
            <a:r>
              <a:rPr lang="en-US" dirty="0"/>
              <a:t>The Maryland Approach</a:t>
            </a:r>
          </a:p>
          <a:p>
            <a:r>
              <a:rPr lang="en-US" dirty="0"/>
              <a:t>Wes Cleveland, JD, American Medical Association</a:t>
            </a:r>
          </a:p>
          <a:p>
            <a:pPr lvl="1"/>
            <a:r>
              <a:rPr lang="en-US" dirty="0"/>
              <a:t>Different Approaches in the 50 States</a:t>
            </a:r>
          </a:p>
          <a:p>
            <a:r>
              <a:rPr lang="en-US" dirty="0"/>
              <a:t>Rick Hindmand, JD, McDonald Hopkins, LLC</a:t>
            </a:r>
          </a:p>
          <a:p>
            <a:pPr lvl="1"/>
            <a:r>
              <a:rPr lang="en-US" dirty="0"/>
              <a:t>The FTC Rule</a:t>
            </a:r>
          </a:p>
          <a:p>
            <a:r>
              <a:rPr lang="en-US" dirty="0"/>
              <a:t>Thomas Conley, JD, Saul Ewing, LLP</a:t>
            </a:r>
          </a:p>
          <a:p>
            <a:pPr lvl="1"/>
            <a:r>
              <a:rPr lang="en-US" dirty="0"/>
              <a:t>Non-Compete Alternatives</a:t>
            </a:r>
          </a:p>
          <a:p>
            <a:r>
              <a:rPr lang="en-US" dirty="0"/>
              <a:t>Professor Richard Levenstein, JD (moderator), </a:t>
            </a:r>
            <a:r>
              <a:rPr lang="en-US" dirty="0" err="1"/>
              <a:t>Nason</a:t>
            </a:r>
            <a:r>
              <a:rPr lang="en-US" dirty="0"/>
              <a:t> Yeager, PA</a:t>
            </a:r>
          </a:p>
        </p:txBody>
      </p:sp>
      <p:grpSp>
        <p:nvGrpSpPr>
          <p:cNvPr id="8" name="Group 7">
            <a:extLst>
              <a:ext uri="{FF2B5EF4-FFF2-40B4-BE49-F238E27FC236}">
                <a16:creationId xmlns:a16="http://schemas.microsoft.com/office/drawing/2014/main" id="{B2669715-20C1-2762-B352-C54FEB740F75}"/>
              </a:ext>
            </a:extLst>
          </p:cNvPr>
          <p:cNvGrpSpPr/>
          <p:nvPr/>
        </p:nvGrpSpPr>
        <p:grpSpPr>
          <a:xfrm>
            <a:off x="0" y="6312877"/>
            <a:ext cx="12121144" cy="476052"/>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9" name="Rectangle 8">
              <a:extLst>
                <a:ext uri="{FF2B5EF4-FFF2-40B4-BE49-F238E27FC236}">
                  <a16:creationId xmlns:a16="http://schemas.microsoft.com/office/drawing/2014/main" id="{E7B7C5D2-2E68-712E-86E7-8FDF43337053}"/>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10" name="Picture 9" descr="A close-up of a logo&#10;&#10;Description automatically generated with medium confidence">
              <a:extLst>
                <a:ext uri="{FF2B5EF4-FFF2-40B4-BE49-F238E27FC236}">
                  <a16:creationId xmlns:a16="http://schemas.microsoft.com/office/drawing/2014/main" id="{F356F526-E459-60CE-8005-3D148B02BB8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11" name="TextBox 10">
              <a:extLst>
                <a:ext uri="{FF2B5EF4-FFF2-40B4-BE49-F238E27FC236}">
                  <a16:creationId xmlns:a16="http://schemas.microsoft.com/office/drawing/2014/main" id="{CE08EFB9-DF68-E920-B2D5-31D6AC9D03B9}"/>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
        <p:nvSpPr>
          <p:cNvPr id="4" name="Footer Placeholder 3">
            <a:extLst>
              <a:ext uri="{FF2B5EF4-FFF2-40B4-BE49-F238E27FC236}">
                <a16:creationId xmlns:a16="http://schemas.microsoft.com/office/drawing/2014/main" id="{8BFE6AFB-C7EA-1CBB-501B-49917269D97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3158459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Restrictive Covenant Strategies (cont’d)</a:t>
            </a:r>
          </a:p>
        </p:txBody>
      </p:sp>
      <p:sp>
        <p:nvSpPr>
          <p:cNvPr id="3" name="Content Placeholder 2"/>
          <p:cNvSpPr>
            <a:spLocks noGrp="1"/>
          </p:cNvSpPr>
          <p:nvPr>
            <p:ph idx="1"/>
          </p:nvPr>
        </p:nvSpPr>
        <p:spPr/>
        <p:txBody>
          <a:bodyPr>
            <a:normAutofit/>
          </a:bodyPr>
          <a:lstStyle/>
          <a:p>
            <a:pPr marL="0" indent="0">
              <a:buNone/>
            </a:pPr>
            <a:r>
              <a:rPr lang="en-US" dirty="0"/>
              <a:t>Negotiation</a:t>
            </a:r>
          </a:p>
          <a:p>
            <a:r>
              <a:rPr lang="en-US" dirty="0"/>
              <a:t>When does covenant apply?</a:t>
            </a:r>
          </a:p>
          <a:p>
            <a:pPr lvl="1"/>
            <a:r>
              <a:rPr lang="en-US" dirty="0"/>
              <a:t>During employment</a:t>
            </a:r>
          </a:p>
          <a:p>
            <a:pPr lvl="1"/>
            <a:r>
              <a:rPr lang="en-US" dirty="0"/>
              <a:t>Post-employment</a:t>
            </a:r>
          </a:p>
          <a:p>
            <a:pPr lvl="1"/>
            <a:r>
              <a:rPr lang="en-US" dirty="0"/>
              <a:t>Termination</a:t>
            </a:r>
          </a:p>
          <a:p>
            <a:pPr lvl="2"/>
            <a:r>
              <a:rPr lang="en-US" dirty="0"/>
              <a:t>Without cause by employer</a:t>
            </a:r>
          </a:p>
          <a:p>
            <a:pPr lvl="2"/>
            <a:r>
              <a:rPr lang="en-US" dirty="0"/>
              <a:t>For cause by employee</a:t>
            </a:r>
          </a:p>
          <a:p>
            <a:pPr lvl="2"/>
            <a:r>
              <a:rPr lang="en-US" dirty="0"/>
              <a:t>For cause by employer</a:t>
            </a:r>
          </a:p>
          <a:p>
            <a:pPr lvl="2"/>
            <a:r>
              <a:rPr lang="en-US" dirty="0"/>
              <a:t>Grounds for “cause” termination </a:t>
            </a:r>
          </a:p>
          <a:p>
            <a:endParaRPr lang="en-US" dirty="0"/>
          </a:p>
        </p:txBody>
      </p:sp>
      <p:sp>
        <p:nvSpPr>
          <p:cNvPr id="4" name="Footer Placeholder 3">
            <a:extLst>
              <a:ext uri="{FF2B5EF4-FFF2-40B4-BE49-F238E27FC236}">
                <a16:creationId xmlns:a16="http://schemas.microsoft.com/office/drawing/2014/main" id="{97DFB699-B82A-EAB1-F115-200A092F9903}"/>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9071CD09-8B6A-EC91-D199-BBEE5268D7DB}"/>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AAF14E32-4280-A695-C50F-46A599949F85}"/>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FDD1463C-D204-47F9-4A64-57D4334B12A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DA7CEBF4-BF87-A6A4-0F3F-868C2C1B9E0D}"/>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170670627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Restrictive Covenant Strategies (cont’d)</a:t>
            </a:r>
          </a:p>
        </p:txBody>
      </p:sp>
      <p:sp>
        <p:nvSpPr>
          <p:cNvPr id="3" name="Content Placeholder 2"/>
          <p:cNvSpPr>
            <a:spLocks noGrp="1"/>
          </p:cNvSpPr>
          <p:nvPr>
            <p:ph idx="1"/>
          </p:nvPr>
        </p:nvSpPr>
        <p:spPr/>
        <p:txBody>
          <a:bodyPr>
            <a:normAutofit/>
          </a:bodyPr>
          <a:lstStyle/>
          <a:p>
            <a:r>
              <a:rPr lang="en-US" dirty="0"/>
              <a:t>Scope</a:t>
            </a:r>
          </a:p>
          <a:p>
            <a:pPr lvl="1"/>
            <a:r>
              <a:rPr lang="en-US" dirty="0"/>
              <a:t>Restricted territory</a:t>
            </a:r>
          </a:p>
          <a:p>
            <a:pPr lvl="2"/>
            <a:r>
              <a:rPr lang="en-US" dirty="0"/>
              <a:t>From where?</a:t>
            </a:r>
          </a:p>
          <a:p>
            <a:pPr lvl="1"/>
            <a:r>
              <a:rPr lang="en-US" dirty="0"/>
              <a:t>Restrictive services – e.g., specialties, ancillary services</a:t>
            </a:r>
          </a:p>
          <a:p>
            <a:pPr lvl="1"/>
            <a:r>
              <a:rPr lang="en-US" dirty="0"/>
              <a:t>Nonsolicitation </a:t>
            </a:r>
          </a:p>
          <a:p>
            <a:pPr lvl="2"/>
            <a:r>
              <a:rPr lang="en-US" dirty="0"/>
              <a:t>What about employee’s contacts, relatives, prior patients?</a:t>
            </a:r>
          </a:p>
          <a:p>
            <a:pPr lvl="2"/>
            <a:r>
              <a:rPr lang="en-US" dirty="0"/>
              <a:t>Social media</a:t>
            </a:r>
          </a:p>
          <a:p>
            <a:pPr lvl="1"/>
            <a:r>
              <a:rPr lang="en-US" dirty="0"/>
              <a:t>Permitted outside activities and investments</a:t>
            </a:r>
          </a:p>
          <a:p>
            <a:pPr lvl="1"/>
            <a:r>
              <a:rPr lang="en-US" dirty="0"/>
              <a:t>Time</a:t>
            </a:r>
          </a:p>
          <a:p>
            <a:endParaRPr lang="en-US" dirty="0"/>
          </a:p>
        </p:txBody>
      </p:sp>
      <p:sp>
        <p:nvSpPr>
          <p:cNvPr id="4" name="Footer Placeholder 3">
            <a:extLst>
              <a:ext uri="{FF2B5EF4-FFF2-40B4-BE49-F238E27FC236}">
                <a16:creationId xmlns:a16="http://schemas.microsoft.com/office/drawing/2014/main" id="{19C4C08B-E261-6C3F-A7BA-A9495FE28E34}"/>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3422C94D-49DF-8BFF-D780-967172FACBAE}"/>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DB53A979-2E8F-1164-A232-17412442B787}"/>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40B553B1-3512-D38F-F993-25E5B94CA50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D5285AE1-FA3E-6776-E2DE-D3F28C68BD5F}"/>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7083982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Restrictive Covenant Strategies (cont’d)</a:t>
            </a:r>
          </a:p>
        </p:txBody>
      </p:sp>
      <p:sp>
        <p:nvSpPr>
          <p:cNvPr id="3" name="Content Placeholder 2"/>
          <p:cNvSpPr>
            <a:spLocks noGrp="1"/>
          </p:cNvSpPr>
          <p:nvPr>
            <p:ph idx="1"/>
          </p:nvPr>
        </p:nvSpPr>
        <p:spPr/>
        <p:txBody>
          <a:bodyPr>
            <a:normAutofit fontScale="85000" lnSpcReduction="20000"/>
          </a:bodyPr>
          <a:lstStyle/>
          <a:p>
            <a:r>
              <a:rPr lang="en-US" dirty="0"/>
              <a:t>Consideration</a:t>
            </a:r>
          </a:p>
          <a:p>
            <a:r>
              <a:rPr lang="en-US" dirty="0"/>
              <a:t>Buy-out right</a:t>
            </a:r>
          </a:p>
          <a:p>
            <a:r>
              <a:rPr lang="en-US" dirty="0"/>
              <a:t>Cumulative remedies, including injunctive relief</a:t>
            </a:r>
          </a:p>
          <a:p>
            <a:r>
              <a:rPr lang="en-US" dirty="0"/>
              <a:t>Blue pencil rule, severability</a:t>
            </a:r>
          </a:p>
          <a:p>
            <a:pPr lvl="1"/>
            <a:r>
              <a:rPr lang="en-US" dirty="0"/>
              <a:t>The Parties intend the terms, restrictions, covenant and promises contained herein to be binding only to the extent legal, valid and enforceable.  If any term, restriction, covenant or promise contained herein is illegal, invalid or unenforceable, the Parties agree that such term, restriction, covenant or promise shall be modified (or deleted) as necessary to make it legal, valid and enforceable. In the event that a modification is not permitted, a provision found by the court or tribunal to be illegal, invalid or unenforceable shall be deemed severed and deleted, and the validity and enforceability of the remaining provisions shall not be adversely affected or impaired.   </a:t>
            </a:r>
          </a:p>
          <a:p>
            <a:r>
              <a:rPr lang="en-US" dirty="0"/>
              <a:t>Notices</a:t>
            </a:r>
          </a:p>
          <a:p>
            <a:pPr lvl="1"/>
            <a:r>
              <a:rPr lang="en-US" dirty="0"/>
              <a:t>Defend Trade Secrets Act public policy immunity notice - 18 </a:t>
            </a:r>
            <a:r>
              <a:rPr lang="en-US" dirty="0" err="1"/>
              <a:t>U.S.C</a:t>
            </a:r>
            <a:r>
              <a:rPr lang="en-US" dirty="0"/>
              <a:t>. § 1833(b)  </a:t>
            </a:r>
          </a:p>
          <a:p>
            <a:pPr lvl="1"/>
            <a:r>
              <a:rPr lang="en-US" dirty="0"/>
              <a:t>Advice to consult </a:t>
            </a:r>
            <a:r>
              <a:rPr lang="en-US"/>
              <a:t>an attorney</a:t>
            </a:r>
            <a:endParaRPr lang="en-US" dirty="0"/>
          </a:p>
          <a:p>
            <a:pPr lvl="2"/>
            <a:endParaRPr lang="en-US" dirty="0"/>
          </a:p>
        </p:txBody>
      </p:sp>
      <p:sp>
        <p:nvSpPr>
          <p:cNvPr id="4" name="Footer Placeholder 3">
            <a:extLst>
              <a:ext uri="{FF2B5EF4-FFF2-40B4-BE49-F238E27FC236}">
                <a16:creationId xmlns:a16="http://schemas.microsoft.com/office/drawing/2014/main" id="{7D45DAE6-5823-50AC-CB5D-72F554213FD1}"/>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16813549-9C6E-7FB9-4A0F-05CBB7A53DC5}"/>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9317C2EA-8248-5177-687B-6BC2D32BDDAB}"/>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38B62210-B8FC-38A4-1061-C95EA18F7D3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461B36ED-BA49-2661-C5D0-37D4708AC563}"/>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Tree>
    <p:extLst>
      <p:ext uri="{BB962C8B-B14F-4D97-AF65-F5344CB8AC3E}">
        <p14:creationId xmlns:p14="http://schemas.microsoft.com/office/powerpoint/2010/main" val="47263983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A09A107-7E79-64B4-9F84-9697C14F7BE2}"/>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4" name="Rectangle 13">
              <a:extLst>
                <a:ext uri="{FF2B5EF4-FFF2-40B4-BE49-F238E27FC236}">
                  <a16:creationId xmlns:a16="http://schemas.microsoft.com/office/drawing/2014/main" id="{1AAC0CFA-6F1A-5FE1-912A-6F89CA7533EA}"/>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15" name="Picture 14" descr="A close-up of a logo&#10;&#10;Description automatically generated with medium confidence">
              <a:extLst>
                <a:ext uri="{FF2B5EF4-FFF2-40B4-BE49-F238E27FC236}">
                  <a16:creationId xmlns:a16="http://schemas.microsoft.com/office/drawing/2014/main" id="{E4CFDF5D-90E0-A404-3B3E-D3DBFC3E121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16" name="TextBox 15">
              <a:extLst>
                <a:ext uri="{FF2B5EF4-FFF2-40B4-BE49-F238E27FC236}">
                  <a16:creationId xmlns:a16="http://schemas.microsoft.com/office/drawing/2014/main" id="{C1A61051-614B-F6BC-77F4-24B825F75982}"/>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
        <p:nvSpPr>
          <p:cNvPr id="2" name="Title 1">
            <a:extLst>
              <a:ext uri="{FF2B5EF4-FFF2-40B4-BE49-F238E27FC236}">
                <a16:creationId xmlns:a16="http://schemas.microsoft.com/office/drawing/2014/main" id="{46FF5C0E-62A8-10B8-1D6F-D25AC5828C74}"/>
              </a:ext>
            </a:extLst>
          </p:cNvPr>
          <p:cNvSpPr>
            <a:spLocks noGrp="1"/>
          </p:cNvSpPr>
          <p:nvPr>
            <p:ph type="title"/>
          </p:nvPr>
        </p:nvSpPr>
        <p:spPr>
          <a:xfrm>
            <a:off x="498988" y="128990"/>
            <a:ext cx="7052186" cy="1325563"/>
          </a:xfrm>
        </p:spPr>
        <p:txBody>
          <a:bodyPr>
            <a:normAutofit/>
          </a:bodyPr>
          <a:lstStyle/>
          <a:p>
            <a:r>
              <a:rPr lang="en-US" sz="5400" b="1" dirty="0"/>
              <a:t>The Louisiana Approach</a:t>
            </a:r>
          </a:p>
        </p:txBody>
      </p:sp>
      <p:pic>
        <p:nvPicPr>
          <p:cNvPr id="5" name="Content Placeholder 4">
            <a:extLst>
              <a:ext uri="{FF2B5EF4-FFF2-40B4-BE49-F238E27FC236}">
                <a16:creationId xmlns:a16="http://schemas.microsoft.com/office/drawing/2014/main" id="{1A9A9CFC-0847-2ADA-F99B-4B351D67012A}"/>
              </a:ext>
            </a:extLst>
          </p:cNvPr>
          <p:cNvPicPr>
            <a:picLocks noGrp="1" noChangeAspect="1"/>
          </p:cNvPicPr>
          <p:nvPr>
            <p:ph idx="1"/>
          </p:nvPr>
        </p:nvPicPr>
        <p:blipFill>
          <a:blip r:embed="rId4"/>
          <a:stretch>
            <a:fillRect/>
          </a:stretch>
        </p:blipFill>
        <p:spPr>
          <a:xfrm>
            <a:off x="8865153" y="4122482"/>
            <a:ext cx="2257425" cy="2028825"/>
          </a:xfrm>
        </p:spPr>
      </p:pic>
      <p:sp>
        <p:nvSpPr>
          <p:cNvPr id="4" name="TextBox 3">
            <a:extLst>
              <a:ext uri="{FF2B5EF4-FFF2-40B4-BE49-F238E27FC236}">
                <a16:creationId xmlns:a16="http://schemas.microsoft.com/office/drawing/2014/main" id="{45A23CA4-5EE1-58D6-8F17-3BF26104AF4F}"/>
              </a:ext>
            </a:extLst>
          </p:cNvPr>
          <p:cNvSpPr txBox="1"/>
          <p:nvPr/>
        </p:nvSpPr>
        <p:spPr>
          <a:xfrm>
            <a:off x="8333114" y="644607"/>
            <a:ext cx="3321503" cy="3477875"/>
          </a:xfrm>
          <a:prstGeom prst="rect">
            <a:avLst/>
          </a:prstGeom>
          <a:noFill/>
        </p:spPr>
        <p:txBody>
          <a:bodyPr wrap="square">
            <a:spAutoFit/>
          </a:bodyPr>
          <a:lstStyle/>
          <a:p>
            <a:pPr algn="ctr"/>
            <a:r>
              <a:rPr lang="en-US" sz="4400" dirty="0">
                <a:solidFill>
                  <a:schemeClr val="accent2"/>
                </a:solidFill>
                <a:latin typeface="+mj-lt"/>
              </a:rPr>
              <a:t>ACT 273 of the 2024 Regular Legislative Session</a:t>
            </a:r>
          </a:p>
        </p:txBody>
      </p:sp>
      <p:sp>
        <p:nvSpPr>
          <p:cNvPr id="7" name="Subtitle 2">
            <a:extLst>
              <a:ext uri="{FF2B5EF4-FFF2-40B4-BE49-F238E27FC236}">
                <a16:creationId xmlns:a16="http://schemas.microsoft.com/office/drawing/2014/main" id="{B6BDA56A-FC01-57EF-513F-F0083EB0D217}"/>
              </a:ext>
            </a:extLst>
          </p:cNvPr>
          <p:cNvSpPr txBox="1">
            <a:spLocks/>
          </p:cNvSpPr>
          <p:nvPr/>
        </p:nvSpPr>
        <p:spPr>
          <a:xfrm>
            <a:off x="498988" y="1454553"/>
            <a:ext cx="7052186" cy="4896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800" dirty="0">
                <a:solidFill>
                  <a:schemeClr val="tx2"/>
                </a:solidFill>
                <a:cs typeface="Times New Roman" panose="02020603050405020304" pitchFamily="18" charset="0"/>
              </a:rPr>
              <a:t>Senate Bill 165 was signed by Gov. Jeff Landry and becomes effective on January 1, 2025.  It is not retroactive meaning that any contracts or agreements involving physicians that are entered into, renewed, or revised after this date will be subject to the new provisions outlined in the legislation. </a:t>
            </a:r>
          </a:p>
          <a:p>
            <a:pPr algn="just"/>
            <a:r>
              <a:rPr lang="en-US" dirty="0">
                <a:solidFill>
                  <a:schemeClr val="tx2"/>
                </a:solidFill>
                <a:cs typeface="Times New Roman" panose="02020603050405020304" pitchFamily="18" charset="0"/>
              </a:rPr>
              <a:t>The Louisiana legislation specifically addresses the limitations placed on physicians regarding their ability to practice medicine within defined geographical areas for specified durations. </a:t>
            </a:r>
          </a:p>
        </p:txBody>
      </p:sp>
      <p:sp>
        <p:nvSpPr>
          <p:cNvPr id="3" name="Footer Placeholder 2">
            <a:extLst>
              <a:ext uri="{FF2B5EF4-FFF2-40B4-BE49-F238E27FC236}">
                <a16:creationId xmlns:a16="http://schemas.microsoft.com/office/drawing/2014/main" id="{8050367C-0B9A-DC21-9A55-64A3EC5D142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77831292"/>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D289-2317-9576-978A-2F601EF223B4}"/>
              </a:ext>
            </a:extLst>
          </p:cNvPr>
          <p:cNvSpPr>
            <a:spLocks noGrp="1"/>
          </p:cNvSpPr>
          <p:nvPr>
            <p:ph type="title"/>
          </p:nvPr>
        </p:nvSpPr>
        <p:spPr>
          <a:xfrm>
            <a:off x="2227006" y="365125"/>
            <a:ext cx="9126793" cy="1325563"/>
          </a:xfrm>
        </p:spPr>
        <p:txBody>
          <a:bodyPr>
            <a:normAutofit/>
          </a:bodyPr>
          <a:lstStyle/>
          <a:p>
            <a:r>
              <a:rPr lang="en-US" sz="4800" b="1" dirty="0"/>
              <a:t>Primary Care Physicians in Louisiana</a:t>
            </a:r>
          </a:p>
        </p:txBody>
      </p:sp>
      <p:sp>
        <p:nvSpPr>
          <p:cNvPr id="3" name="Content Placeholder 2">
            <a:extLst>
              <a:ext uri="{FF2B5EF4-FFF2-40B4-BE49-F238E27FC236}">
                <a16:creationId xmlns:a16="http://schemas.microsoft.com/office/drawing/2014/main" id="{771AC847-AF5B-C119-6AA3-312DBA63D925}"/>
              </a:ext>
            </a:extLst>
          </p:cNvPr>
          <p:cNvSpPr>
            <a:spLocks noGrp="1"/>
          </p:cNvSpPr>
          <p:nvPr>
            <p:ph idx="1"/>
          </p:nvPr>
        </p:nvSpPr>
        <p:spPr>
          <a:xfrm>
            <a:off x="315689" y="2179325"/>
            <a:ext cx="5529587" cy="3688749"/>
          </a:xfrm>
        </p:spPr>
        <p:txBody>
          <a:bodyPr>
            <a:normAutofit/>
          </a:bodyPr>
          <a:lstStyle/>
          <a:p>
            <a:r>
              <a:rPr lang="en-US" dirty="0">
                <a:solidFill>
                  <a:schemeClr val="tx2"/>
                </a:solidFill>
              </a:rPr>
              <a:t>Defined as those practicing predominately in family medicine, internal medicine, pediatrics, obstetrics, or gynecology.</a:t>
            </a:r>
          </a:p>
          <a:p>
            <a:r>
              <a:rPr lang="en-US" dirty="0">
                <a:solidFill>
                  <a:schemeClr val="tx2"/>
                </a:solidFill>
              </a:rPr>
              <a:t>Post-termination restrictions apply only if the contract is terminated early, allowing a maximum of two years of non-practice in specified areas.</a:t>
            </a:r>
          </a:p>
          <a:p>
            <a:endParaRPr lang="en-US" dirty="0"/>
          </a:p>
        </p:txBody>
      </p:sp>
      <p:pic>
        <p:nvPicPr>
          <p:cNvPr id="4" name="Content Placeholder 4">
            <a:extLst>
              <a:ext uri="{FF2B5EF4-FFF2-40B4-BE49-F238E27FC236}">
                <a16:creationId xmlns:a16="http://schemas.microsoft.com/office/drawing/2014/main" id="{725D35E4-A78B-876A-D7FD-4F7518F92DD0}"/>
              </a:ext>
            </a:extLst>
          </p:cNvPr>
          <p:cNvPicPr>
            <a:picLocks noChangeAspect="1"/>
          </p:cNvPicPr>
          <p:nvPr/>
        </p:nvPicPr>
        <p:blipFill>
          <a:blip r:embed="rId3"/>
          <a:stretch>
            <a:fillRect/>
          </a:stretch>
        </p:blipFill>
        <p:spPr>
          <a:xfrm>
            <a:off x="587478" y="365125"/>
            <a:ext cx="1474922" cy="1325563"/>
          </a:xfrm>
          <a:prstGeom prst="rect">
            <a:avLst/>
          </a:prstGeom>
        </p:spPr>
      </p:pic>
      <p:grpSp>
        <p:nvGrpSpPr>
          <p:cNvPr id="5" name="Group 4">
            <a:extLst>
              <a:ext uri="{FF2B5EF4-FFF2-40B4-BE49-F238E27FC236}">
                <a16:creationId xmlns:a16="http://schemas.microsoft.com/office/drawing/2014/main" id="{06DD8F39-68B9-07E7-E60E-843326D47C9B}"/>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22F43EDD-39C8-B73B-C895-7D3363887476}"/>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921684A7-2183-489A-7A02-7233411BD98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E64085BE-51D6-071B-60D7-8CDB610521B3}"/>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
        <p:nvSpPr>
          <p:cNvPr id="9" name="Content Placeholder 2">
            <a:extLst>
              <a:ext uri="{FF2B5EF4-FFF2-40B4-BE49-F238E27FC236}">
                <a16:creationId xmlns:a16="http://schemas.microsoft.com/office/drawing/2014/main" id="{E13BCA6F-B216-6F6A-6F6B-07248DD28D42}"/>
              </a:ext>
            </a:extLst>
          </p:cNvPr>
          <p:cNvSpPr txBox="1">
            <a:spLocks/>
          </p:cNvSpPr>
          <p:nvPr/>
        </p:nvSpPr>
        <p:spPr>
          <a:xfrm>
            <a:off x="6507002" y="2179325"/>
            <a:ext cx="5369309" cy="3643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Geographic limits restrict practice to the physician’s principal parish and up to two contiguous parishes for two years post-termination.</a:t>
            </a:r>
          </a:p>
          <a:p>
            <a:r>
              <a:rPr lang="en-US" dirty="0">
                <a:solidFill>
                  <a:schemeClr val="tx2"/>
                </a:solidFill>
              </a:rPr>
              <a:t>Non-compete clauses for primary care physicians cannot exceed three years from the initiation of the initial contract.</a:t>
            </a:r>
          </a:p>
        </p:txBody>
      </p:sp>
      <p:sp>
        <p:nvSpPr>
          <p:cNvPr id="12" name="Rectangle 11">
            <a:extLst>
              <a:ext uri="{FF2B5EF4-FFF2-40B4-BE49-F238E27FC236}">
                <a16:creationId xmlns:a16="http://schemas.microsoft.com/office/drawing/2014/main" id="{160D4E72-A711-D4BE-8502-E951894A6EF8}"/>
              </a:ext>
            </a:extLst>
          </p:cNvPr>
          <p:cNvSpPr/>
          <p:nvPr/>
        </p:nvSpPr>
        <p:spPr>
          <a:xfrm>
            <a:off x="6662413" y="1948426"/>
            <a:ext cx="5529587"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533102-E4DA-F10D-1866-7BC555241BD3}"/>
              </a:ext>
            </a:extLst>
          </p:cNvPr>
          <p:cNvSpPr/>
          <p:nvPr/>
        </p:nvSpPr>
        <p:spPr>
          <a:xfrm>
            <a:off x="0" y="5868074"/>
            <a:ext cx="5529587"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580CA2EC-9AA8-20DB-501F-2D1B1CE0E8B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9666630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D289-2317-9576-978A-2F601EF223B4}"/>
              </a:ext>
            </a:extLst>
          </p:cNvPr>
          <p:cNvSpPr>
            <a:spLocks noGrp="1"/>
          </p:cNvSpPr>
          <p:nvPr>
            <p:ph type="title"/>
          </p:nvPr>
        </p:nvSpPr>
        <p:spPr>
          <a:xfrm>
            <a:off x="2227006" y="365125"/>
            <a:ext cx="9126793" cy="1325563"/>
          </a:xfrm>
        </p:spPr>
        <p:txBody>
          <a:bodyPr>
            <a:normAutofit/>
          </a:bodyPr>
          <a:lstStyle/>
          <a:p>
            <a:r>
              <a:rPr lang="en-US" sz="4800" b="1" dirty="0"/>
              <a:t>Other Physicians in Louisiana</a:t>
            </a:r>
          </a:p>
        </p:txBody>
      </p:sp>
      <p:pic>
        <p:nvPicPr>
          <p:cNvPr id="4" name="Content Placeholder 4">
            <a:extLst>
              <a:ext uri="{FF2B5EF4-FFF2-40B4-BE49-F238E27FC236}">
                <a16:creationId xmlns:a16="http://schemas.microsoft.com/office/drawing/2014/main" id="{725D35E4-A78B-876A-D7FD-4F7518F92DD0}"/>
              </a:ext>
            </a:extLst>
          </p:cNvPr>
          <p:cNvPicPr>
            <a:picLocks noChangeAspect="1"/>
          </p:cNvPicPr>
          <p:nvPr/>
        </p:nvPicPr>
        <p:blipFill>
          <a:blip r:embed="rId3"/>
          <a:stretch>
            <a:fillRect/>
          </a:stretch>
        </p:blipFill>
        <p:spPr>
          <a:xfrm>
            <a:off x="587478" y="365125"/>
            <a:ext cx="1474922" cy="1325563"/>
          </a:xfrm>
          <a:prstGeom prst="rect">
            <a:avLst/>
          </a:prstGeom>
        </p:spPr>
      </p:pic>
      <p:grpSp>
        <p:nvGrpSpPr>
          <p:cNvPr id="5" name="Group 4">
            <a:extLst>
              <a:ext uri="{FF2B5EF4-FFF2-40B4-BE49-F238E27FC236}">
                <a16:creationId xmlns:a16="http://schemas.microsoft.com/office/drawing/2014/main" id="{06DD8F39-68B9-07E7-E60E-843326D47C9B}"/>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22F43EDD-39C8-B73B-C895-7D3363887476}"/>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921684A7-2183-489A-7A02-7233411BD98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E64085BE-51D6-071B-60D7-8CDB610521B3}"/>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
        <p:nvSpPr>
          <p:cNvPr id="11" name="Content Placeholder 2">
            <a:extLst>
              <a:ext uri="{FF2B5EF4-FFF2-40B4-BE49-F238E27FC236}">
                <a16:creationId xmlns:a16="http://schemas.microsoft.com/office/drawing/2014/main" id="{15EF7C10-6B6A-E55E-1102-D4E4668A6DA7}"/>
              </a:ext>
            </a:extLst>
          </p:cNvPr>
          <p:cNvSpPr txBox="1">
            <a:spLocks/>
          </p:cNvSpPr>
          <p:nvPr/>
        </p:nvSpPr>
        <p:spPr>
          <a:xfrm>
            <a:off x="587478" y="1894755"/>
            <a:ext cx="5769077" cy="4303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cs typeface="Times New Roman" panose="02020603050405020304" pitchFamily="18" charset="0"/>
              </a:rPr>
              <a:t>Non-compete clauses for other physicians can last a maximum of five years from the initiation of the initial contract.</a:t>
            </a:r>
          </a:p>
          <a:p>
            <a:r>
              <a:rPr lang="en-US" dirty="0">
                <a:solidFill>
                  <a:schemeClr val="tx2"/>
                </a:solidFill>
                <a:cs typeface="Times New Roman" panose="02020603050405020304" pitchFamily="18" charset="0"/>
              </a:rPr>
              <a:t>Geographic restrictions apply – within the principal parish and two contiguous parishes. </a:t>
            </a:r>
          </a:p>
          <a:p>
            <a:r>
              <a:rPr lang="en-US" dirty="0">
                <a:solidFill>
                  <a:schemeClr val="tx2"/>
                </a:solidFill>
                <a:cs typeface="Times New Roman" panose="02020603050405020304" pitchFamily="18" charset="0"/>
              </a:rPr>
              <a:t>If the contract is terminated early a two- year restriction may be enforced. </a:t>
            </a:r>
          </a:p>
          <a:p>
            <a:endParaRPr lang="en-US" dirty="0"/>
          </a:p>
        </p:txBody>
      </p:sp>
      <p:pic>
        <p:nvPicPr>
          <p:cNvPr id="16" name="Picture 15" descr="Close-up of a typewriter with a contract agreement&#10;&#10;Description automatically generated">
            <a:extLst>
              <a:ext uri="{FF2B5EF4-FFF2-40B4-BE49-F238E27FC236}">
                <a16:creationId xmlns:a16="http://schemas.microsoft.com/office/drawing/2014/main" id="{CB9137DB-5405-BEFE-B14A-4F2C000DA2B5}"/>
              </a:ext>
            </a:extLst>
          </p:cNvPr>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43401" y="2204470"/>
            <a:ext cx="5197495" cy="3473659"/>
          </a:xfrm>
          <a:prstGeom prst="rect">
            <a:avLst/>
          </a:prstGeom>
        </p:spPr>
      </p:pic>
      <p:sp>
        <p:nvSpPr>
          <p:cNvPr id="17" name="TextBox 16">
            <a:extLst>
              <a:ext uri="{FF2B5EF4-FFF2-40B4-BE49-F238E27FC236}">
                <a16:creationId xmlns:a16="http://schemas.microsoft.com/office/drawing/2014/main" id="{1625B172-9667-B807-46E0-F6ECB3051068}"/>
              </a:ext>
            </a:extLst>
          </p:cNvPr>
          <p:cNvSpPr txBox="1"/>
          <p:nvPr/>
        </p:nvSpPr>
        <p:spPr>
          <a:xfrm>
            <a:off x="7283775" y="7231490"/>
            <a:ext cx="3695265" cy="230832"/>
          </a:xfrm>
          <a:prstGeom prst="rect">
            <a:avLst/>
          </a:prstGeom>
          <a:noFill/>
        </p:spPr>
        <p:txBody>
          <a:bodyPr wrap="square" rtlCol="0">
            <a:spAutoFit/>
          </a:bodyPr>
          <a:lstStyle/>
          <a:p>
            <a:r>
              <a:rPr lang="en-US" sz="900">
                <a:hlinkClick r:id="rId6" tooltip="https://www.thebluediamondgallery.com/typewriter/c/contract-agreement.html"/>
              </a:rPr>
              <a:t>This Photo</a:t>
            </a:r>
            <a:r>
              <a:rPr lang="en-US" sz="900"/>
              <a:t> by Unknown Author is licensed under </a:t>
            </a:r>
            <a:r>
              <a:rPr lang="en-US" sz="900">
                <a:hlinkClick r:id="rId7" tooltip="https://creativecommons.org/licenses/by-sa/3.0/"/>
              </a:rPr>
              <a:t>CC BY-SA</a:t>
            </a:r>
            <a:endParaRPr lang="en-US" sz="900"/>
          </a:p>
        </p:txBody>
      </p:sp>
      <p:sp>
        <p:nvSpPr>
          <p:cNvPr id="3" name="Footer Placeholder 2">
            <a:extLst>
              <a:ext uri="{FF2B5EF4-FFF2-40B4-BE49-F238E27FC236}">
                <a16:creationId xmlns:a16="http://schemas.microsoft.com/office/drawing/2014/main" id="{C2D7C521-0873-CAFC-C11D-E807DD52A7C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8657896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D289-2317-9576-978A-2F601EF223B4}"/>
              </a:ext>
            </a:extLst>
          </p:cNvPr>
          <p:cNvSpPr>
            <a:spLocks noGrp="1"/>
          </p:cNvSpPr>
          <p:nvPr>
            <p:ph type="title"/>
          </p:nvPr>
        </p:nvSpPr>
        <p:spPr>
          <a:xfrm>
            <a:off x="2227006" y="365125"/>
            <a:ext cx="9126793" cy="1325563"/>
          </a:xfrm>
        </p:spPr>
        <p:txBody>
          <a:bodyPr>
            <a:normAutofit/>
          </a:bodyPr>
          <a:lstStyle/>
          <a:p>
            <a:r>
              <a:rPr lang="en-US" sz="4800" b="1" dirty="0"/>
              <a:t>Louisiana Notes</a:t>
            </a:r>
          </a:p>
        </p:txBody>
      </p:sp>
      <p:pic>
        <p:nvPicPr>
          <p:cNvPr id="4" name="Content Placeholder 4">
            <a:extLst>
              <a:ext uri="{FF2B5EF4-FFF2-40B4-BE49-F238E27FC236}">
                <a16:creationId xmlns:a16="http://schemas.microsoft.com/office/drawing/2014/main" id="{725D35E4-A78B-876A-D7FD-4F7518F92DD0}"/>
              </a:ext>
            </a:extLst>
          </p:cNvPr>
          <p:cNvPicPr>
            <a:picLocks noChangeAspect="1"/>
          </p:cNvPicPr>
          <p:nvPr/>
        </p:nvPicPr>
        <p:blipFill>
          <a:blip r:embed="rId3"/>
          <a:stretch>
            <a:fillRect/>
          </a:stretch>
        </p:blipFill>
        <p:spPr>
          <a:xfrm>
            <a:off x="587478" y="365125"/>
            <a:ext cx="1474922" cy="1325563"/>
          </a:xfrm>
          <a:prstGeom prst="rect">
            <a:avLst/>
          </a:prstGeom>
        </p:spPr>
      </p:pic>
      <p:grpSp>
        <p:nvGrpSpPr>
          <p:cNvPr id="5" name="Group 4">
            <a:extLst>
              <a:ext uri="{FF2B5EF4-FFF2-40B4-BE49-F238E27FC236}">
                <a16:creationId xmlns:a16="http://schemas.microsoft.com/office/drawing/2014/main" id="{06DD8F39-68B9-07E7-E60E-843326D47C9B}"/>
              </a:ext>
            </a:extLst>
          </p:cNvPr>
          <p:cNvGrpSpPr/>
          <p:nvPr/>
        </p:nvGrpSpPr>
        <p:grpSpPr>
          <a:xfrm>
            <a:off x="70856" y="6402741"/>
            <a:ext cx="12050288" cy="406650"/>
            <a:chOff x="70856" y="6402741"/>
            <a:chExt cx="12050288" cy="4066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6" name="Rectangle 5">
              <a:extLst>
                <a:ext uri="{FF2B5EF4-FFF2-40B4-BE49-F238E27FC236}">
                  <a16:creationId xmlns:a16="http://schemas.microsoft.com/office/drawing/2014/main" id="{22F43EDD-39C8-B73B-C895-7D3363887476}"/>
                </a:ext>
              </a:extLst>
            </p:cNvPr>
            <p:cNvSpPr/>
            <p:nvPr/>
          </p:nvSpPr>
          <p:spPr>
            <a:xfrm>
              <a:off x="70856" y="6402741"/>
              <a:ext cx="12050288" cy="40665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pic>
          <p:nvPicPr>
            <p:cNvPr id="7" name="Picture 6" descr="A close-up of a logo&#10;&#10;Description automatically generated with medium confidence">
              <a:extLst>
                <a:ext uri="{FF2B5EF4-FFF2-40B4-BE49-F238E27FC236}">
                  <a16:creationId xmlns:a16="http://schemas.microsoft.com/office/drawing/2014/main" id="{921684A7-2183-489A-7A02-7233411BD98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6169" b="26267"/>
            <a:stretch/>
          </p:blipFill>
          <p:spPr>
            <a:xfrm>
              <a:off x="139864" y="6479861"/>
              <a:ext cx="740027" cy="277774"/>
            </a:xfrm>
            <a:prstGeom prst="rect">
              <a:avLst/>
            </a:prstGeom>
            <a:grpFill/>
          </p:spPr>
        </p:pic>
        <p:sp>
          <p:nvSpPr>
            <p:cNvPr id="8" name="TextBox 7">
              <a:extLst>
                <a:ext uri="{FF2B5EF4-FFF2-40B4-BE49-F238E27FC236}">
                  <a16:creationId xmlns:a16="http://schemas.microsoft.com/office/drawing/2014/main" id="{E64085BE-51D6-071B-60D7-8CDB610521B3}"/>
                </a:ext>
              </a:extLst>
            </p:cNvPr>
            <p:cNvSpPr txBox="1"/>
            <p:nvPr/>
          </p:nvSpPr>
          <p:spPr>
            <a:xfrm>
              <a:off x="8333114" y="6459229"/>
              <a:ext cx="3779404" cy="307777"/>
            </a:xfrm>
            <a:prstGeom prst="rect">
              <a:avLst/>
            </a:prstGeom>
            <a:grpFill/>
          </p:spPr>
          <p:txBody>
            <a:bodyPr wrap="square" rtlCol="0">
              <a:spAutoFit/>
            </a:bodyPr>
            <a:lstStyle/>
            <a:p>
              <a:r>
                <a:rPr lang="en-US" sz="1400" dirty="0">
                  <a:latin typeface="Garamond" panose="02020404030301010803" pitchFamily="18" charset="0"/>
                </a:rPr>
                <a:t>American Society of Medical Association Counsel  </a:t>
              </a:r>
            </a:p>
          </p:txBody>
        </p:sp>
      </p:grpSp>
      <p:sp>
        <p:nvSpPr>
          <p:cNvPr id="11" name="Content Placeholder 2">
            <a:extLst>
              <a:ext uri="{FF2B5EF4-FFF2-40B4-BE49-F238E27FC236}">
                <a16:creationId xmlns:a16="http://schemas.microsoft.com/office/drawing/2014/main" id="{15EF7C10-6B6A-E55E-1102-D4E4668A6DA7}"/>
              </a:ext>
            </a:extLst>
          </p:cNvPr>
          <p:cNvSpPr txBox="1">
            <a:spLocks/>
          </p:cNvSpPr>
          <p:nvPr/>
        </p:nvSpPr>
        <p:spPr>
          <a:xfrm>
            <a:off x="509877" y="2197894"/>
            <a:ext cx="5247967" cy="36025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accent2"/>
                </a:solidFill>
                <a:latin typeface="+mj-lt"/>
                <a:cs typeface="Times New Roman" panose="02020603050405020304" pitchFamily="18" charset="0"/>
              </a:rPr>
              <a:t>Exemptions</a:t>
            </a:r>
          </a:p>
          <a:p>
            <a:r>
              <a:rPr lang="en-US" dirty="0">
                <a:solidFill>
                  <a:schemeClr val="tx2"/>
                </a:solidFill>
                <a:cs typeface="Times New Roman" panose="02020603050405020304" pitchFamily="18" charset="0"/>
              </a:rPr>
              <a:t>Physicians associated with rural hospitals and federally qualified healthcare centers in designated rural parishes are exempt from the non-compete restriction. </a:t>
            </a:r>
            <a:endParaRPr lang="en-US" dirty="0"/>
          </a:p>
        </p:txBody>
      </p:sp>
      <p:sp>
        <p:nvSpPr>
          <p:cNvPr id="3" name="Title 1">
            <a:extLst>
              <a:ext uri="{FF2B5EF4-FFF2-40B4-BE49-F238E27FC236}">
                <a16:creationId xmlns:a16="http://schemas.microsoft.com/office/drawing/2014/main" id="{AA1C53BE-AFC3-0688-7184-C1D4ABC9E629}"/>
              </a:ext>
            </a:extLst>
          </p:cNvPr>
          <p:cNvSpPr txBox="1">
            <a:spLocks/>
          </p:cNvSpPr>
          <p:nvPr/>
        </p:nvSpPr>
        <p:spPr>
          <a:xfrm>
            <a:off x="509877" y="1899367"/>
            <a:ext cx="55861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91775727-A5F3-0A19-1BA8-098C7AEAFB7A}"/>
              </a:ext>
            </a:extLst>
          </p:cNvPr>
          <p:cNvSpPr txBox="1"/>
          <p:nvPr/>
        </p:nvSpPr>
        <p:spPr>
          <a:xfrm>
            <a:off x="6552144" y="2197894"/>
            <a:ext cx="5247967" cy="3600986"/>
          </a:xfrm>
          <a:prstGeom prst="rect">
            <a:avLst/>
          </a:prstGeom>
          <a:noFill/>
        </p:spPr>
        <p:txBody>
          <a:bodyPr wrap="square">
            <a:spAutoFit/>
          </a:bodyPr>
          <a:lstStyle/>
          <a:p>
            <a:r>
              <a:rPr lang="en-US" sz="2800" dirty="0">
                <a:solidFill>
                  <a:schemeClr val="tx2"/>
                </a:solidFill>
                <a:cs typeface="Times New Roman" panose="02020603050405020304" pitchFamily="18" charset="0"/>
              </a:rPr>
              <a:t>For existing contracts as of the law’s effective date, the new terms start from January 1, 2025, requiring adjustments to accommodate the new provisions. </a:t>
            </a:r>
          </a:p>
          <a:p>
            <a:pPr algn="r"/>
            <a:r>
              <a:rPr lang="en-US" sz="4400" dirty="0">
                <a:solidFill>
                  <a:schemeClr val="accent2"/>
                </a:solidFill>
                <a:latin typeface="+mj-lt"/>
                <a:cs typeface="Times New Roman" panose="02020603050405020304" pitchFamily="18" charset="0"/>
              </a:rPr>
              <a:t>Contracts that </a:t>
            </a:r>
          </a:p>
          <a:p>
            <a:pPr algn="r"/>
            <a:r>
              <a:rPr lang="en-US" sz="4400" dirty="0">
                <a:solidFill>
                  <a:schemeClr val="accent2"/>
                </a:solidFill>
                <a:latin typeface="+mj-lt"/>
                <a:cs typeface="Times New Roman" panose="02020603050405020304" pitchFamily="18" charset="0"/>
              </a:rPr>
              <a:t>Pre-Date the Law</a:t>
            </a:r>
          </a:p>
        </p:txBody>
      </p:sp>
      <p:sp>
        <p:nvSpPr>
          <p:cNvPr id="12" name="Rectangle 11">
            <a:extLst>
              <a:ext uri="{FF2B5EF4-FFF2-40B4-BE49-F238E27FC236}">
                <a16:creationId xmlns:a16="http://schemas.microsoft.com/office/drawing/2014/main" id="{E0312F3B-9114-E38F-6522-B530D2AD5F98}"/>
              </a:ext>
            </a:extLst>
          </p:cNvPr>
          <p:cNvSpPr/>
          <p:nvPr/>
        </p:nvSpPr>
        <p:spPr>
          <a:xfrm rot="5400000">
            <a:off x="4087275" y="3975528"/>
            <a:ext cx="3971452"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59CB99D6-2C01-6D0C-69C0-EBEBCBD2F3F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381899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r>
              <a:rPr lang="en-US" sz="3200" dirty="0"/>
              <a:t>Maryland Legislation banning Non-Compete clauses for Health Workers </a:t>
            </a: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a:xfrm>
            <a:off x="6343650" y="4279971"/>
            <a:ext cx="5143500" cy="1026703"/>
          </a:xfrm>
        </p:spPr>
        <p:txBody>
          <a:bodyPr/>
          <a:lstStyle/>
          <a:p>
            <a:r>
              <a:rPr lang="en-US" dirty="0"/>
              <a:t>Gene M. Ransom, MedChi – the Maryland state medical society</a:t>
            </a:r>
          </a:p>
          <a:p>
            <a:endParaRPr lang="en-US" dirty="0"/>
          </a:p>
        </p:txBody>
      </p:sp>
      <p:pic>
        <p:nvPicPr>
          <p:cNvPr id="1026" name="Picture 2" descr="Maryland General Assembly | Photos I took while interning at… | Flickr">
            <a:extLst>
              <a:ext uri="{FF2B5EF4-FFF2-40B4-BE49-F238E27FC236}">
                <a16:creationId xmlns:a16="http://schemas.microsoft.com/office/drawing/2014/main" id="{C401F81B-DDD3-931A-BF62-7D184A58803B}"/>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2500" r="12500"/>
          <a:stretch>
            <a:fillRect/>
          </a:stretch>
        </p:blipFill>
        <p:spPr bwMode="auto">
          <a:xfrm>
            <a:off x="955759" y="982704"/>
            <a:ext cx="4892592" cy="4892592"/>
          </a:xfrm>
          <a:prstGeom prst="ellipse">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8F0E850-4AA6-539C-4A61-3D3DCEA9CF50}"/>
              </a:ext>
            </a:extLst>
          </p:cNvPr>
          <p:cNvSpPr/>
          <p:nvPr/>
        </p:nvSpPr>
        <p:spPr>
          <a:xfrm>
            <a:off x="6096000" y="1130710"/>
            <a:ext cx="2320413" cy="10425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B9B43A-1DA3-A5B3-00EA-197FA8C96092}"/>
              </a:ext>
            </a:extLst>
          </p:cNvPr>
          <p:cNvPicPr>
            <a:picLocks noChangeAspect="1"/>
          </p:cNvPicPr>
          <p:nvPr/>
        </p:nvPicPr>
        <p:blipFill>
          <a:blip r:embed="rId4"/>
          <a:stretch>
            <a:fillRect/>
          </a:stretch>
        </p:blipFill>
        <p:spPr>
          <a:xfrm>
            <a:off x="4953314" y="5322549"/>
            <a:ext cx="3028950" cy="1151635"/>
          </a:xfrm>
          <a:prstGeom prst="rect">
            <a:avLst/>
          </a:prstGeom>
        </p:spPr>
      </p:pic>
    </p:spTree>
    <p:extLst>
      <p:ext uri="{BB962C8B-B14F-4D97-AF65-F5344CB8AC3E}">
        <p14:creationId xmlns:p14="http://schemas.microsoft.com/office/powerpoint/2010/main" val="373798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A0A8A2-47DF-E27C-10D8-4755E51A4F03}"/>
              </a:ext>
            </a:extLst>
          </p:cNvPr>
          <p:cNvSpPr/>
          <p:nvPr/>
        </p:nvSpPr>
        <p:spPr>
          <a:xfrm>
            <a:off x="352147" y="6233652"/>
            <a:ext cx="1368498" cy="540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352147" y="291792"/>
            <a:ext cx="4298511" cy="6351313"/>
          </a:xfrm>
        </p:spPr>
        <p:txBody>
          <a:bodyPr/>
          <a:lstStyle/>
          <a:p>
            <a:pPr marL="0" indent="0">
              <a:buNone/>
            </a:pP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US" sz="2000" dirty="0">
                <a:effectLst/>
                <a:latin typeface="Aptos" panose="020B0004020202020204" pitchFamily="34" charset="0"/>
                <a:ea typeface="Aptos" panose="020B0004020202020204" pitchFamily="34" charset="0"/>
                <a:cs typeface="Aptos" panose="020B0004020202020204" pitchFamily="34" charset="0"/>
              </a:rPr>
              <a:t>House Bill 1388: Labor and Employment:</a:t>
            </a:r>
          </a:p>
          <a:p>
            <a:pPr marL="0" indent="0">
              <a:buNone/>
            </a:pPr>
            <a:endParaRPr lang="en-US" sz="2000" dirty="0">
              <a:latin typeface="Aptos" panose="020B0004020202020204" pitchFamily="34" charset="0"/>
              <a:ea typeface="Aptos" panose="020B0004020202020204" pitchFamily="34" charset="0"/>
              <a:cs typeface="Aptos" panose="020B0004020202020204" pitchFamily="34" charset="0"/>
            </a:endParaRPr>
          </a:p>
          <a:p>
            <a:pPr marL="0" indent="0">
              <a:buNone/>
            </a:pPr>
            <a:r>
              <a:rPr lang="en-US" sz="2000" dirty="0">
                <a:effectLst/>
                <a:latin typeface="Aptos" panose="020B0004020202020204" pitchFamily="34" charset="0"/>
                <a:ea typeface="Aptos" panose="020B0004020202020204" pitchFamily="34" charset="0"/>
                <a:cs typeface="Aptos" panose="020B0004020202020204" pitchFamily="34" charset="0"/>
              </a:rPr>
              <a:t>Noncompete and Conflict of Interest Clauses for Veterinary and Health Care Professionals and Study of the Health Care Market (passed). MedChi adopted a Resolution in the fall of 2023 supporting the elimination of non-compete clauses in physician contracts and limiting their scope, the result of years of work by the Restrictive Covenant Task Force within MedChi. </a:t>
            </a:r>
          </a:p>
          <a:p>
            <a:pPr marL="0" indent="0">
              <a:buNone/>
            </a:pPr>
            <a:endParaRPr lang="en-US" sz="2000" dirty="0">
              <a:latin typeface="Aptos" panose="020B0004020202020204" pitchFamily="34" charset="0"/>
              <a:ea typeface="Aptos" panose="020B0004020202020204" pitchFamily="34" charset="0"/>
              <a:cs typeface="Aptos" panose="020B0004020202020204" pitchFamily="34" charset="0"/>
            </a:endParaRPr>
          </a:p>
          <a:p>
            <a:pPr marL="0" indent="0">
              <a:buNone/>
            </a:pPr>
            <a:r>
              <a:rPr lang="en-US" sz="2000" dirty="0">
                <a:effectLst/>
                <a:latin typeface="Aptos" panose="020B0004020202020204" pitchFamily="34" charset="0"/>
                <a:ea typeface="Aptos" panose="020B0004020202020204" pitchFamily="34" charset="0"/>
                <a:cs typeface="Aptos" panose="020B0004020202020204" pitchFamily="34" charset="0"/>
              </a:rPr>
              <a:t>As introduced by Delegate/Dr. Terri Hill, this bill prohibited such clauses and was retroactive. MedChi and other health care professions strongly supported the bill. </a:t>
            </a:r>
          </a:p>
        </p:txBody>
      </p:sp>
      <p:pic>
        <p:nvPicPr>
          <p:cNvPr id="10" name="Picture Placeholder 9">
            <a:extLst>
              <a:ext uri="{FF2B5EF4-FFF2-40B4-BE49-F238E27FC236}">
                <a16:creationId xmlns:a16="http://schemas.microsoft.com/office/drawing/2014/main" id="{A981E8B8-F938-4DC7-D022-1B9EBCE79BA7}"/>
              </a:ext>
            </a:extLst>
          </p:cNvPr>
          <p:cNvPicPr>
            <a:picLocks noGrp="1" noChangeAspect="1"/>
          </p:cNvPicPr>
          <p:nvPr>
            <p:ph type="pic" sz="quarter" idx="13"/>
          </p:nvPr>
        </p:nvPicPr>
        <p:blipFill>
          <a:blip r:embed="rId3"/>
          <a:srcRect l="13601" r="13601"/>
          <a:stretch>
            <a:fillRect/>
          </a:stretch>
        </p:blipFill>
        <p:spPr/>
      </p:pic>
    </p:spTree>
    <p:extLst>
      <p:ext uri="{BB962C8B-B14F-4D97-AF65-F5344CB8AC3E}">
        <p14:creationId xmlns:p14="http://schemas.microsoft.com/office/powerpoint/2010/main" val="43356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D38CA-E3A4-238A-D15E-C08BA5041536}"/>
              </a:ext>
            </a:extLst>
          </p:cNvPr>
          <p:cNvSpPr>
            <a:spLocks noGrp="1"/>
          </p:cNvSpPr>
          <p:nvPr>
            <p:ph idx="1"/>
          </p:nvPr>
        </p:nvSpPr>
        <p:spPr/>
        <p:txBody>
          <a:bodyPr/>
          <a:lstStyle/>
          <a:p>
            <a:r>
              <a:rPr lang="en-US" sz="1800" dirty="0">
                <a:effectLst/>
                <a:latin typeface="Aptos" panose="020B0004020202020204" pitchFamily="34" charset="0"/>
                <a:ea typeface="Aptos" panose="020B0004020202020204" pitchFamily="34" charset="0"/>
                <a:cs typeface="Aptos" panose="020B0004020202020204" pitchFamily="34" charset="0"/>
              </a:rPr>
              <a:t>The Maryland House of Delegates removed the retroactivity clause because of constitutional concerns (the US Constitution prohibits the impairment of existing contracts) but passed the bill overwhelmingly, despite the objections of MedStar and the Maryland Hospital Association. </a:t>
            </a:r>
          </a:p>
          <a:p>
            <a:r>
              <a:rPr lang="en-US" sz="1800" dirty="0">
                <a:effectLst/>
                <a:latin typeface="Aptos" panose="020B0004020202020204" pitchFamily="34" charset="0"/>
                <a:ea typeface="Aptos" panose="020B0004020202020204" pitchFamily="34" charset="0"/>
                <a:cs typeface="Aptos" panose="020B0004020202020204" pitchFamily="34" charset="0"/>
              </a:rPr>
              <a:t>In the Senate, the same entities pushed for amendments that banned noncompete clauses for those earning compensation less than $300,000 per year, but allowed them above that threshold, so long as the clause did not exceed 1-year and a 10-mile radius. Their amendments also sought a study of the effect of private equity firms buying physician practices and to delay implementation of the bill until July of 2025.</a:t>
            </a:r>
            <a:endParaRPr lang="en-US" sz="1800" dirty="0"/>
          </a:p>
          <a:p>
            <a:endParaRPr lang="en-US" dirty="0"/>
          </a:p>
        </p:txBody>
      </p:sp>
      <p:sp>
        <p:nvSpPr>
          <p:cNvPr id="5" name="Title 4">
            <a:extLst>
              <a:ext uri="{FF2B5EF4-FFF2-40B4-BE49-F238E27FC236}">
                <a16:creationId xmlns:a16="http://schemas.microsoft.com/office/drawing/2014/main" id="{2D3BB9DD-592D-F134-972B-9A183D98194A}"/>
              </a:ext>
            </a:extLst>
          </p:cNvPr>
          <p:cNvSpPr>
            <a:spLocks noGrp="1"/>
          </p:cNvSpPr>
          <p:nvPr>
            <p:ph type="title"/>
          </p:nvPr>
        </p:nvSpPr>
        <p:spPr/>
        <p:txBody>
          <a:bodyPr/>
          <a:lstStyle/>
          <a:p>
            <a:r>
              <a:rPr lang="en-US" dirty="0"/>
              <a:t>The Process Altered the legislation </a:t>
            </a:r>
          </a:p>
        </p:txBody>
      </p:sp>
      <p:pic>
        <p:nvPicPr>
          <p:cNvPr id="4" name="Picture 3">
            <a:extLst>
              <a:ext uri="{FF2B5EF4-FFF2-40B4-BE49-F238E27FC236}">
                <a16:creationId xmlns:a16="http://schemas.microsoft.com/office/drawing/2014/main" id="{52BF2A6E-0A5D-4604-585B-137AA27B5C91}"/>
              </a:ext>
            </a:extLst>
          </p:cNvPr>
          <p:cNvPicPr>
            <a:picLocks noChangeAspect="1"/>
          </p:cNvPicPr>
          <p:nvPr/>
        </p:nvPicPr>
        <p:blipFill>
          <a:blip r:embed="rId3"/>
          <a:stretch>
            <a:fillRect/>
          </a:stretch>
        </p:blipFill>
        <p:spPr>
          <a:xfrm>
            <a:off x="221757" y="6281175"/>
            <a:ext cx="1365622" cy="536494"/>
          </a:xfrm>
          <a:prstGeom prst="rect">
            <a:avLst/>
          </a:prstGeom>
        </p:spPr>
      </p:pic>
      <p:pic>
        <p:nvPicPr>
          <p:cNvPr id="11" name="Picture Placeholder 5">
            <a:extLst>
              <a:ext uri="{FF2B5EF4-FFF2-40B4-BE49-F238E27FC236}">
                <a16:creationId xmlns:a16="http://schemas.microsoft.com/office/drawing/2014/main" id="{23766FE4-3A3E-815E-3866-CF806FFC9F8E}"/>
              </a:ext>
            </a:extLst>
          </p:cNvPr>
          <p:cNvPicPr>
            <a:picLocks noGrp="1" noChangeAspect="1"/>
          </p:cNvPicPr>
          <p:nvPr>
            <p:ph type="pic" sz="quarter" idx="13"/>
          </p:nvPr>
        </p:nvPicPr>
        <p:blipFill>
          <a:blip r:embed="rId4"/>
          <a:srcRect l="27" r="27"/>
          <a:stretch>
            <a:fillRect/>
          </a:stretch>
        </p:blipFill>
        <p:spPr>
          <a:xfrm>
            <a:off x="6449961" y="-117987"/>
            <a:ext cx="5742039" cy="5262211"/>
          </a:xfrm>
          <a:prstGeom prst="ellipse">
            <a:avLst/>
          </a:prstGeom>
        </p:spPr>
      </p:pic>
    </p:spTree>
    <p:extLst>
      <p:ext uri="{BB962C8B-B14F-4D97-AF65-F5344CB8AC3E}">
        <p14:creationId xmlns:p14="http://schemas.microsoft.com/office/powerpoint/2010/main" val="3784585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CB031F-61EC-4562-B20B-F985498C8BFC}" vid="{D2B3DDA3-0BE7-422B-BFAE-F5A620505A85}"/>
    </a:ext>
  </a:extLst>
</a:theme>
</file>

<file path=ppt/theme/theme2.xml><?xml version="1.0" encoding="utf-8"?>
<a:theme xmlns:a="http://schemas.openxmlformats.org/drawingml/2006/main" name="1_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CB031F-61EC-4562-B20B-F985498C8BFC}" vid="{01383D5F-444D-4F33-A01B-2B88937355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roperties xmlns="http://www.imanage.com/work/xmlschema">
  <documentid>ACTIVE!34092572.5</documentid>
  <senderid>RHINDMAND</senderid>
  <senderemail>RHINDMAND@MCDONALDHOPKINS.COM</senderemail>
  <lastmodified>2024-09-24T10:01:24.0000000-05:00</lastmodified>
  <database>ACTIVE</database>
</properties>
</file>

<file path=customXml/item2.xml><?xml version="1.0" encoding="utf-8"?>
<properties xmlns="http://www.imanage.com/work/xmlschema">
  <documentid>FirmDMS!53089538.4</documentid>
  <senderid>6054</senderid>
  <senderemail>THOMAS.CONLEY@SAUL.COM</senderemail>
  <lastmodified>2024-10-01T14:18:34.0000000-05:00</lastmodified>
  <database>FirmDMS</database>
</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3727AFF1DF3E4EA8041DD4F068955E" ma:contentTypeVersion="18" ma:contentTypeDescription="Create a new document." ma:contentTypeScope="" ma:versionID="16abd74deadcbd73bb619c01289b0d9c">
  <xsd:schema xmlns:xsd="http://www.w3.org/2001/XMLSchema" xmlns:xs="http://www.w3.org/2001/XMLSchema" xmlns:p="http://schemas.microsoft.com/office/2006/metadata/properties" xmlns:ns2="dbe4802c-fa7e-493c-9d23-852354079e6c" xmlns:ns3="83ebce4f-d2b3-49b4-b0dc-4f8cc5f24958" targetNamespace="http://schemas.microsoft.com/office/2006/metadata/properties" ma:root="true" ma:fieldsID="2f242e6dfc1dfc54b3a9fb186f7c0404" ns2:_="" ns3:_="">
    <xsd:import namespace="dbe4802c-fa7e-493c-9d23-852354079e6c"/>
    <xsd:import namespace="83ebce4f-d2b3-49b4-b0dc-4f8cc5f249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4802c-fa7e-493c-9d23-852354079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21ec54-5c1f-4323-b38e-9ab34920dd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ebce4f-d2b3-49b4-b0dc-4f8cc5f2495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41047d-f8db-49e4-a686-54d7950fadb2}" ma:internalName="TaxCatchAll" ma:showField="CatchAllData" ma:web="83ebce4f-d2b3-49b4-b0dc-4f8cc5f249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99FD20-61C4-4045-86E7-25F5B35A2E2C}">
  <ds:schemaRefs>
    <ds:schemaRef ds:uri="http://www.imanage.com/work/xmlschema"/>
  </ds:schemaRefs>
</ds:datastoreItem>
</file>

<file path=customXml/itemProps2.xml><?xml version="1.0" encoding="utf-8"?>
<ds:datastoreItem xmlns:ds="http://schemas.openxmlformats.org/officeDocument/2006/customXml" ds:itemID="{3A8004D5-6609-421E-B790-84C22657E602}"/>
</file>

<file path=customXml/itemProps3.xml><?xml version="1.0" encoding="utf-8"?>
<ds:datastoreItem xmlns:ds="http://schemas.openxmlformats.org/officeDocument/2006/customXml" ds:itemID="{D96C16F8-6F25-4A35-83B9-EC9A7EEE10F3}"/>
</file>

<file path=customXml/itemProps4.xml><?xml version="1.0" encoding="utf-8"?>
<ds:datastoreItem xmlns:ds="http://schemas.openxmlformats.org/officeDocument/2006/customXml" ds:itemID="{01143FF1-9898-446D-960D-D3DB3CD0A773}"/>
</file>

<file path=docProps/app.xml><?xml version="1.0" encoding="utf-8"?>
<Properties xmlns="http://schemas.openxmlformats.org/officeDocument/2006/extended-properties" xmlns:vt="http://schemas.openxmlformats.org/officeDocument/2006/docPropsVTypes">
  <Template>ASMAC Presentation Template 2024</Template>
  <TotalTime>0</TotalTime>
  <Words>1903</Words>
  <Application>Microsoft Office PowerPoint</Application>
  <PresentationFormat>Widescreen</PresentationFormat>
  <Paragraphs>228</Paragraphs>
  <Slides>22</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Aptos</vt:lpstr>
      <vt:lpstr>Arial</vt:lpstr>
      <vt:lpstr>Arial Black</vt:lpstr>
      <vt:lpstr>Avenir Next LT Pro Light</vt:lpstr>
      <vt:lpstr>Calibri</vt:lpstr>
      <vt:lpstr>Calibri Light</vt:lpstr>
      <vt:lpstr>Courier New</vt:lpstr>
      <vt:lpstr>Garamond</vt:lpstr>
      <vt:lpstr>Gill Sans SemiBold</vt:lpstr>
      <vt:lpstr>Symbol</vt:lpstr>
      <vt:lpstr>Tahoma</vt:lpstr>
      <vt:lpstr>Times New Roman</vt:lpstr>
      <vt:lpstr>Office Theme</vt:lpstr>
      <vt:lpstr>1_Office Theme</vt:lpstr>
      <vt:lpstr>September 1, 2022</vt:lpstr>
      <vt:lpstr>OUR PANEL</vt:lpstr>
      <vt:lpstr>The Louisiana Approach</vt:lpstr>
      <vt:lpstr>Primary Care Physicians in Louisiana</vt:lpstr>
      <vt:lpstr>Other Physicians in Louisiana</vt:lpstr>
      <vt:lpstr>Louisiana Notes</vt:lpstr>
      <vt:lpstr>Maryland Legislation banning Non-Compete clauses for Health Workers </vt:lpstr>
      <vt:lpstr>PowerPoint Presentation</vt:lpstr>
      <vt:lpstr>The Process Altered the legislation </vt:lpstr>
      <vt:lpstr>PowerPoint Presentation</vt:lpstr>
      <vt:lpstr>FTC ACTION – Most Likely won’t matter in Maryland</vt:lpstr>
      <vt:lpstr>Thank you</vt:lpstr>
      <vt:lpstr>Different Approaches in the 50 States</vt:lpstr>
      <vt:lpstr>FTC Non-Compete Rule</vt:lpstr>
      <vt:lpstr>FTC Non-Compete Rule (cont’d)</vt:lpstr>
      <vt:lpstr>FTC Non-Compete Rule: Litigation</vt:lpstr>
      <vt:lpstr>Non-Compete Alternatives</vt:lpstr>
      <vt:lpstr>Non-Compete Alternatives</vt:lpstr>
      <vt:lpstr>Restrictive Covenant Strategies</vt:lpstr>
      <vt:lpstr>Restrictive Covenant Strategies (cont’d)</vt:lpstr>
      <vt:lpstr>Restrictive Covenant Strategies (cont’d)</vt:lpstr>
      <vt:lpstr>Restrictive Covenant Strategies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1, 2022</dc:title>
  <dc:creator>_</dc:creator>
  <cp:lastModifiedBy>_</cp:lastModifiedBy>
  <cp:revision>56</cp:revision>
  <cp:lastPrinted>2024-09-12T16:53:11Z</cp:lastPrinted>
  <dcterms:created xsi:type="dcterms:W3CDTF">2024-08-14T22:12:41Z</dcterms:created>
  <dcterms:modified xsi:type="dcterms:W3CDTF">2024-10-01T19:18:34Z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Number">
    <vt:lpwstr>53089538</vt:lpwstr>
  </property>
  <property fmtid="{D5CDD505-2E9C-101B-9397-08002B2CF9AE}" pid="3" name="DocumentVersion">
    <vt:lpwstr>4</vt:lpwstr>
  </property>
  <property fmtid="{D5CDD505-2E9C-101B-9397-08002B2CF9AE}" pid="4" name="ClientNumber">
    <vt:lpwstr>890001</vt:lpwstr>
  </property>
  <property fmtid="{D5CDD505-2E9C-101B-9397-08002B2CF9AE}" pid="5" name="MatterNumber">
    <vt:lpwstr>00033</vt:lpwstr>
  </property>
  <property fmtid="{D5CDD505-2E9C-101B-9397-08002B2CF9AE}" pid="6" name="ClientName">
    <vt:lpwstr>PARTNER PERSONAL CHARGES</vt:lpwstr>
  </property>
  <property fmtid="{D5CDD505-2E9C-101B-9397-08002B2CF9AE}" pid="7" name="MatterName">
    <vt:lpwstr>THOMAS P. CONLEY</vt:lpwstr>
  </property>
  <property fmtid="{D5CDD505-2E9C-101B-9397-08002B2CF9AE}" pid="8" name="DatabaseName">
    <vt:lpwstr>FIRMDMS</vt:lpwstr>
  </property>
  <property fmtid="{D5CDD505-2E9C-101B-9397-08002B2CF9AE}" pid="9" name="TypistName">
    <vt:lpwstr>6054</vt:lpwstr>
  </property>
  <property fmtid="{D5CDD505-2E9C-101B-9397-08002B2CF9AE}" pid="10" name="AuthorName">
    <vt:lpwstr>6054</vt:lpwstr>
  </property>
  <property fmtid="{D5CDD505-2E9C-101B-9397-08002B2CF9AE}" pid="11" name="InUseBy">
    <vt:lpwstr>6054</vt:lpwstr>
  </property>
  <property fmtid="{D5CDD505-2E9C-101B-9397-08002B2CF9AE}" pid="12" name="EditDate">
    <vt:lpwstr>9/27/2024 11:29:43 PM</vt:lpwstr>
  </property>
  <property fmtid="{D5CDD505-2E9C-101B-9397-08002B2CF9AE}" pid="13" name="EditTime">
    <vt:lpwstr/>
  </property>
  <property fmtid="{D5CDD505-2E9C-101B-9397-08002B2CF9AE}" pid="14" name="_NewReviewCycle">
    <vt:lpwstr/>
  </property>
  <property fmtid="{D5CDD505-2E9C-101B-9397-08002B2CF9AE}" pid="15" name="_AdHocReviewCycleID">
    <vt:i4>-1899437794</vt:i4>
  </property>
  <property fmtid="{D5CDD505-2E9C-101B-9397-08002B2CF9AE}" pid="16" name="_EmailSubject">
    <vt:lpwstr>Restrictive Covenants: Non-compete, Non-Solicitation, Non-Disparagement, Non-Disclosure and More - Final PowerPoint Presentation</vt:lpwstr>
  </property>
  <property fmtid="{D5CDD505-2E9C-101B-9397-08002B2CF9AE}" pid="17" name="_AuthorEmail">
    <vt:lpwstr>thomas.conley@saul.com</vt:lpwstr>
  </property>
  <property fmtid="{D5CDD505-2E9C-101B-9397-08002B2CF9AE}" pid="18" name="_AuthorEmailDisplayName">
    <vt:lpwstr>Conley, Thomas P.</vt:lpwstr>
  </property>
</Properties>
</file>