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320" r:id="rId4"/>
    <p:sldId id="321" r:id="rId5"/>
    <p:sldId id="311" r:id="rId6"/>
    <p:sldId id="312" r:id="rId7"/>
    <p:sldId id="313" r:id="rId8"/>
    <p:sldId id="315" r:id="rId9"/>
    <p:sldId id="316" r:id="rId10"/>
    <p:sldId id="317" r:id="rId11"/>
    <p:sldId id="318" r:id="rId12"/>
    <p:sldId id="343" r:id="rId13"/>
    <p:sldId id="319" r:id="rId14"/>
    <p:sldId id="344" r:id="rId15"/>
    <p:sldId id="331" r:id="rId16"/>
    <p:sldId id="332" r:id="rId17"/>
    <p:sldId id="338" r:id="rId18"/>
    <p:sldId id="339" r:id="rId19"/>
    <p:sldId id="324" r:id="rId20"/>
    <p:sldId id="323" r:id="rId21"/>
    <p:sldId id="326" r:id="rId22"/>
    <p:sldId id="327" r:id="rId23"/>
    <p:sldId id="325" r:id="rId24"/>
    <p:sldId id="329" r:id="rId25"/>
    <p:sldId id="330" r:id="rId26"/>
    <p:sldId id="340" r:id="rId27"/>
    <p:sldId id="341" r:id="rId28"/>
    <p:sldId id="336" r:id="rId29"/>
    <p:sldId id="333" r:id="rId30"/>
    <p:sldId id="337" r:id="rId31"/>
    <p:sldId id="3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4608" autoAdjust="0"/>
  </p:normalViewPr>
  <p:slideViewPr>
    <p:cSldViewPr snapToGrid="0">
      <p:cViewPr varScale="1">
        <p:scale>
          <a:sx n="103" d="100"/>
          <a:sy n="103" d="100"/>
        </p:scale>
        <p:origin x="594" y="114"/>
      </p:cViewPr>
      <p:guideLst/>
    </p:cSldViewPr>
  </p:slideViewPr>
  <p:notesTextViewPr>
    <p:cViewPr>
      <p:scale>
        <a:sx n="1" d="1"/>
        <a:sy n="1" d="1"/>
      </p:scale>
      <p:origin x="0" y="0"/>
    </p:cViewPr>
  </p:notesTextViewPr>
  <p:notesViewPr>
    <p:cSldViewPr snapToGrid="0">
      <p:cViewPr>
        <p:scale>
          <a:sx n="125" d="100"/>
          <a:sy n="125" d="100"/>
        </p:scale>
        <p:origin x="3012" y="-27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imanage.xml" Type="http://schemas.openxmlformats.org/officeDocument/2006/relationships/customXml" Target="/customXML/item.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EDF31-8723-4A07-B26C-CF89BBE0DCD9}"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8C2A2-D151-4C5B-94F9-05EEB17F4857}" type="slidenum">
              <a:rPr lang="en-US" smtClean="0"/>
              <a:t>‹#›</a:t>
            </a:fld>
            <a:endParaRPr lang="en-US"/>
          </a:p>
        </p:txBody>
      </p:sp>
    </p:spTree>
    <p:extLst>
      <p:ext uri="{BB962C8B-B14F-4D97-AF65-F5344CB8AC3E}">
        <p14:creationId xmlns:p14="http://schemas.microsoft.com/office/powerpoint/2010/main" val="9633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8C2A2-D151-4C5B-94F9-05EEB17F4857}" type="slidenum">
              <a:rPr lang="en-US" smtClean="0"/>
              <a:t>1</a:t>
            </a:fld>
            <a:endParaRPr lang="en-US"/>
          </a:p>
        </p:txBody>
      </p:sp>
    </p:spTree>
    <p:extLst>
      <p:ext uri="{BB962C8B-B14F-4D97-AF65-F5344CB8AC3E}">
        <p14:creationId xmlns:p14="http://schemas.microsoft.com/office/powerpoint/2010/main" val="4119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10</a:t>
            </a:fld>
            <a:endParaRPr lang="en-US"/>
          </a:p>
        </p:txBody>
      </p:sp>
    </p:spTree>
    <p:extLst>
      <p:ext uri="{BB962C8B-B14F-4D97-AF65-F5344CB8AC3E}">
        <p14:creationId xmlns:p14="http://schemas.microsoft.com/office/powerpoint/2010/main" val="24587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11</a:t>
            </a:fld>
            <a:endParaRPr lang="en-US"/>
          </a:p>
        </p:txBody>
      </p:sp>
    </p:spTree>
    <p:extLst>
      <p:ext uri="{BB962C8B-B14F-4D97-AF65-F5344CB8AC3E}">
        <p14:creationId xmlns:p14="http://schemas.microsoft.com/office/powerpoint/2010/main" val="404992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12</a:t>
            </a:fld>
            <a:endParaRPr lang="en-US"/>
          </a:p>
        </p:txBody>
      </p:sp>
    </p:spTree>
    <p:extLst>
      <p:ext uri="{BB962C8B-B14F-4D97-AF65-F5344CB8AC3E}">
        <p14:creationId xmlns:p14="http://schemas.microsoft.com/office/powerpoint/2010/main" val="73248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13</a:t>
            </a:fld>
            <a:endParaRPr lang="en-US"/>
          </a:p>
        </p:txBody>
      </p:sp>
    </p:spTree>
    <p:extLst>
      <p:ext uri="{BB962C8B-B14F-4D97-AF65-F5344CB8AC3E}">
        <p14:creationId xmlns:p14="http://schemas.microsoft.com/office/powerpoint/2010/main" val="81406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a:t>
            </a:r>
          </a:p>
        </p:txBody>
      </p:sp>
      <p:sp>
        <p:nvSpPr>
          <p:cNvPr id="4" name="Slide Number Placeholder 3"/>
          <p:cNvSpPr>
            <a:spLocks noGrp="1"/>
          </p:cNvSpPr>
          <p:nvPr>
            <p:ph type="sldNum" sz="quarter" idx="5"/>
          </p:nvPr>
        </p:nvSpPr>
        <p:spPr/>
        <p:txBody>
          <a:bodyPr/>
          <a:lstStyle/>
          <a:p>
            <a:fld id="{F698C2A2-D151-4C5B-94F9-05EEB17F4857}" type="slidenum">
              <a:rPr lang="en-US" smtClean="0"/>
              <a:t>14</a:t>
            </a:fld>
            <a:endParaRPr lang="en-US"/>
          </a:p>
        </p:txBody>
      </p:sp>
    </p:spTree>
    <p:extLst>
      <p:ext uri="{BB962C8B-B14F-4D97-AF65-F5344CB8AC3E}">
        <p14:creationId xmlns:p14="http://schemas.microsoft.com/office/powerpoint/2010/main" val="1396007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a:t>
            </a:r>
          </a:p>
        </p:txBody>
      </p:sp>
      <p:sp>
        <p:nvSpPr>
          <p:cNvPr id="4" name="Slide Number Placeholder 3"/>
          <p:cNvSpPr>
            <a:spLocks noGrp="1"/>
          </p:cNvSpPr>
          <p:nvPr>
            <p:ph type="sldNum" sz="quarter" idx="5"/>
          </p:nvPr>
        </p:nvSpPr>
        <p:spPr/>
        <p:txBody>
          <a:bodyPr/>
          <a:lstStyle/>
          <a:p>
            <a:fld id="{F698C2A2-D151-4C5B-94F9-05EEB17F4857}" type="slidenum">
              <a:rPr lang="en-US" smtClean="0"/>
              <a:t>15</a:t>
            </a:fld>
            <a:endParaRPr lang="en-US"/>
          </a:p>
        </p:txBody>
      </p:sp>
    </p:spTree>
    <p:extLst>
      <p:ext uri="{BB962C8B-B14F-4D97-AF65-F5344CB8AC3E}">
        <p14:creationId xmlns:p14="http://schemas.microsoft.com/office/powerpoint/2010/main" val="115882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a:t>
            </a:r>
          </a:p>
        </p:txBody>
      </p:sp>
      <p:sp>
        <p:nvSpPr>
          <p:cNvPr id="4" name="Slide Number Placeholder 3"/>
          <p:cNvSpPr>
            <a:spLocks noGrp="1"/>
          </p:cNvSpPr>
          <p:nvPr>
            <p:ph type="sldNum" sz="quarter" idx="5"/>
          </p:nvPr>
        </p:nvSpPr>
        <p:spPr/>
        <p:txBody>
          <a:bodyPr/>
          <a:lstStyle/>
          <a:p>
            <a:fld id="{F698C2A2-D151-4C5B-94F9-05EEB17F4857}" type="slidenum">
              <a:rPr lang="en-US" smtClean="0"/>
              <a:t>16</a:t>
            </a:fld>
            <a:endParaRPr lang="en-US"/>
          </a:p>
        </p:txBody>
      </p:sp>
    </p:spTree>
    <p:extLst>
      <p:ext uri="{BB962C8B-B14F-4D97-AF65-F5344CB8AC3E}">
        <p14:creationId xmlns:p14="http://schemas.microsoft.com/office/powerpoint/2010/main" val="51944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a:t>
            </a:r>
          </a:p>
        </p:txBody>
      </p:sp>
      <p:sp>
        <p:nvSpPr>
          <p:cNvPr id="4" name="Slide Number Placeholder 3"/>
          <p:cNvSpPr>
            <a:spLocks noGrp="1"/>
          </p:cNvSpPr>
          <p:nvPr>
            <p:ph type="sldNum" sz="quarter" idx="5"/>
          </p:nvPr>
        </p:nvSpPr>
        <p:spPr/>
        <p:txBody>
          <a:bodyPr/>
          <a:lstStyle/>
          <a:p>
            <a:fld id="{F698C2A2-D151-4C5B-94F9-05EEB17F4857}" type="slidenum">
              <a:rPr lang="en-US" smtClean="0"/>
              <a:t>17</a:t>
            </a:fld>
            <a:endParaRPr lang="en-US"/>
          </a:p>
        </p:txBody>
      </p:sp>
    </p:spTree>
    <p:extLst>
      <p:ext uri="{BB962C8B-B14F-4D97-AF65-F5344CB8AC3E}">
        <p14:creationId xmlns:p14="http://schemas.microsoft.com/office/powerpoint/2010/main" val="207036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and/or Tom as a way to introduce the Scenarios and Case Studies</a:t>
            </a:r>
          </a:p>
        </p:txBody>
      </p:sp>
      <p:sp>
        <p:nvSpPr>
          <p:cNvPr id="4" name="Slide Number Placeholder 3"/>
          <p:cNvSpPr>
            <a:spLocks noGrp="1"/>
          </p:cNvSpPr>
          <p:nvPr>
            <p:ph type="sldNum" sz="quarter" idx="5"/>
          </p:nvPr>
        </p:nvSpPr>
        <p:spPr/>
        <p:txBody>
          <a:bodyPr/>
          <a:lstStyle/>
          <a:p>
            <a:fld id="{F698C2A2-D151-4C5B-94F9-05EEB17F4857}" type="slidenum">
              <a:rPr lang="en-US" smtClean="0"/>
              <a:t>18</a:t>
            </a:fld>
            <a:endParaRPr lang="en-US"/>
          </a:p>
        </p:txBody>
      </p:sp>
    </p:spTree>
    <p:extLst>
      <p:ext uri="{BB962C8B-B14F-4D97-AF65-F5344CB8AC3E}">
        <p14:creationId xmlns:p14="http://schemas.microsoft.com/office/powerpoint/2010/main" val="230039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briefly</a:t>
            </a:r>
          </a:p>
        </p:txBody>
      </p:sp>
      <p:sp>
        <p:nvSpPr>
          <p:cNvPr id="4" name="Slide Number Placeholder 3"/>
          <p:cNvSpPr>
            <a:spLocks noGrp="1"/>
          </p:cNvSpPr>
          <p:nvPr>
            <p:ph type="sldNum" sz="quarter" idx="5"/>
          </p:nvPr>
        </p:nvSpPr>
        <p:spPr/>
        <p:txBody>
          <a:bodyPr/>
          <a:lstStyle/>
          <a:p>
            <a:fld id="{F698C2A2-D151-4C5B-94F9-05EEB17F4857}" type="slidenum">
              <a:rPr lang="en-US" smtClean="0"/>
              <a:t>19</a:t>
            </a:fld>
            <a:endParaRPr lang="en-US"/>
          </a:p>
        </p:txBody>
      </p:sp>
    </p:spTree>
    <p:extLst>
      <p:ext uri="{BB962C8B-B14F-4D97-AF65-F5344CB8AC3E}">
        <p14:creationId xmlns:p14="http://schemas.microsoft.com/office/powerpoint/2010/main" val="403186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introductions</a:t>
            </a:r>
          </a:p>
        </p:txBody>
      </p:sp>
      <p:sp>
        <p:nvSpPr>
          <p:cNvPr id="4" name="Slide Number Placeholder 3"/>
          <p:cNvSpPr>
            <a:spLocks noGrp="1"/>
          </p:cNvSpPr>
          <p:nvPr>
            <p:ph type="sldNum" sz="quarter" idx="5"/>
          </p:nvPr>
        </p:nvSpPr>
        <p:spPr/>
        <p:txBody>
          <a:bodyPr/>
          <a:lstStyle/>
          <a:p>
            <a:fld id="{F698C2A2-D151-4C5B-94F9-05EEB17F4857}" type="slidenum">
              <a:rPr lang="en-US" smtClean="0"/>
              <a:t>2</a:t>
            </a:fld>
            <a:endParaRPr lang="en-US"/>
          </a:p>
        </p:txBody>
      </p:sp>
    </p:spTree>
    <p:extLst>
      <p:ext uri="{BB962C8B-B14F-4D97-AF65-F5344CB8AC3E}">
        <p14:creationId xmlns:p14="http://schemas.microsoft.com/office/powerpoint/2010/main" val="1647928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p>
        </p:txBody>
      </p:sp>
      <p:sp>
        <p:nvSpPr>
          <p:cNvPr id="4" name="Slide Number Placeholder 3"/>
          <p:cNvSpPr>
            <a:spLocks noGrp="1"/>
          </p:cNvSpPr>
          <p:nvPr>
            <p:ph type="sldNum" sz="quarter" idx="5"/>
          </p:nvPr>
        </p:nvSpPr>
        <p:spPr/>
        <p:txBody>
          <a:bodyPr/>
          <a:lstStyle/>
          <a:p>
            <a:fld id="{F698C2A2-D151-4C5B-94F9-05EEB17F4857}" type="slidenum">
              <a:rPr lang="en-US" smtClean="0"/>
              <a:t>20</a:t>
            </a:fld>
            <a:endParaRPr lang="en-US"/>
          </a:p>
        </p:txBody>
      </p:sp>
    </p:spTree>
    <p:extLst>
      <p:ext uri="{BB962C8B-B14F-4D97-AF65-F5344CB8AC3E}">
        <p14:creationId xmlns:p14="http://schemas.microsoft.com/office/powerpoint/2010/main" val="2103742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Note</a:t>
            </a:r>
          </a:p>
        </p:txBody>
      </p:sp>
      <p:sp>
        <p:nvSpPr>
          <p:cNvPr id="4" name="Slide Number Placeholder 3"/>
          <p:cNvSpPr>
            <a:spLocks noGrp="1"/>
          </p:cNvSpPr>
          <p:nvPr>
            <p:ph type="sldNum" sz="quarter" idx="5"/>
          </p:nvPr>
        </p:nvSpPr>
        <p:spPr/>
        <p:txBody>
          <a:bodyPr/>
          <a:lstStyle/>
          <a:p>
            <a:fld id="{F698C2A2-D151-4C5B-94F9-05EEB17F4857}" type="slidenum">
              <a:rPr lang="en-US" smtClean="0"/>
              <a:t>21</a:t>
            </a:fld>
            <a:endParaRPr lang="en-US"/>
          </a:p>
        </p:txBody>
      </p:sp>
    </p:spTree>
    <p:extLst>
      <p:ext uri="{BB962C8B-B14F-4D97-AF65-F5344CB8AC3E}">
        <p14:creationId xmlns:p14="http://schemas.microsoft.com/office/powerpoint/2010/main" val="3544016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Note</a:t>
            </a:r>
          </a:p>
        </p:txBody>
      </p:sp>
      <p:sp>
        <p:nvSpPr>
          <p:cNvPr id="4" name="Slide Number Placeholder 3"/>
          <p:cNvSpPr>
            <a:spLocks noGrp="1"/>
          </p:cNvSpPr>
          <p:nvPr>
            <p:ph type="sldNum" sz="quarter" idx="5"/>
          </p:nvPr>
        </p:nvSpPr>
        <p:spPr/>
        <p:txBody>
          <a:bodyPr/>
          <a:lstStyle/>
          <a:p>
            <a:fld id="{F698C2A2-D151-4C5B-94F9-05EEB17F4857}" type="slidenum">
              <a:rPr lang="en-US" smtClean="0"/>
              <a:t>22</a:t>
            </a:fld>
            <a:endParaRPr lang="en-US"/>
          </a:p>
        </p:txBody>
      </p:sp>
    </p:spTree>
    <p:extLst>
      <p:ext uri="{BB962C8B-B14F-4D97-AF65-F5344CB8AC3E}">
        <p14:creationId xmlns:p14="http://schemas.microsoft.com/office/powerpoint/2010/main" val="262306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  Tom/Rob?</a:t>
            </a:r>
          </a:p>
        </p:txBody>
      </p:sp>
      <p:sp>
        <p:nvSpPr>
          <p:cNvPr id="4" name="Slide Number Placeholder 3"/>
          <p:cNvSpPr>
            <a:spLocks noGrp="1"/>
          </p:cNvSpPr>
          <p:nvPr>
            <p:ph type="sldNum" sz="quarter" idx="5"/>
          </p:nvPr>
        </p:nvSpPr>
        <p:spPr/>
        <p:txBody>
          <a:bodyPr/>
          <a:lstStyle/>
          <a:p>
            <a:fld id="{F698C2A2-D151-4C5B-94F9-05EEB17F4857}" type="slidenum">
              <a:rPr lang="en-US" smtClean="0"/>
              <a:t>23</a:t>
            </a:fld>
            <a:endParaRPr lang="en-US"/>
          </a:p>
        </p:txBody>
      </p:sp>
    </p:spTree>
    <p:extLst>
      <p:ext uri="{BB962C8B-B14F-4D97-AF65-F5344CB8AC3E}">
        <p14:creationId xmlns:p14="http://schemas.microsoft.com/office/powerpoint/2010/main" val="381354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  Tom/Rob?</a:t>
            </a:r>
          </a:p>
          <a:p>
            <a:endParaRPr lang="en-US" dirty="0"/>
          </a:p>
        </p:txBody>
      </p:sp>
      <p:sp>
        <p:nvSpPr>
          <p:cNvPr id="4" name="Slide Number Placeholder 3"/>
          <p:cNvSpPr>
            <a:spLocks noGrp="1"/>
          </p:cNvSpPr>
          <p:nvPr>
            <p:ph type="sldNum" sz="quarter" idx="5"/>
          </p:nvPr>
        </p:nvSpPr>
        <p:spPr/>
        <p:txBody>
          <a:bodyPr/>
          <a:lstStyle/>
          <a:p>
            <a:fld id="{F698C2A2-D151-4C5B-94F9-05EEB17F4857}" type="slidenum">
              <a:rPr lang="en-US" smtClean="0"/>
              <a:t>24</a:t>
            </a:fld>
            <a:endParaRPr lang="en-US"/>
          </a:p>
        </p:txBody>
      </p:sp>
    </p:spTree>
    <p:extLst>
      <p:ext uri="{BB962C8B-B14F-4D97-AF65-F5344CB8AC3E}">
        <p14:creationId xmlns:p14="http://schemas.microsoft.com/office/powerpoint/2010/main" val="2533590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a:t>
            </a:r>
          </a:p>
        </p:txBody>
      </p:sp>
      <p:sp>
        <p:nvSpPr>
          <p:cNvPr id="4" name="Slide Number Placeholder 3"/>
          <p:cNvSpPr>
            <a:spLocks noGrp="1"/>
          </p:cNvSpPr>
          <p:nvPr>
            <p:ph type="sldNum" sz="quarter" idx="5"/>
          </p:nvPr>
        </p:nvSpPr>
        <p:spPr/>
        <p:txBody>
          <a:bodyPr/>
          <a:lstStyle/>
          <a:p>
            <a:fld id="{F698C2A2-D151-4C5B-94F9-05EEB17F4857}" type="slidenum">
              <a:rPr lang="en-US" smtClean="0"/>
              <a:t>25</a:t>
            </a:fld>
            <a:endParaRPr lang="en-US"/>
          </a:p>
        </p:txBody>
      </p:sp>
    </p:spTree>
    <p:extLst>
      <p:ext uri="{BB962C8B-B14F-4D97-AF65-F5344CB8AC3E}">
        <p14:creationId xmlns:p14="http://schemas.microsoft.com/office/powerpoint/2010/main" val="119876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a:t>
            </a:r>
          </a:p>
        </p:txBody>
      </p:sp>
      <p:sp>
        <p:nvSpPr>
          <p:cNvPr id="4" name="Slide Number Placeholder 3"/>
          <p:cNvSpPr>
            <a:spLocks noGrp="1"/>
          </p:cNvSpPr>
          <p:nvPr>
            <p:ph type="sldNum" sz="quarter" idx="5"/>
          </p:nvPr>
        </p:nvSpPr>
        <p:spPr/>
        <p:txBody>
          <a:bodyPr/>
          <a:lstStyle/>
          <a:p>
            <a:fld id="{F698C2A2-D151-4C5B-94F9-05EEB17F4857}" type="slidenum">
              <a:rPr lang="en-US" smtClean="0"/>
              <a:t>26</a:t>
            </a:fld>
            <a:endParaRPr lang="en-US"/>
          </a:p>
        </p:txBody>
      </p:sp>
    </p:spTree>
    <p:extLst>
      <p:ext uri="{BB962C8B-B14F-4D97-AF65-F5344CB8AC3E}">
        <p14:creationId xmlns:p14="http://schemas.microsoft.com/office/powerpoint/2010/main" val="3179407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a:t>
            </a:r>
          </a:p>
        </p:txBody>
      </p:sp>
      <p:sp>
        <p:nvSpPr>
          <p:cNvPr id="4" name="Slide Number Placeholder 3"/>
          <p:cNvSpPr>
            <a:spLocks noGrp="1"/>
          </p:cNvSpPr>
          <p:nvPr>
            <p:ph type="sldNum" sz="quarter" idx="5"/>
          </p:nvPr>
        </p:nvSpPr>
        <p:spPr/>
        <p:txBody>
          <a:bodyPr/>
          <a:lstStyle/>
          <a:p>
            <a:fld id="{F698C2A2-D151-4C5B-94F9-05EEB17F4857}" type="slidenum">
              <a:rPr lang="en-US" smtClean="0"/>
              <a:t>27</a:t>
            </a:fld>
            <a:endParaRPr lang="en-US"/>
          </a:p>
        </p:txBody>
      </p:sp>
    </p:spTree>
    <p:extLst>
      <p:ext uri="{BB962C8B-B14F-4D97-AF65-F5344CB8AC3E}">
        <p14:creationId xmlns:p14="http://schemas.microsoft.com/office/powerpoint/2010/main" val="2801331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a:t>
            </a:r>
          </a:p>
        </p:txBody>
      </p:sp>
      <p:sp>
        <p:nvSpPr>
          <p:cNvPr id="4" name="Slide Number Placeholder 3"/>
          <p:cNvSpPr>
            <a:spLocks noGrp="1"/>
          </p:cNvSpPr>
          <p:nvPr>
            <p:ph type="sldNum" sz="quarter" idx="5"/>
          </p:nvPr>
        </p:nvSpPr>
        <p:spPr/>
        <p:txBody>
          <a:bodyPr/>
          <a:lstStyle/>
          <a:p>
            <a:fld id="{F698C2A2-D151-4C5B-94F9-05EEB17F4857}" type="slidenum">
              <a:rPr lang="en-US" smtClean="0"/>
              <a:t>28</a:t>
            </a:fld>
            <a:endParaRPr lang="en-US"/>
          </a:p>
        </p:txBody>
      </p:sp>
    </p:spTree>
    <p:extLst>
      <p:ext uri="{BB962C8B-B14F-4D97-AF65-F5344CB8AC3E}">
        <p14:creationId xmlns:p14="http://schemas.microsoft.com/office/powerpoint/2010/main" val="26789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a:t>
            </a:r>
          </a:p>
        </p:txBody>
      </p:sp>
      <p:sp>
        <p:nvSpPr>
          <p:cNvPr id="4" name="Slide Number Placeholder 3"/>
          <p:cNvSpPr>
            <a:spLocks noGrp="1"/>
          </p:cNvSpPr>
          <p:nvPr>
            <p:ph type="sldNum" sz="quarter" idx="5"/>
          </p:nvPr>
        </p:nvSpPr>
        <p:spPr/>
        <p:txBody>
          <a:bodyPr/>
          <a:lstStyle/>
          <a:p>
            <a:fld id="{F698C2A2-D151-4C5B-94F9-05EEB17F4857}" type="slidenum">
              <a:rPr lang="en-US" smtClean="0"/>
              <a:t>29</a:t>
            </a:fld>
            <a:endParaRPr lang="en-US"/>
          </a:p>
        </p:txBody>
      </p:sp>
    </p:spTree>
    <p:extLst>
      <p:ext uri="{BB962C8B-B14F-4D97-AF65-F5344CB8AC3E}">
        <p14:creationId xmlns:p14="http://schemas.microsoft.com/office/powerpoint/2010/main" val="376706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introduction</a:t>
            </a:r>
          </a:p>
        </p:txBody>
      </p:sp>
      <p:sp>
        <p:nvSpPr>
          <p:cNvPr id="4" name="Slide Number Placeholder 3"/>
          <p:cNvSpPr>
            <a:spLocks noGrp="1"/>
          </p:cNvSpPr>
          <p:nvPr>
            <p:ph type="sldNum" sz="quarter" idx="5"/>
          </p:nvPr>
        </p:nvSpPr>
        <p:spPr/>
        <p:txBody>
          <a:bodyPr/>
          <a:lstStyle/>
          <a:p>
            <a:fld id="{F698C2A2-D151-4C5B-94F9-05EEB17F4857}" type="slidenum">
              <a:rPr lang="en-US" smtClean="0"/>
              <a:t>3</a:t>
            </a:fld>
            <a:endParaRPr lang="en-US"/>
          </a:p>
        </p:txBody>
      </p:sp>
    </p:spTree>
    <p:extLst>
      <p:ext uri="{BB962C8B-B14F-4D97-AF65-F5344CB8AC3E}">
        <p14:creationId xmlns:p14="http://schemas.microsoft.com/office/powerpoint/2010/main" val="2270456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endParaRPr lang="en-US" dirty="0"/>
          </a:p>
        </p:txBody>
      </p:sp>
      <p:sp>
        <p:nvSpPr>
          <p:cNvPr id="4" name="Slide Number Placeholder 3"/>
          <p:cNvSpPr>
            <a:spLocks noGrp="1"/>
          </p:cNvSpPr>
          <p:nvPr>
            <p:ph type="sldNum" sz="quarter" idx="5"/>
          </p:nvPr>
        </p:nvSpPr>
        <p:spPr/>
        <p:txBody>
          <a:bodyPr/>
          <a:lstStyle/>
          <a:p>
            <a:fld id="{F698C2A2-D151-4C5B-94F9-05EEB17F4857}" type="slidenum">
              <a:rPr lang="en-US" smtClean="0"/>
              <a:t>30</a:t>
            </a:fld>
            <a:endParaRPr lang="en-US"/>
          </a:p>
        </p:txBody>
      </p:sp>
    </p:spTree>
    <p:extLst>
      <p:ext uri="{BB962C8B-B14F-4D97-AF65-F5344CB8AC3E}">
        <p14:creationId xmlns:p14="http://schemas.microsoft.com/office/powerpoint/2010/main" val="426787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4</a:t>
            </a:fld>
            <a:endParaRPr lang="en-US"/>
          </a:p>
        </p:txBody>
      </p:sp>
    </p:spTree>
    <p:extLst>
      <p:ext uri="{BB962C8B-B14F-4D97-AF65-F5344CB8AC3E}">
        <p14:creationId xmlns:p14="http://schemas.microsoft.com/office/powerpoint/2010/main" val="1455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5</a:t>
            </a:fld>
            <a:endParaRPr lang="en-US"/>
          </a:p>
        </p:txBody>
      </p:sp>
    </p:spTree>
    <p:extLst>
      <p:ext uri="{BB962C8B-B14F-4D97-AF65-F5344CB8AC3E}">
        <p14:creationId xmlns:p14="http://schemas.microsoft.com/office/powerpoint/2010/main" val="75123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6</a:t>
            </a:fld>
            <a:endParaRPr lang="en-US"/>
          </a:p>
        </p:txBody>
      </p:sp>
    </p:spTree>
    <p:extLst>
      <p:ext uri="{BB962C8B-B14F-4D97-AF65-F5344CB8AC3E}">
        <p14:creationId xmlns:p14="http://schemas.microsoft.com/office/powerpoint/2010/main" val="231943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7</a:t>
            </a:fld>
            <a:endParaRPr lang="en-US"/>
          </a:p>
        </p:txBody>
      </p:sp>
    </p:spTree>
    <p:extLst>
      <p:ext uri="{BB962C8B-B14F-4D97-AF65-F5344CB8AC3E}">
        <p14:creationId xmlns:p14="http://schemas.microsoft.com/office/powerpoint/2010/main" val="311564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8</a:t>
            </a:fld>
            <a:endParaRPr lang="en-US"/>
          </a:p>
        </p:txBody>
      </p:sp>
    </p:spTree>
    <p:extLst>
      <p:ext uri="{BB962C8B-B14F-4D97-AF65-F5344CB8AC3E}">
        <p14:creationId xmlns:p14="http://schemas.microsoft.com/office/powerpoint/2010/main" val="111423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5"/>
          </p:nvPr>
        </p:nvSpPr>
        <p:spPr/>
        <p:txBody>
          <a:bodyPr/>
          <a:lstStyle/>
          <a:p>
            <a:fld id="{F698C2A2-D151-4C5B-94F9-05EEB17F4857}" type="slidenum">
              <a:rPr lang="en-US" smtClean="0"/>
              <a:t>9</a:t>
            </a:fld>
            <a:endParaRPr lang="en-US"/>
          </a:p>
        </p:txBody>
      </p:sp>
    </p:spTree>
    <p:extLst>
      <p:ext uri="{BB962C8B-B14F-4D97-AF65-F5344CB8AC3E}">
        <p14:creationId xmlns:p14="http://schemas.microsoft.com/office/powerpoint/2010/main" val="231394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2D0B-042A-9ABA-1A55-6980ED6C5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F985DE-B817-FA40-32D2-E5EABEEA7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56FEC-F3E6-57F1-7AA5-A25CB40184D4}"/>
              </a:ext>
            </a:extLst>
          </p:cNvPr>
          <p:cNvSpPr>
            <a:spLocks noGrp="1"/>
          </p:cNvSpPr>
          <p:nvPr>
            <p:ph type="dt" sz="half" idx="10"/>
          </p:nvPr>
        </p:nvSpPr>
        <p:spPr/>
        <p:txBody>
          <a:bodyPr/>
          <a:lstStyle/>
          <a:p>
            <a:fld id="{F5134EB5-EFFF-465D-9E72-1F96DD9BECCD}" type="datetime1">
              <a:rPr lang="en-US" smtClean="0"/>
              <a:t>10/5/2024</a:t>
            </a:fld>
            <a:endParaRPr lang="en-US"/>
          </a:p>
        </p:txBody>
      </p:sp>
      <p:sp>
        <p:nvSpPr>
          <p:cNvPr id="5" name="Footer Placeholder 4">
            <a:extLst>
              <a:ext uri="{FF2B5EF4-FFF2-40B4-BE49-F238E27FC236}">
                <a16:creationId xmlns:a16="http://schemas.microsoft.com/office/drawing/2014/main" id="{2D7C548D-B926-2BEE-22B1-7979EADC6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B7B1D-539C-A699-A908-7C87F7777FBA}"/>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414445778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E9D5-5995-EE67-090C-284A40E29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A3B821-3A07-3015-7EEC-3E75B4093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86571-B7AD-4462-20D7-A7EC2DBCDB76}"/>
              </a:ext>
            </a:extLst>
          </p:cNvPr>
          <p:cNvSpPr>
            <a:spLocks noGrp="1"/>
          </p:cNvSpPr>
          <p:nvPr>
            <p:ph type="dt" sz="half" idx="10"/>
          </p:nvPr>
        </p:nvSpPr>
        <p:spPr/>
        <p:txBody>
          <a:bodyPr/>
          <a:lstStyle/>
          <a:p>
            <a:fld id="{B1D8D8BE-4A85-499C-9A79-613A66ECFEEF}" type="datetime1">
              <a:rPr lang="en-US" smtClean="0"/>
              <a:t>10/5/2024</a:t>
            </a:fld>
            <a:endParaRPr lang="en-US"/>
          </a:p>
        </p:txBody>
      </p:sp>
      <p:sp>
        <p:nvSpPr>
          <p:cNvPr id="5" name="Footer Placeholder 4">
            <a:extLst>
              <a:ext uri="{FF2B5EF4-FFF2-40B4-BE49-F238E27FC236}">
                <a16:creationId xmlns:a16="http://schemas.microsoft.com/office/drawing/2014/main" id="{280289EF-B2EC-B2F2-C575-606B13C6D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32B1C-68B4-8D1D-76F0-EF862983B6C4}"/>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31918246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A42BF-6942-495D-64C3-71A71ED671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965BA9-45E7-2273-15EC-A862D18A1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14384-4EC3-6009-A6E8-A4419D8CADBD}"/>
              </a:ext>
            </a:extLst>
          </p:cNvPr>
          <p:cNvSpPr>
            <a:spLocks noGrp="1"/>
          </p:cNvSpPr>
          <p:nvPr>
            <p:ph type="dt" sz="half" idx="10"/>
          </p:nvPr>
        </p:nvSpPr>
        <p:spPr/>
        <p:txBody>
          <a:bodyPr/>
          <a:lstStyle/>
          <a:p>
            <a:fld id="{3BE3E742-DD88-4C0C-B90E-4CBDB9E6A969}" type="datetime1">
              <a:rPr lang="en-US" smtClean="0"/>
              <a:t>10/5/2024</a:t>
            </a:fld>
            <a:endParaRPr lang="en-US"/>
          </a:p>
        </p:txBody>
      </p:sp>
      <p:sp>
        <p:nvSpPr>
          <p:cNvPr id="5" name="Footer Placeholder 4">
            <a:extLst>
              <a:ext uri="{FF2B5EF4-FFF2-40B4-BE49-F238E27FC236}">
                <a16:creationId xmlns:a16="http://schemas.microsoft.com/office/drawing/2014/main" id="{E36FBD0B-93C8-1590-155C-5B427E02C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86975-A062-0185-3316-5DD552B40F82}"/>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136272469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3143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5402676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0882267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noProof="0"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18714223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96400063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311098905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428767284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294831097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1B6A-381F-2D49-DDEE-54F69757E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BB24F-4CA2-E14C-D365-FAF83DB98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BF492-67EF-FBB0-8D27-AD4FD9C01DB6}"/>
              </a:ext>
            </a:extLst>
          </p:cNvPr>
          <p:cNvSpPr>
            <a:spLocks noGrp="1"/>
          </p:cNvSpPr>
          <p:nvPr>
            <p:ph type="dt" sz="half" idx="10"/>
          </p:nvPr>
        </p:nvSpPr>
        <p:spPr/>
        <p:txBody>
          <a:bodyPr/>
          <a:lstStyle/>
          <a:p>
            <a:fld id="{AE99CC8E-C740-4FBB-B636-642D7A6759F7}" type="datetime1">
              <a:rPr lang="en-US" smtClean="0"/>
              <a:t>10/5/2024</a:t>
            </a:fld>
            <a:endParaRPr lang="en-US"/>
          </a:p>
        </p:txBody>
      </p:sp>
      <p:sp>
        <p:nvSpPr>
          <p:cNvPr id="5" name="Footer Placeholder 4">
            <a:extLst>
              <a:ext uri="{FF2B5EF4-FFF2-40B4-BE49-F238E27FC236}">
                <a16:creationId xmlns:a16="http://schemas.microsoft.com/office/drawing/2014/main" id="{FA0BEEB7-5C4B-AFD4-7743-1103780A2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3EF18-C41E-0A6B-CC71-4B042F36F821}"/>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149121334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133092057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59640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691749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3730447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5840993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0772042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857834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48101678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234867290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19290870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9B64-DC67-CB10-4F28-C765E9F35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A14E5-A375-B298-DB01-32BB27F6F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D7911-DDD5-9701-FF7D-968F7713C24A}"/>
              </a:ext>
            </a:extLst>
          </p:cNvPr>
          <p:cNvSpPr>
            <a:spLocks noGrp="1"/>
          </p:cNvSpPr>
          <p:nvPr>
            <p:ph type="dt" sz="half" idx="10"/>
          </p:nvPr>
        </p:nvSpPr>
        <p:spPr/>
        <p:txBody>
          <a:bodyPr/>
          <a:lstStyle/>
          <a:p>
            <a:fld id="{B892C3E3-E412-4643-BE3E-F582A1D3FA55}" type="datetime1">
              <a:rPr lang="en-US" smtClean="0"/>
              <a:t>10/5/2024</a:t>
            </a:fld>
            <a:endParaRPr lang="en-US"/>
          </a:p>
        </p:txBody>
      </p:sp>
      <p:sp>
        <p:nvSpPr>
          <p:cNvPr id="5" name="Footer Placeholder 4">
            <a:extLst>
              <a:ext uri="{FF2B5EF4-FFF2-40B4-BE49-F238E27FC236}">
                <a16:creationId xmlns:a16="http://schemas.microsoft.com/office/drawing/2014/main" id="{9A004831-7B40-161F-9D18-0F0B9069E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45EF9-35B5-55F8-AB25-83715590CCDE}"/>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9761116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42905371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442355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DCFA-9DD2-D785-8A22-5DB7C5CEA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7B3CA-736C-1924-0067-9D42DB364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A106DB-C963-7EA6-C34F-A3CD575E9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1FD65-A8F9-8B92-A01C-DE99C192EF84}"/>
              </a:ext>
            </a:extLst>
          </p:cNvPr>
          <p:cNvSpPr>
            <a:spLocks noGrp="1"/>
          </p:cNvSpPr>
          <p:nvPr>
            <p:ph type="dt" sz="half" idx="10"/>
          </p:nvPr>
        </p:nvSpPr>
        <p:spPr/>
        <p:txBody>
          <a:bodyPr/>
          <a:lstStyle/>
          <a:p>
            <a:fld id="{3281F493-DF9F-4AC9-A2E2-F64FAAE2390D}" type="datetime1">
              <a:rPr lang="en-US" smtClean="0"/>
              <a:t>10/5/2024</a:t>
            </a:fld>
            <a:endParaRPr lang="en-US"/>
          </a:p>
        </p:txBody>
      </p:sp>
      <p:sp>
        <p:nvSpPr>
          <p:cNvPr id="6" name="Footer Placeholder 5">
            <a:extLst>
              <a:ext uri="{FF2B5EF4-FFF2-40B4-BE49-F238E27FC236}">
                <a16:creationId xmlns:a16="http://schemas.microsoft.com/office/drawing/2014/main" id="{E4EB8737-7774-92E9-8FEF-164C4DCB0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B18612-E033-F16B-3C46-74AB0740C248}"/>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322476168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CAD5-26AB-BBB4-A615-AC9897A14B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D0848-3ABD-E0F2-C3D0-B6242AC0C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A510B-17F5-22AF-C644-38AA1A330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37CE8-2460-346B-01C9-28930D32B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B116B-3F01-759B-6B84-F22F3C2C3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CB9D1-CF81-114C-2E72-002D8066DA24}"/>
              </a:ext>
            </a:extLst>
          </p:cNvPr>
          <p:cNvSpPr>
            <a:spLocks noGrp="1"/>
          </p:cNvSpPr>
          <p:nvPr>
            <p:ph type="dt" sz="half" idx="10"/>
          </p:nvPr>
        </p:nvSpPr>
        <p:spPr/>
        <p:txBody>
          <a:bodyPr/>
          <a:lstStyle/>
          <a:p>
            <a:fld id="{D9775994-F4E2-4439-A08D-86D10FE0BEF5}" type="datetime1">
              <a:rPr lang="en-US" smtClean="0"/>
              <a:t>10/5/2024</a:t>
            </a:fld>
            <a:endParaRPr lang="en-US"/>
          </a:p>
        </p:txBody>
      </p:sp>
      <p:sp>
        <p:nvSpPr>
          <p:cNvPr id="8" name="Footer Placeholder 7">
            <a:extLst>
              <a:ext uri="{FF2B5EF4-FFF2-40B4-BE49-F238E27FC236}">
                <a16:creationId xmlns:a16="http://schemas.microsoft.com/office/drawing/2014/main" id="{E397CAA9-8023-CDC4-2ED7-DF88C195E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56F89-B880-8D19-EDB4-40992C0C8E75}"/>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80988910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40B3-BCEB-17CB-8762-920B87B04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C9B46-AEC4-195F-A918-8F78EF53847B}"/>
              </a:ext>
            </a:extLst>
          </p:cNvPr>
          <p:cNvSpPr>
            <a:spLocks noGrp="1"/>
          </p:cNvSpPr>
          <p:nvPr>
            <p:ph type="dt" sz="half" idx="10"/>
          </p:nvPr>
        </p:nvSpPr>
        <p:spPr/>
        <p:txBody>
          <a:bodyPr/>
          <a:lstStyle/>
          <a:p>
            <a:fld id="{608BCA3E-786C-4042-A076-A7FF4B11E11A}" type="datetime1">
              <a:rPr lang="en-US" smtClean="0"/>
              <a:t>10/5/2024</a:t>
            </a:fld>
            <a:endParaRPr lang="en-US"/>
          </a:p>
        </p:txBody>
      </p:sp>
      <p:sp>
        <p:nvSpPr>
          <p:cNvPr id="4" name="Footer Placeholder 3">
            <a:extLst>
              <a:ext uri="{FF2B5EF4-FFF2-40B4-BE49-F238E27FC236}">
                <a16:creationId xmlns:a16="http://schemas.microsoft.com/office/drawing/2014/main" id="{E3BE4516-86BB-69E3-E54B-AD8F3FE238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FD7200-33CE-6C93-43FC-89E70FCBFBA5}"/>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293882193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D7E1A-55E3-629A-E49E-0D1CFD3AB28E}"/>
              </a:ext>
            </a:extLst>
          </p:cNvPr>
          <p:cNvSpPr>
            <a:spLocks noGrp="1"/>
          </p:cNvSpPr>
          <p:nvPr>
            <p:ph type="dt" sz="half" idx="10"/>
          </p:nvPr>
        </p:nvSpPr>
        <p:spPr/>
        <p:txBody>
          <a:bodyPr/>
          <a:lstStyle/>
          <a:p>
            <a:fld id="{00CFD27E-8AC7-4298-B572-7D8FA6818693}" type="datetime1">
              <a:rPr lang="en-US" smtClean="0"/>
              <a:t>10/5/2024</a:t>
            </a:fld>
            <a:endParaRPr lang="en-US"/>
          </a:p>
        </p:txBody>
      </p:sp>
      <p:sp>
        <p:nvSpPr>
          <p:cNvPr id="3" name="Footer Placeholder 2">
            <a:extLst>
              <a:ext uri="{FF2B5EF4-FFF2-40B4-BE49-F238E27FC236}">
                <a16:creationId xmlns:a16="http://schemas.microsoft.com/office/drawing/2014/main" id="{F3A31E17-4AE4-9311-C8B4-F10911F475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72976-9DDF-D4F5-3F71-69D7D392A172}"/>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23925746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5C27-FC46-2FBE-7D96-8A1C30070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356D3-E0B0-A381-7351-09F17EE2D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C2E5FD-D60B-C540-A77C-7C7E0B99C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007A2-EB2A-C287-E89E-71B23650A7DB}"/>
              </a:ext>
            </a:extLst>
          </p:cNvPr>
          <p:cNvSpPr>
            <a:spLocks noGrp="1"/>
          </p:cNvSpPr>
          <p:nvPr>
            <p:ph type="dt" sz="half" idx="10"/>
          </p:nvPr>
        </p:nvSpPr>
        <p:spPr/>
        <p:txBody>
          <a:bodyPr/>
          <a:lstStyle/>
          <a:p>
            <a:fld id="{490C5F38-0479-4D89-AD47-486B28786B03}" type="datetime1">
              <a:rPr lang="en-US" smtClean="0"/>
              <a:t>10/5/2024</a:t>
            </a:fld>
            <a:endParaRPr lang="en-US"/>
          </a:p>
        </p:txBody>
      </p:sp>
      <p:sp>
        <p:nvSpPr>
          <p:cNvPr id="6" name="Footer Placeholder 5">
            <a:extLst>
              <a:ext uri="{FF2B5EF4-FFF2-40B4-BE49-F238E27FC236}">
                <a16:creationId xmlns:a16="http://schemas.microsoft.com/office/drawing/2014/main" id="{8DB9D383-8B6D-24B6-93FC-8F015C67F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4801C-57C0-BB3B-14F7-865488547ED6}"/>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163887848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3C75-1863-47C2-B6B3-C5060FB0A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17B069-7D7D-3892-581C-A143EA885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48CFCD0-F3C6-9A7E-B6F2-DEE88076B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2DD0B-5709-E234-EC50-A176250D1958}"/>
              </a:ext>
            </a:extLst>
          </p:cNvPr>
          <p:cNvSpPr>
            <a:spLocks noGrp="1"/>
          </p:cNvSpPr>
          <p:nvPr>
            <p:ph type="dt" sz="half" idx="10"/>
          </p:nvPr>
        </p:nvSpPr>
        <p:spPr/>
        <p:txBody>
          <a:bodyPr/>
          <a:lstStyle/>
          <a:p>
            <a:fld id="{705778F8-FCAE-497C-B432-4541C7D8BF5E}" type="datetime1">
              <a:rPr lang="en-US" smtClean="0"/>
              <a:t>10/5/2024</a:t>
            </a:fld>
            <a:endParaRPr lang="en-US"/>
          </a:p>
        </p:txBody>
      </p:sp>
      <p:sp>
        <p:nvSpPr>
          <p:cNvPr id="6" name="Footer Placeholder 5">
            <a:extLst>
              <a:ext uri="{FF2B5EF4-FFF2-40B4-BE49-F238E27FC236}">
                <a16:creationId xmlns:a16="http://schemas.microsoft.com/office/drawing/2014/main" id="{32603C4F-91D9-A75B-A647-A86FFD37D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7F9E0-7C83-98D2-4CB6-B317E9F23557}"/>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9864164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CF606-2919-9F74-5468-179F9A46B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E428D-7DFD-68BE-C39F-7D9B670A5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C9C36-4073-5D7A-7C49-40A3110C4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3863B-D1C1-4B56-A175-802B34AA0C3A}" type="datetime1">
              <a:rPr lang="en-US" smtClean="0"/>
              <a:t>10/5/2024</a:t>
            </a:fld>
            <a:endParaRPr lang="en-US"/>
          </a:p>
        </p:txBody>
      </p:sp>
      <p:sp>
        <p:nvSpPr>
          <p:cNvPr id="5" name="Footer Placeholder 4">
            <a:extLst>
              <a:ext uri="{FF2B5EF4-FFF2-40B4-BE49-F238E27FC236}">
                <a16:creationId xmlns:a16="http://schemas.microsoft.com/office/drawing/2014/main" id="{EDD1AB78-DF01-AE47-C305-E7D6EAFC9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8EDAC-E049-436C-3C68-D73084370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B610B-B168-43C0-A2B8-2AACCFF146C9}" type="slidenum">
              <a:rPr lang="en-US" smtClean="0"/>
              <a:t>‹#›</a:t>
            </a:fld>
            <a:endParaRPr lang="en-US"/>
          </a:p>
        </p:txBody>
      </p:sp>
    </p:spTree>
    <p:extLst>
      <p:ext uri="{BB962C8B-B14F-4D97-AF65-F5344CB8AC3E}">
        <p14:creationId xmlns:p14="http://schemas.microsoft.com/office/powerpoint/2010/main" val="344488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endParaRPr lang="en-US" noProof="0"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672401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hf sldNum="0" hdr="0" ftr="0" dt="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3"/>
          <a:srcRect l="20743" r="20743"/>
          <a:stretch>
            <a:fillRect/>
          </a:stretch>
        </p:blipFill>
        <p:spPr/>
      </p:pic>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111921" y="5225139"/>
            <a:ext cx="5875763" cy="771912"/>
          </a:xfrm>
        </p:spPr>
        <p:txBody>
          <a:bodyPr>
            <a:normAutofit/>
          </a:bodyPr>
          <a:lstStyle/>
          <a:p>
            <a:pPr algn="r"/>
            <a:r>
              <a:rPr lang="en-US" sz="1800" dirty="0"/>
              <a:t>September 1, 2022</a:t>
            </a:r>
            <a:endParaRPr lang="en-US" sz="1800" b="0" dirty="0"/>
          </a:p>
        </p:txBody>
      </p:sp>
      <p:sp>
        <p:nvSpPr>
          <p:cNvPr id="4" name="TextBox 3">
            <a:extLst>
              <a:ext uri="{FF2B5EF4-FFF2-40B4-BE49-F238E27FC236}">
                <a16:creationId xmlns:a16="http://schemas.microsoft.com/office/drawing/2014/main" id="{C3803E93-DFC1-9BA6-1A84-E51809176C72}"/>
              </a:ext>
            </a:extLst>
          </p:cNvPr>
          <p:cNvSpPr txBox="1"/>
          <p:nvPr/>
        </p:nvSpPr>
        <p:spPr>
          <a:xfrm>
            <a:off x="2846115" y="3044278"/>
            <a:ext cx="2080172" cy="769441"/>
          </a:xfrm>
          <a:prstGeom prst="rect">
            <a:avLst/>
          </a:prstGeom>
          <a:solidFill>
            <a:srgbClr val="00194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ASMAC</a:t>
            </a:r>
          </a:p>
        </p:txBody>
      </p:sp>
      <p:sp>
        <p:nvSpPr>
          <p:cNvPr id="3" name="Rectangle 2">
            <a:extLst>
              <a:ext uri="{FF2B5EF4-FFF2-40B4-BE49-F238E27FC236}">
                <a16:creationId xmlns:a16="http://schemas.microsoft.com/office/drawing/2014/main" id="{3CA7E7DF-BA2D-C7ED-DB45-876061160D8A}"/>
              </a:ext>
            </a:extLst>
          </p:cNvPr>
          <p:cNvSpPr/>
          <p:nvPr/>
        </p:nvSpPr>
        <p:spPr>
          <a:xfrm>
            <a:off x="8540151" y="3908616"/>
            <a:ext cx="3651849" cy="29493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7A84D6-EE0C-4D6A-C5D1-BE2E3CE0E904}"/>
              </a:ext>
            </a:extLst>
          </p:cNvPr>
          <p:cNvSpPr txBox="1"/>
          <p:nvPr/>
        </p:nvSpPr>
        <p:spPr>
          <a:xfrm>
            <a:off x="6580794" y="1597656"/>
            <a:ext cx="5676181" cy="2554545"/>
          </a:xfrm>
          <a:prstGeom prst="rect">
            <a:avLst/>
          </a:prstGeom>
          <a:noFill/>
        </p:spPr>
        <p:txBody>
          <a:bodyPr wrap="square" rtlCol="0">
            <a:spAutoFit/>
          </a:bodyPr>
          <a:lstStyle/>
          <a:p>
            <a:pPr algn="ctr"/>
            <a:r>
              <a:rPr lang="en-US" sz="4000" b="1" dirty="0">
                <a:latin typeface="+mj-lt"/>
              </a:rPr>
              <a:t>Government Relations Risk Management: Navigating this Important Member Benefit</a:t>
            </a:r>
          </a:p>
        </p:txBody>
      </p:sp>
    </p:spTree>
    <p:extLst>
      <p:ext uri="{BB962C8B-B14F-4D97-AF65-F5344CB8AC3E}">
        <p14:creationId xmlns:p14="http://schemas.microsoft.com/office/powerpoint/2010/main" val="398069978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185035"/>
            <a:ext cx="11187708" cy="1143000"/>
          </a:xfrm>
        </p:spPr>
        <p:txBody>
          <a:bodyPr>
            <a:noAutofit/>
          </a:bodyPr>
          <a:lstStyle/>
          <a:p>
            <a:r>
              <a:rPr lang="en-US" kern="100" dirty="0">
                <a:latin typeface="Calibri" panose="020F0502020204030204" pitchFamily="34" charset="0"/>
                <a:ea typeface="Aptos" panose="020B0004020202020204" pitchFamily="34" charset="0"/>
                <a:cs typeface="Calibri" panose="020F0502020204030204" pitchFamily="34" charset="0"/>
              </a:rPr>
              <a:t>LDA vs IRC Definition</a:t>
            </a: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573742" y="1238480"/>
            <a:ext cx="11511421" cy="5619520"/>
          </a:xfrm>
        </p:spPr>
        <p:txBody>
          <a:bodyPr>
            <a:noAutofit/>
          </a:bodyPr>
          <a:lstStyle/>
          <a:p>
            <a:r>
              <a:rPr lang="en-US" dirty="0">
                <a:latin typeface="Calibri" panose="020F0502020204030204" pitchFamily="34" charset="0"/>
                <a:cs typeface="Calibri" panose="020F0502020204030204" pitchFamily="34" charset="0"/>
              </a:rPr>
              <a:t>The LDA permits 501(c)(6) organizations (e.g., professional associations) required to file under the Internal Revenue Code (IRC) (e.g., Form 990) to use the IRC definition of lobbying in lieu of the LDA definitions for determining “contacts” and “lobbying activities” for the Executive Branch. </a:t>
            </a:r>
          </a:p>
          <a:p>
            <a:r>
              <a:rPr lang="en-US" dirty="0">
                <a:latin typeface="Calibri" panose="020F0502020204030204" pitchFamily="34" charset="0"/>
                <a:cs typeface="Calibri" panose="020F0502020204030204" pitchFamily="34" charset="0"/>
              </a:rPr>
              <a:t>Executive Branch-</a:t>
            </a:r>
            <a:r>
              <a:rPr lang="en-US" b="1" dirty="0">
                <a:latin typeface="Calibri" panose="020F0502020204030204" pitchFamily="34" charset="0"/>
                <a:cs typeface="Calibri" panose="020F0502020204030204" pitchFamily="34" charset="0"/>
              </a:rPr>
              <a:t>IRC Definition</a:t>
            </a:r>
            <a:r>
              <a:rPr lang="en-US" dirty="0">
                <a:latin typeface="Calibri" panose="020F0502020204030204" pitchFamily="34" charset="0"/>
                <a:cs typeface="Calibri" panose="020F0502020204030204" pitchFamily="34" charset="0"/>
              </a:rPr>
              <a:t>:</a:t>
            </a:r>
          </a:p>
          <a:p>
            <a:pPr marL="800100" lvl="1" indent="-342900">
              <a:lnSpc>
                <a:spcPct val="107000"/>
              </a:lnSpc>
              <a:spcBef>
                <a:spcPts val="0"/>
              </a:spcBef>
              <a:buFont typeface="Symbol" panose="05050102010706020507" pitchFamily="18" charset="2"/>
              <a:buChar char=""/>
            </a:pPr>
            <a:r>
              <a:rPr lang="en-US" sz="2300" kern="100" dirty="0">
                <a:effectLst/>
                <a:latin typeface="Calibri" panose="020F0502020204030204" pitchFamily="34" charset="0"/>
                <a:ea typeface="Aptos" panose="020B0004020202020204" pitchFamily="34" charset="0"/>
                <a:cs typeface="Calibri" panose="020F0502020204030204" pitchFamily="34" charset="0"/>
              </a:rPr>
              <a:t>The President and Vice President</a:t>
            </a:r>
          </a:p>
          <a:p>
            <a:pPr marL="800100" lvl="1" indent="-342900">
              <a:lnSpc>
                <a:spcPct val="107000"/>
              </a:lnSpc>
              <a:spcBef>
                <a:spcPts val="0"/>
              </a:spcBef>
              <a:buFont typeface="Symbol" panose="05050102010706020507" pitchFamily="18" charset="2"/>
              <a:buChar char=""/>
            </a:pPr>
            <a:r>
              <a:rPr lang="en-US" sz="2300" kern="100" dirty="0">
                <a:effectLst/>
                <a:latin typeface="Calibri" panose="020F0502020204030204" pitchFamily="34" charset="0"/>
                <a:ea typeface="Aptos" panose="020B0004020202020204" pitchFamily="34" charset="0"/>
                <a:cs typeface="Calibri" panose="020F0502020204030204" pitchFamily="34" charset="0"/>
              </a:rPr>
              <a:t>Cabinet officers and their immediate deputies (e.g., Secretary and Deputy Secretary of the Department of Health &amp; Human Services)</a:t>
            </a:r>
          </a:p>
          <a:p>
            <a:pPr marL="800100" lvl="1" indent="-342900">
              <a:lnSpc>
                <a:spcPct val="107000"/>
              </a:lnSpc>
              <a:spcBef>
                <a:spcPts val="0"/>
              </a:spcBef>
              <a:buFont typeface="Symbol" panose="05050102010706020507" pitchFamily="18" charset="2"/>
              <a:buChar char=""/>
            </a:pPr>
            <a:r>
              <a:rPr lang="en-US" sz="2300" kern="100" dirty="0">
                <a:effectLst/>
                <a:latin typeface="Calibri" panose="020F0502020204030204" pitchFamily="34" charset="0"/>
                <a:ea typeface="Aptos" panose="020B0004020202020204" pitchFamily="34" charset="0"/>
                <a:cs typeface="Calibri" panose="020F0502020204030204" pitchFamily="34" charset="0"/>
              </a:rPr>
              <a:t>Any officer or employee of the White House Office of the Executive Office of the President</a:t>
            </a:r>
          </a:p>
          <a:p>
            <a:pPr marL="800100" lvl="1" indent="-342900">
              <a:lnSpc>
                <a:spcPct val="107000"/>
              </a:lnSpc>
              <a:spcBef>
                <a:spcPts val="0"/>
              </a:spcBef>
              <a:buFont typeface="Symbol" panose="05050102010706020507" pitchFamily="18" charset="2"/>
              <a:buChar char=""/>
            </a:pPr>
            <a:r>
              <a:rPr lang="en-US" sz="2300" kern="100" dirty="0">
                <a:effectLst/>
                <a:latin typeface="Calibri" panose="020F0502020204030204" pitchFamily="34" charset="0"/>
                <a:ea typeface="Aptos" panose="020B0004020202020204" pitchFamily="34" charset="0"/>
                <a:cs typeface="Calibri" panose="020F0502020204030204" pitchFamily="34" charset="0"/>
              </a:rPr>
              <a:t>The two most senior level officers of each of the other agencies in the Executive Office of the President (e.g., Office of Science and Technology Policy, Office of National Drug Control Policy, Office of Management and Budget)</a:t>
            </a:r>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endParaRPr lang="en-US" dirty="0"/>
          </a:p>
        </p:txBody>
      </p:sp>
      <p:grpSp>
        <p:nvGrpSpPr>
          <p:cNvPr id="5" name="Group 4">
            <a:extLst>
              <a:ext uri="{FF2B5EF4-FFF2-40B4-BE49-F238E27FC236}">
                <a16:creationId xmlns:a16="http://schemas.microsoft.com/office/drawing/2014/main" id="{47F6A1D1-A559-683B-C8E6-C4A38A77FF93}"/>
              </a:ext>
            </a:extLst>
          </p:cNvPr>
          <p:cNvGrpSpPr/>
          <p:nvPr/>
        </p:nvGrpSpPr>
        <p:grpSpPr>
          <a:xfrm>
            <a:off x="70856" y="6451350"/>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E4942977-2D47-15F2-E136-52763B9118D3}"/>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D7CAD736-1012-956C-9164-FFA99ACA56B7}"/>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00BC3A84-243F-C4B2-8DB7-C6241A0BACCE}"/>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52696610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362537"/>
            <a:ext cx="11187708" cy="1143000"/>
          </a:xfrm>
        </p:spPr>
        <p:txBody>
          <a:bodyPr>
            <a:noAutofit/>
          </a:bodyPr>
          <a:lstStyle/>
          <a:p>
            <a:r>
              <a:rPr lang="en-US" kern="100" dirty="0">
                <a:latin typeface="Calibri" panose="020F0502020204030204" pitchFamily="34" charset="0"/>
                <a:ea typeface="Aptos" panose="020B0004020202020204" pitchFamily="34" charset="0"/>
                <a:cs typeface="Calibri" panose="020F0502020204030204" pitchFamily="34" charset="0"/>
              </a:rPr>
              <a:t>LDA vs IRC Definition</a:t>
            </a: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573742" y="1687784"/>
            <a:ext cx="11480533" cy="4288810"/>
          </a:xfrm>
        </p:spPr>
        <p:txBody>
          <a:bodyPr>
            <a:noAutofit/>
          </a:bodyPr>
          <a:lstStyle/>
          <a:p>
            <a:r>
              <a:rPr lang="en-US" dirty="0">
                <a:latin typeface="Calibri" panose="020F0502020204030204" pitchFamily="34" charset="0"/>
                <a:cs typeface="Calibri" panose="020F0502020204030204" pitchFamily="34" charset="0"/>
              </a:rPr>
              <a:t>The LDA covers contacts with </a:t>
            </a:r>
            <a:r>
              <a:rPr lang="en-US" b="1" dirty="0">
                <a:latin typeface="Calibri" panose="020F0502020204030204" pitchFamily="34" charset="0"/>
                <a:cs typeface="Calibri" panose="020F0502020204030204" pitchFamily="34" charset="0"/>
              </a:rPr>
              <a:t>federal</a:t>
            </a:r>
            <a:r>
              <a:rPr lang="en-US" dirty="0">
                <a:latin typeface="Calibri" panose="020F0502020204030204" pitchFamily="34" charset="0"/>
                <a:cs typeface="Calibri" panose="020F0502020204030204" pitchFamily="34" charset="0"/>
              </a:rPr>
              <a:t> officials.</a:t>
            </a:r>
          </a:p>
          <a:p>
            <a:r>
              <a:rPr lang="en-US" dirty="0">
                <a:latin typeface="Calibri" panose="020F0502020204030204" pitchFamily="34" charset="0"/>
                <a:cs typeface="Calibri" panose="020F0502020204030204" pitchFamily="34" charset="0"/>
              </a:rPr>
              <a:t>The IRC's definition includes contacts made with federal, </a:t>
            </a:r>
            <a:r>
              <a:rPr lang="en-US" b="1" dirty="0">
                <a:latin typeface="Calibri" panose="020F0502020204030204" pitchFamily="34" charset="0"/>
                <a:cs typeface="Calibri" panose="020F0502020204030204" pitchFamily="34" charset="0"/>
              </a:rPr>
              <a:t>state</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local</a:t>
            </a:r>
            <a:r>
              <a:rPr lang="en-US" dirty="0">
                <a:latin typeface="Calibri" panose="020F0502020204030204" pitchFamily="34" charset="0"/>
                <a:cs typeface="Calibri" panose="020F0502020204030204" pitchFamily="34" charset="0"/>
              </a:rPr>
              <a:t> officials.</a:t>
            </a:r>
          </a:p>
          <a:p>
            <a:r>
              <a:rPr lang="en-US" dirty="0">
                <a:latin typeface="Calibri" panose="020F0502020204030204" pitchFamily="34" charset="0"/>
                <a:cs typeface="Calibri" panose="020F0502020204030204" pitchFamily="34" charset="0"/>
              </a:rPr>
              <a:t>*The IRC’s definition is broader in scope, covering more types of lobbying activities, including grassroots lobbying and broader efforts to influence the public.</a:t>
            </a:r>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endParaRPr lang="en-US" dirty="0"/>
          </a:p>
        </p:txBody>
      </p:sp>
      <p:grpSp>
        <p:nvGrpSpPr>
          <p:cNvPr id="5" name="Group 4">
            <a:extLst>
              <a:ext uri="{FF2B5EF4-FFF2-40B4-BE49-F238E27FC236}">
                <a16:creationId xmlns:a16="http://schemas.microsoft.com/office/drawing/2014/main" id="{8021E460-BEE9-62CE-5B0D-34B1BFA8A4AC}"/>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65F57390-17C8-197E-FC4B-AAF42C7CA038}"/>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B724C65B-3543-0CB8-D897-0BD5FD74F82A}"/>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70C252CB-4073-5A90-925E-9A082DB814B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10" name="Picture 9">
            <a:extLst>
              <a:ext uri="{FF2B5EF4-FFF2-40B4-BE49-F238E27FC236}">
                <a16:creationId xmlns:a16="http://schemas.microsoft.com/office/drawing/2014/main" id="{D642E775-2EA3-41F7-33C2-2C6B77BCA570}"/>
              </a:ext>
            </a:extLst>
          </p:cNvPr>
          <p:cNvPicPr>
            <a:picLocks noChangeAspect="1"/>
          </p:cNvPicPr>
          <p:nvPr/>
        </p:nvPicPr>
        <p:blipFill>
          <a:blip r:embed="rId4"/>
          <a:stretch>
            <a:fillRect/>
          </a:stretch>
        </p:blipFill>
        <p:spPr>
          <a:xfrm>
            <a:off x="6751259" y="4072936"/>
            <a:ext cx="3566160" cy="2194560"/>
          </a:xfrm>
          <a:prstGeom prst="rect">
            <a:avLst/>
          </a:prstGeom>
        </p:spPr>
      </p:pic>
    </p:spTree>
    <p:extLst>
      <p:ext uri="{BB962C8B-B14F-4D97-AF65-F5344CB8AC3E}">
        <p14:creationId xmlns:p14="http://schemas.microsoft.com/office/powerpoint/2010/main" val="216050459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9210-174B-6818-894F-868C710A7AF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Gift Rules for Lobbyists</a:t>
            </a:r>
          </a:p>
        </p:txBody>
      </p:sp>
      <p:sp>
        <p:nvSpPr>
          <p:cNvPr id="3" name="Content Placeholder 2">
            <a:extLst>
              <a:ext uri="{FF2B5EF4-FFF2-40B4-BE49-F238E27FC236}">
                <a16:creationId xmlns:a16="http://schemas.microsoft.com/office/drawing/2014/main" id="{FB1BB5DE-BB67-0683-7EF0-0C1CB05BCBE9}"/>
              </a:ext>
            </a:extLst>
          </p:cNvPr>
          <p:cNvSpPr>
            <a:spLocks noGrp="1"/>
          </p:cNvSpPr>
          <p:nvPr>
            <p:ph idx="1"/>
          </p:nvPr>
        </p:nvSpPr>
        <p:spPr>
          <a:xfrm>
            <a:off x="838200" y="1589955"/>
            <a:ext cx="10515600" cy="4351338"/>
          </a:xfrm>
        </p:spPr>
        <p:txBody>
          <a:bodyPr>
            <a:normAutofit/>
          </a:bodyPr>
          <a:lstStyle/>
          <a:p>
            <a:r>
              <a:rPr lang="en-US" dirty="0">
                <a:latin typeface="Calibri" panose="020F0502020204030204" pitchFamily="34" charset="0"/>
                <a:cs typeface="Calibri" panose="020F0502020204030204" pitchFamily="34" charset="0"/>
              </a:rPr>
              <a:t>The Basic Rule:</a:t>
            </a:r>
          </a:p>
          <a:p>
            <a:pPr lvl="1"/>
            <a:r>
              <a:rPr lang="en-US" dirty="0">
                <a:latin typeface="Calibri" panose="020F0502020204030204" pitchFamily="34" charset="0"/>
                <a:cs typeface="Calibri" panose="020F0502020204030204" pitchFamily="34" charset="0"/>
              </a:rPr>
              <a:t>A lobbyist or an entity that employs or retains a lobbyist (e.g., AMA) may not give any “thing of value” (gift) to a member, officer, or employee of the House, Senate, or Executive Branch.</a:t>
            </a:r>
          </a:p>
          <a:p>
            <a:r>
              <a:rPr lang="en-US" dirty="0">
                <a:latin typeface="Calibri" panose="020F0502020204030204" pitchFamily="34" charset="0"/>
                <a:cs typeface="Calibri" panose="020F0502020204030204" pitchFamily="34" charset="0"/>
              </a:rPr>
              <a:t>Four Questions:</a:t>
            </a:r>
          </a:p>
          <a:p>
            <a:pPr lvl="1"/>
            <a:r>
              <a:rPr lang="en-US" dirty="0">
                <a:latin typeface="Calibri" panose="020F0502020204030204" pitchFamily="34" charset="0"/>
                <a:cs typeface="Calibri" panose="020F0502020204030204" pitchFamily="34" charset="0"/>
              </a:rPr>
              <a:t>Is it a gift?</a:t>
            </a:r>
          </a:p>
          <a:p>
            <a:pPr lvl="1"/>
            <a:r>
              <a:rPr lang="en-US" dirty="0">
                <a:latin typeface="Calibri" panose="020F0502020204030204" pitchFamily="34" charset="0"/>
                <a:cs typeface="Calibri" panose="020F0502020204030204" pitchFamily="34" charset="0"/>
              </a:rPr>
              <a:t>Is it to a prohibited recipient?</a:t>
            </a:r>
          </a:p>
          <a:p>
            <a:pPr lvl="1"/>
            <a:r>
              <a:rPr lang="en-US" dirty="0">
                <a:latin typeface="Calibri" panose="020F0502020204030204" pitchFamily="34" charset="0"/>
                <a:cs typeface="Calibri" panose="020F0502020204030204" pitchFamily="34" charset="0"/>
              </a:rPr>
              <a:t>Is it from a prohibited source?</a:t>
            </a:r>
          </a:p>
          <a:p>
            <a:pPr lvl="1"/>
            <a:r>
              <a:rPr lang="en-US" dirty="0">
                <a:latin typeface="Calibri" panose="020F0502020204030204" pitchFamily="34" charset="0"/>
                <a:cs typeface="Calibri" panose="020F0502020204030204" pitchFamily="34" charset="0"/>
              </a:rPr>
              <a:t>Does it meet an exception?</a:t>
            </a:r>
          </a:p>
          <a:p>
            <a:r>
              <a:rPr lang="en-US" dirty="0">
                <a:latin typeface="Calibri" panose="020F0502020204030204" pitchFamily="34" charset="0"/>
                <a:cs typeface="Calibri" panose="020F0502020204030204" pitchFamily="34" charset="0"/>
              </a:rPr>
              <a:t>When in doubt, ASK.</a:t>
            </a:r>
          </a:p>
          <a:p>
            <a:endParaRPr lang="en-US" dirty="0">
              <a:latin typeface="Calibri" panose="020F0502020204030204" pitchFamily="34" charset="0"/>
              <a:cs typeface="Calibri" panose="020F0502020204030204" pitchFamily="34" charset="0"/>
            </a:endParaRPr>
          </a:p>
          <a:p>
            <a:endParaRPr lang="en-US" dirty="0"/>
          </a:p>
          <a:p>
            <a:endParaRPr lang="en-US" dirty="0"/>
          </a:p>
        </p:txBody>
      </p:sp>
      <p:grpSp>
        <p:nvGrpSpPr>
          <p:cNvPr id="4" name="Group 3">
            <a:extLst>
              <a:ext uri="{FF2B5EF4-FFF2-40B4-BE49-F238E27FC236}">
                <a16:creationId xmlns:a16="http://schemas.microsoft.com/office/drawing/2014/main" id="{7A81D8FE-889C-47D9-9D38-6C5851ED79F2}"/>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5" name="Rectangle 4">
              <a:extLst>
                <a:ext uri="{FF2B5EF4-FFF2-40B4-BE49-F238E27FC236}">
                  <a16:creationId xmlns:a16="http://schemas.microsoft.com/office/drawing/2014/main" id="{511C6EDE-438F-4AA7-0DDA-D202F0631766}"/>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6" name="Picture 5" descr="A close-up of a logo&#10;&#10;Description automatically generated with medium confidence">
              <a:extLst>
                <a:ext uri="{FF2B5EF4-FFF2-40B4-BE49-F238E27FC236}">
                  <a16:creationId xmlns:a16="http://schemas.microsoft.com/office/drawing/2014/main" id="{652B7031-3934-B6F9-05D5-E3DA33D51D9A}"/>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7" name="TextBox 6">
              <a:extLst>
                <a:ext uri="{FF2B5EF4-FFF2-40B4-BE49-F238E27FC236}">
                  <a16:creationId xmlns:a16="http://schemas.microsoft.com/office/drawing/2014/main" id="{7C1705D0-EDCA-6686-D255-A9ABDDC6A871}"/>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9" name="Picture 8">
            <a:extLst>
              <a:ext uri="{FF2B5EF4-FFF2-40B4-BE49-F238E27FC236}">
                <a16:creationId xmlns:a16="http://schemas.microsoft.com/office/drawing/2014/main" id="{D4C532A5-884F-A48B-C272-013847ABD494}"/>
              </a:ext>
            </a:extLst>
          </p:cNvPr>
          <p:cNvPicPr>
            <a:picLocks noChangeAspect="1"/>
          </p:cNvPicPr>
          <p:nvPr/>
        </p:nvPicPr>
        <p:blipFill>
          <a:blip r:embed="rId4"/>
          <a:stretch>
            <a:fillRect/>
          </a:stretch>
        </p:blipFill>
        <p:spPr>
          <a:xfrm>
            <a:off x="7258924" y="3615612"/>
            <a:ext cx="2619375" cy="1743075"/>
          </a:xfrm>
          <a:prstGeom prst="rect">
            <a:avLst/>
          </a:prstGeom>
        </p:spPr>
      </p:pic>
    </p:spTree>
    <p:extLst>
      <p:ext uri="{BB962C8B-B14F-4D97-AF65-F5344CB8AC3E}">
        <p14:creationId xmlns:p14="http://schemas.microsoft.com/office/powerpoint/2010/main" val="390986855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9210-174B-6818-894F-868C710A7AFE}"/>
              </a:ext>
            </a:extLst>
          </p:cNvPr>
          <p:cNvSpPr>
            <a:spLocks noGrp="1"/>
          </p:cNvSpPr>
          <p:nvPr>
            <p:ph type="title"/>
          </p:nvPr>
        </p:nvSpPr>
        <p:spPr>
          <a:xfrm>
            <a:off x="376286" y="110601"/>
            <a:ext cx="10515600" cy="1325563"/>
          </a:xfrm>
        </p:spPr>
        <p:txBody>
          <a:bodyPr/>
          <a:lstStyle/>
          <a:p>
            <a:r>
              <a:rPr lang="en-US" dirty="0">
                <a:latin typeface="Calibri" panose="020F0502020204030204" pitchFamily="34" charset="0"/>
                <a:cs typeface="Calibri" panose="020F0502020204030204" pitchFamily="34" charset="0"/>
              </a:rPr>
              <a:t>Lobbying Compliance Plan—Key Elements</a:t>
            </a:r>
          </a:p>
        </p:txBody>
      </p:sp>
      <p:sp>
        <p:nvSpPr>
          <p:cNvPr id="3" name="Content Placeholder 2">
            <a:extLst>
              <a:ext uri="{FF2B5EF4-FFF2-40B4-BE49-F238E27FC236}">
                <a16:creationId xmlns:a16="http://schemas.microsoft.com/office/drawing/2014/main" id="{FB1BB5DE-BB67-0683-7EF0-0C1CB05BCBE9}"/>
              </a:ext>
            </a:extLst>
          </p:cNvPr>
          <p:cNvSpPr>
            <a:spLocks noGrp="1"/>
          </p:cNvSpPr>
          <p:nvPr>
            <p:ph idx="1"/>
          </p:nvPr>
        </p:nvSpPr>
        <p:spPr>
          <a:xfrm>
            <a:off x="556181" y="1216058"/>
            <a:ext cx="11425287" cy="5531342"/>
          </a:xfrm>
        </p:spPr>
        <p:txBody>
          <a:bodyPr>
            <a:normAutofit fontScale="77500" lnSpcReduction="20000"/>
          </a:bodyPr>
          <a:lstStyle/>
          <a:p>
            <a:r>
              <a:rPr lang="en-US" sz="3400" dirty="0">
                <a:latin typeface="Calibri" panose="020F0502020204030204" pitchFamily="34" charset="0"/>
                <a:cs typeface="Calibri" panose="020F0502020204030204" pitchFamily="34" charset="0"/>
              </a:rPr>
              <a:t>Review methodology to determine whether or not to register</a:t>
            </a:r>
          </a:p>
          <a:p>
            <a:pPr lvl="1"/>
            <a:r>
              <a:rPr lang="en-US" sz="2600" dirty="0">
                <a:latin typeface="Calibri" panose="020F0502020204030204" pitchFamily="34" charset="0"/>
                <a:cs typeface="Calibri" panose="020F0502020204030204" pitchFamily="34" charset="0"/>
              </a:rPr>
              <a:t>Understand reporting method used </a:t>
            </a:r>
          </a:p>
          <a:p>
            <a:pPr lvl="1"/>
            <a:r>
              <a:rPr lang="en-US" sz="2600" dirty="0">
                <a:latin typeface="Calibri" panose="020F0502020204030204" pitchFamily="34" charset="0"/>
                <a:cs typeface="Calibri" panose="020F0502020204030204" pitchFamily="34" charset="0"/>
              </a:rPr>
              <a:t>Who is listed as a lobbyist</a:t>
            </a:r>
          </a:p>
          <a:p>
            <a:pPr lvl="1"/>
            <a:r>
              <a:rPr lang="en-US" sz="2600" dirty="0">
                <a:latin typeface="Calibri" panose="020F0502020204030204" pitchFamily="34" charset="0"/>
                <a:cs typeface="Calibri" panose="020F0502020204030204" pitchFamily="34" charset="0"/>
              </a:rPr>
              <a:t>Which other employees &amp; activities support lobbying</a:t>
            </a:r>
          </a:p>
          <a:p>
            <a:r>
              <a:rPr lang="en-US" sz="3300" dirty="0">
                <a:latin typeface="Calibri" panose="020F0502020204030204" pitchFamily="34" charset="0"/>
                <a:cs typeface="Calibri" panose="020F0502020204030204" pitchFamily="34" charset="0"/>
              </a:rPr>
              <a:t>Establish appropriate accounting and record keeping systems</a:t>
            </a:r>
          </a:p>
          <a:p>
            <a:r>
              <a:rPr lang="en-US" sz="3300" dirty="0">
                <a:latin typeface="Calibri" panose="020F0502020204030204" pitchFamily="34" charset="0"/>
                <a:cs typeface="Calibri" panose="020F0502020204030204" pitchFamily="34" charset="0"/>
              </a:rPr>
              <a:t>Establish employee education &amp; training program</a:t>
            </a:r>
          </a:p>
          <a:p>
            <a:pPr lvl="1"/>
            <a:r>
              <a:rPr lang="en-US" sz="2600" dirty="0">
                <a:latin typeface="Calibri" panose="020F0502020204030204" pitchFamily="34" charset="0"/>
                <a:cs typeface="Calibri" panose="020F0502020204030204" pitchFamily="34" charset="0"/>
              </a:rPr>
              <a:t>For employees interacting with federal officials or supporting those activities</a:t>
            </a:r>
          </a:p>
          <a:p>
            <a:pPr lvl="1"/>
            <a:r>
              <a:rPr lang="en-US" sz="2600" dirty="0">
                <a:latin typeface="Calibri" panose="020F0502020204030204" pitchFamily="34" charset="0"/>
                <a:cs typeface="Calibri" panose="020F0502020204030204" pitchFamily="34" charset="0"/>
              </a:rPr>
              <a:t>Overall framework &amp; culture of compliance</a:t>
            </a:r>
          </a:p>
          <a:p>
            <a:pPr lvl="1"/>
            <a:r>
              <a:rPr lang="en-US" sz="2600" dirty="0">
                <a:latin typeface="Calibri" panose="020F0502020204030204" pitchFamily="34" charset="0"/>
                <a:cs typeface="Calibri" panose="020F0502020204030204" pitchFamily="34" charset="0"/>
              </a:rPr>
              <a:t>Ethics rules re gifts, meal &amp; travel</a:t>
            </a:r>
          </a:p>
          <a:p>
            <a:pPr lvl="1"/>
            <a:r>
              <a:rPr lang="en-US" sz="2600" dirty="0">
                <a:latin typeface="Calibri" panose="020F0502020204030204" pitchFamily="34" charset="0"/>
                <a:cs typeface="Calibri" panose="020F0502020204030204" pitchFamily="34" charset="0"/>
              </a:rPr>
              <a:t>Reporting of time &amp; expenses</a:t>
            </a:r>
          </a:p>
          <a:p>
            <a:pPr lvl="1"/>
            <a:r>
              <a:rPr lang="en-US" sz="2600" dirty="0">
                <a:latin typeface="Calibri" panose="020F0502020204030204" pitchFamily="34" charset="0"/>
                <a:cs typeface="Calibri" panose="020F0502020204030204" pitchFamily="34" charset="0"/>
              </a:rPr>
              <a:t>Consider formal HR policy and signed certificates for registered lobbyists</a:t>
            </a:r>
          </a:p>
          <a:p>
            <a:r>
              <a:rPr lang="en-US" sz="3300" dirty="0">
                <a:latin typeface="Calibri" panose="020F0502020204030204" pitchFamily="34" charset="0"/>
                <a:cs typeface="Calibri" panose="020F0502020204030204" pitchFamily="34" charset="0"/>
              </a:rPr>
              <a:t>Review in advance all activities that may involve gifts</a:t>
            </a:r>
          </a:p>
          <a:p>
            <a:r>
              <a:rPr lang="en-US" sz="3300" dirty="0">
                <a:latin typeface="Calibri" panose="020F0502020204030204" pitchFamily="34" charset="0"/>
                <a:cs typeface="Calibri" panose="020F0502020204030204" pitchFamily="34" charset="0"/>
              </a:rPr>
              <a:t>Appoint individual to review/approve activities that may trigger compliance issues</a:t>
            </a:r>
          </a:p>
          <a:p>
            <a:r>
              <a:rPr lang="en-US" sz="3300" dirty="0">
                <a:latin typeface="Calibri" panose="020F0502020204030204" pitchFamily="34" charset="0"/>
                <a:cs typeface="Calibri" panose="020F0502020204030204" pitchFamily="34" charset="0"/>
              </a:rPr>
              <a:t>Establish procedures for timely filings of LD-2, LD-203</a:t>
            </a:r>
          </a:p>
          <a:p>
            <a:r>
              <a:rPr lang="en-US" sz="3300">
                <a:latin typeface="Calibri" panose="020F0502020204030204" pitchFamily="34" charset="0"/>
                <a:cs typeface="Calibri" panose="020F0502020204030204" pitchFamily="34" charset="0"/>
              </a:rPr>
              <a:t>Occasional self-audit</a:t>
            </a:r>
            <a:endParaRPr lang="en-US" sz="33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AC5AF989-14F2-8F05-17E2-EF9EAAF7CCB5}"/>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5" name="Rectangle 4">
              <a:extLst>
                <a:ext uri="{FF2B5EF4-FFF2-40B4-BE49-F238E27FC236}">
                  <a16:creationId xmlns:a16="http://schemas.microsoft.com/office/drawing/2014/main" id="{3AA36C1F-FA13-B12B-92A2-0E82013DCE33}"/>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6" name="Picture 5" descr="A close-up of a logo&#10;&#10;Description automatically generated with medium confidence">
              <a:extLst>
                <a:ext uri="{FF2B5EF4-FFF2-40B4-BE49-F238E27FC236}">
                  <a16:creationId xmlns:a16="http://schemas.microsoft.com/office/drawing/2014/main" id="{462E522D-F195-4B5D-BD6D-A3CCCCE67318}"/>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7" name="TextBox 6">
              <a:extLst>
                <a:ext uri="{FF2B5EF4-FFF2-40B4-BE49-F238E27FC236}">
                  <a16:creationId xmlns:a16="http://schemas.microsoft.com/office/drawing/2014/main" id="{2E979115-99B5-06B1-CE75-B4705DFE49D5}"/>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08955406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lstStyle/>
          <a:p>
            <a:r>
              <a:rPr lang="en-US" b="1" u="sng" dirty="0"/>
              <a:t>State Lobbying Regulations</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Definition of lobbying, lobbyists, legislative persons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Registration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Entities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Individuals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Prohibited conduct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Gifts/entertainment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Cooling off periods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Reporting requirements: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Entertainment expenses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Gifts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Executive Branch lobbying</a:t>
            </a:r>
          </a:p>
          <a:p>
            <a:endParaRPr lang="en-US" dirty="0"/>
          </a:p>
        </p:txBody>
      </p:sp>
      <p:grpSp>
        <p:nvGrpSpPr>
          <p:cNvPr id="5" name="Group 4">
            <a:extLst>
              <a:ext uri="{FF2B5EF4-FFF2-40B4-BE49-F238E27FC236}">
                <a16:creationId xmlns:a16="http://schemas.microsoft.com/office/drawing/2014/main" id="{E64BFF05-A24C-6467-C91F-26A4F2B78250}"/>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46E10349-127D-A77A-0FFA-E9E2E2FEAD52}"/>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B05D69A7-4E31-67B9-A44A-F6A8DDC07D4B}"/>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BBA7EE2-1E2C-EAF7-3EB6-8F1D917E530F}"/>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9" name="Picture 8">
            <a:extLst>
              <a:ext uri="{FF2B5EF4-FFF2-40B4-BE49-F238E27FC236}">
                <a16:creationId xmlns:a16="http://schemas.microsoft.com/office/drawing/2014/main" id="{414E5890-260D-5559-31EF-2B3DE9D9FBC4}"/>
              </a:ext>
            </a:extLst>
          </p:cNvPr>
          <p:cNvPicPr>
            <a:picLocks noChangeAspect="1"/>
          </p:cNvPicPr>
          <p:nvPr/>
        </p:nvPicPr>
        <p:blipFill>
          <a:blip r:embed="rId4"/>
          <a:stretch>
            <a:fillRect/>
          </a:stretch>
        </p:blipFill>
        <p:spPr>
          <a:xfrm>
            <a:off x="7106274" y="2850621"/>
            <a:ext cx="4082145" cy="2286000"/>
          </a:xfrm>
          <a:prstGeom prst="rect">
            <a:avLst/>
          </a:prstGeom>
        </p:spPr>
      </p:pic>
    </p:spTree>
    <p:extLst>
      <p:ext uri="{BB962C8B-B14F-4D97-AF65-F5344CB8AC3E}">
        <p14:creationId xmlns:p14="http://schemas.microsoft.com/office/powerpoint/2010/main" val="189271806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lstStyle/>
          <a:p>
            <a:r>
              <a:rPr lang="en-US" b="1" u="sng" dirty="0"/>
              <a:t>State Political Action Committees</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Register with State Election Division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Consider strategy of State v. Federal PAC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Organizational considerations (bylaws, purpose, affiliation)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Fundraising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Permissible sources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Disclaimer language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Contribution and expenditure limits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Reporting cycle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Ethical considerations (no “quid pro quo”)</a:t>
            </a:r>
          </a:p>
          <a:p>
            <a:endParaRPr lang="en-US" dirty="0"/>
          </a:p>
        </p:txBody>
      </p:sp>
      <p:grpSp>
        <p:nvGrpSpPr>
          <p:cNvPr id="5" name="Group 4">
            <a:extLst>
              <a:ext uri="{FF2B5EF4-FFF2-40B4-BE49-F238E27FC236}">
                <a16:creationId xmlns:a16="http://schemas.microsoft.com/office/drawing/2014/main" id="{E64BFF05-A24C-6467-C91F-26A4F2B78250}"/>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46E10349-127D-A77A-0FFA-E9E2E2FEAD52}"/>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B05D69A7-4E31-67B9-A44A-F6A8DDC07D4B}"/>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BBA7EE2-1E2C-EAF7-3EB6-8F1D917E530F}"/>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64141596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normAutofit/>
          </a:bodyPr>
          <a:lstStyle/>
          <a:p>
            <a:r>
              <a:rPr lang="en-US" b="1" dirty="0"/>
              <a:t>Can a Medical Society Lawyer-Lobbyist </a:t>
            </a:r>
            <a:br>
              <a:rPr lang="en-US" b="1" dirty="0"/>
            </a:br>
            <a:r>
              <a:rPr lang="en-US" b="1" u="sng" dirty="0"/>
              <a:t>Have a Conflict of Interest?				</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a:bodyPr>
          <a:lstStyle/>
          <a:p>
            <a:pPr marL="22860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What is a conflict of interest?</a:t>
            </a: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law, a conflict of interest refers to a situation where the interests of an attorney, a different client, or a third-party conflict with the interests of the present client. It arises when an individual is in a position to exploit their professional capacity for their own benefit. A conflict of interest exists if the circumstances are reasonably believed to create a risk that a decision may be unduly influenced by other, secondary interest. It is a term used to describe the situation in which a public official or fiduciary exploits the relationship for a personal benefit. </a:t>
            </a:r>
          </a:p>
          <a:p>
            <a:pPr marL="22860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 conflict of interest arises when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what is in a person’s best interest is not in the best interest of another person or organization to which that individual owes loyalty</a:t>
            </a:r>
            <a:r>
              <a:rPr kumimoji="0" lang="en-US"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grpSp>
        <p:nvGrpSpPr>
          <p:cNvPr id="5" name="Group 4">
            <a:extLst>
              <a:ext uri="{FF2B5EF4-FFF2-40B4-BE49-F238E27FC236}">
                <a16:creationId xmlns:a16="http://schemas.microsoft.com/office/drawing/2014/main" id="{E64BFF05-A24C-6467-C91F-26A4F2B78250}"/>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46E10349-127D-A77A-0FFA-E9E2E2FEAD52}"/>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B05D69A7-4E31-67B9-A44A-F6A8DDC07D4B}"/>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BBA7EE2-1E2C-EAF7-3EB6-8F1D917E530F}"/>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65291724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normAutofit/>
          </a:bodyPr>
          <a:lstStyle/>
          <a:p>
            <a:r>
              <a:rPr lang="en-US" b="1" dirty="0"/>
              <a:t>Can a Medical Society Lawyer-Lobbyist </a:t>
            </a:r>
            <a:br>
              <a:rPr lang="en-US" b="1" dirty="0"/>
            </a:br>
            <a:r>
              <a:rPr lang="en-US" b="1" u="sng" dirty="0"/>
              <a:t>Have a Conflict of Interest?				</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a:bodyPr>
          <a:lstStyle/>
          <a:p>
            <a:pPr marL="45720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ABA Model Code of Professional Responsibility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4572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Rule 1.7: Conflict of Interest: Current Clients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Rule 1.8: Current Clients: Specific Rules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Rule 1.10: Imputation of Conflicts of Interest: General Rule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Rule 1.11: Special Conflicts of Interest for Former &amp; Current Government Officers &amp; Employees</a:t>
            </a:r>
          </a:p>
          <a:p>
            <a:pPr marL="4572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Rule 5.7 Responsibilities Regarding Law-related services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grpSp>
        <p:nvGrpSpPr>
          <p:cNvPr id="5" name="Group 4">
            <a:extLst>
              <a:ext uri="{FF2B5EF4-FFF2-40B4-BE49-F238E27FC236}">
                <a16:creationId xmlns:a16="http://schemas.microsoft.com/office/drawing/2014/main" id="{E64BFF05-A24C-6467-C91F-26A4F2B78250}"/>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46E10349-127D-A77A-0FFA-E9E2E2FEAD52}"/>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B05D69A7-4E31-67B9-A44A-F6A8DDC07D4B}"/>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BBA7EE2-1E2C-EAF7-3EB6-8F1D917E530F}"/>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9" name="Picture 8">
            <a:extLst>
              <a:ext uri="{FF2B5EF4-FFF2-40B4-BE49-F238E27FC236}">
                <a16:creationId xmlns:a16="http://schemas.microsoft.com/office/drawing/2014/main" id="{7C33FF78-1FBA-9E14-508A-EE778F42524D}"/>
              </a:ext>
            </a:extLst>
          </p:cNvPr>
          <p:cNvPicPr>
            <a:picLocks noChangeAspect="1"/>
          </p:cNvPicPr>
          <p:nvPr/>
        </p:nvPicPr>
        <p:blipFill>
          <a:blip r:embed="rId4"/>
          <a:stretch>
            <a:fillRect/>
          </a:stretch>
        </p:blipFill>
        <p:spPr>
          <a:xfrm>
            <a:off x="7994109" y="1783240"/>
            <a:ext cx="2857500" cy="1600200"/>
          </a:xfrm>
          <a:prstGeom prst="rect">
            <a:avLst/>
          </a:prstGeom>
        </p:spPr>
      </p:pic>
    </p:spTree>
    <p:extLst>
      <p:ext uri="{BB962C8B-B14F-4D97-AF65-F5344CB8AC3E}">
        <p14:creationId xmlns:p14="http://schemas.microsoft.com/office/powerpoint/2010/main" val="205945681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C4B6-B710-E1DF-5C17-352DB57B9924}"/>
              </a:ext>
            </a:extLst>
          </p:cNvPr>
          <p:cNvSpPr>
            <a:spLocks noGrp="1"/>
          </p:cNvSpPr>
          <p:nvPr>
            <p:ph type="title"/>
          </p:nvPr>
        </p:nvSpPr>
        <p:spPr/>
        <p:txBody>
          <a:bodyPr/>
          <a:lstStyle/>
          <a:p>
            <a:r>
              <a:rPr lang="en-US" b="1" u="sng" dirty="0"/>
              <a:t>Ethical Guidance</a:t>
            </a:r>
          </a:p>
        </p:txBody>
      </p:sp>
      <p:sp>
        <p:nvSpPr>
          <p:cNvPr id="3" name="Content Placeholder 2">
            <a:extLst>
              <a:ext uri="{FF2B5EF4-FFF2-40B4-BE49-F238E27FC236}">
                <a16:creationId xmlns:a16="http://schemas.microsoft.com/office/drawing/2014/main" id="{91F18532-FDFB-21AC-22BB-F4C705BA8180}"/>
              </a:ext>
            </a:extLst>
          </p:cNvPr>
          <p:cNvSpPr>
            <a:spLocks noGrp="1"/>
          </p:cNvSpPr>
          <p:nvPr>
            <p:ph idx="1"/>
          </p:nvPr>
        </p:nvSpPr>
        <p:spPr/>
        <p:txBody>
          <a:bodyPr>
            <a:normAutofit fontScale="85000" lnSpcReduction="10000"/>
          </a:bodyPr>
          <a:lstStyle/>
          <a:p>
            <a:pPr marL="0" indent="0">
              <a:spcAft>
                <a:spcPts val="1200"/>
              </a:spcAft>
              <a:buNone/>
            </a:pPr>
            <a:r>
              <a:rPr lang="en-US" dirty="0"/>
              <a:t>Do Rules of Professional Conduct Apply to Lobbyists?</a:t>
            </a:r>
          </a:p>
          <a:p>
            <a:pPr>
              <a:spcAft>
                <a:spcPts val="1200"/>
              </a:spcAft>
            </a:pPr>
            <a:r>
              <a:rPr lang="en-US" i="1" u="sng" dirty="0"/>
              <a:t>ABA Model Rules of Professional Conduct: Preamble and Scope </a:t>
            </a:r>
          </a:p>
          <a:p>
            <a:pPr marL="0" indent="0">
              <a:spcAft>
                <a:spcPts val="1200"/>
              </a:spcAft>
              <a:buNone/>
            </a:pPr>
            <a:r>
              <a:rPr lang="en-US" dirty="0"/>
              <a:t>   [3] There are Rules that apply to lawyers who are not active in the practice of law or to practicing lawyers even when they are acting in a nonprofessional capacity.</a:t>
            </a:r>
          </a:p>
          <a:p>
            <a:pPr marL="0" indent="0">
              <a:spcAft>
                <a:spcPts val="1200"/>
              </a:spcAft>
              <a:buNone/>
            </a:pPr>
            <a:r>
              <a:rPr lang="en-US" dirty="0"/>
              <a:t>   [5] A lawyer's conduct should conform to the requirements of the law, both in professional service to clients and in the lawyer's business and personal affairs. </a:t>
            </a:r>
          </a:p>
          <a:p>
            <a:pPr marL="0" indent="0">
              <a:spcAft>
                <a:spcPts val="1200"/>
              </a:spcAft>
              <a:buNone/>
            </a:pPr>
            <a:r>
              <a:rPr lang="en-US" dirty="0"/>
              <a:t>   [9] Virtually all difficult ethical problems arise from conflict between a lawyer's responsibilities to clients, to the legal system and to the lawyer's own interest in remaining an ethical person while earning a satisfactory living.</a:t>
            </a:r>
          </a:p>
          <a:p>
            <a:endParaRPr lang="en-US" i="1" u="sng" dirty="0"/>
          </a:p>
        </p:txBody>
      </p:sp>
      <p:grpSp>
        <p:nvGrpSpPr>
          <p:cNvPr id="5" name="Group 4">
            <a:extLst>
              <a:ext uri="{FF2B5EF4-FFF2-40B4-BE49-F238E27FC236}">
                <a16:creationId xmlns:a16="http://schemas.microsoft.com/office/drawing/2014/main" id="{5BB19FEA-241D-6EBD-5E55-C0C8A2E7BB16}"/>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219FEFF7-32DD-13DE-310D-210BE228A95D}"/>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2F4B2C82-2304-B903-2BDA-FBF0278B640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30FBD0D7-7C60-356F-3313-50FBC7B21164}"/>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67747063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lstStyle/>
          <a:p>
            <a:r>
              <a:rPr lang="en-US" b="1" u="sng" dirty="0"/>
              <a:t>Model Rule 1.13: Organization as Client</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fontScale="85000" lnSpcReduction="20000"/>
          </a:bodyPr>
          <a:lstStyle/>
          <a:p>
            <a:pPr marL="0" indent="0">
              <a:buNone/>
            </a:pPr>
            <a:r>
              <a:rPr lang="en-US" dirty="0"/>
              <a:t>(a) A lawyer employed or retained by an organization </a:t>
            </a:r>
            <a:r>
              <a:rPr lang="en-US" dirty="0">
                <a:highlight>
                  <a:srgbClr val="FFFF00"/>
                </a:highlight>
              </a:rPr>
              <a:t>represents the organization acting through its duly authorized constituents.</a:t>
            </a:r>
          </a:p>
          <a:p>
            <a:endParaRPr lang="en-US" dirty="0"/>
          </a:p>
          <a:p>
            <a:pPr marL="0" indent="0">
              <a:buNone/>
            </a:pPr>
            <a:r>
              <a:rPr lang="en-US" dirty="0"/>
              <a:t>(b) If a lawyer for an organization knows that an officer, employee or other person associated with the organization is engaged in action, intends to act or refuses to act in a matter related to the representation that is a violation of a legal obligation to the organization, or a violation of law that reasonably might be imputed to the organization, </a:t>
            </a:r>
            <a:r>
              <a:rPr lang="en-US" dirty="0">
                <a:highlight>
                  <a:srgbClr val="FFFF00"/>
                </a:highlight>
              </a:rPr>
              <a:t>and that is likely to result in substantial injury to the organization</a:t>
            </a:r>
            <a:r>
              <a:rPr lang="en-US" dirty="0"/>
              <a:t>, then the lawyer shall proceed as is reasonably necessary in the best interest of the organization. </a:t>
            </a:r>
            <a:r>
              <a:rPr lang="en-US" dirty="0">
                <a:highlight>
                  <a:srgbClr val="FFFF00"/>
                </a:highlight>
              </a:rPr>
              <a:t>Unless the lawyer reasonably believes that it is not necessary in the best interest of the organization to do so</a:t>
            </a:r>
            <a:r>
              <a:rPr lang="en-US" dirty="0"/>
              <a:t>, the lawyer shall refer the matter to higher authority in the organization, including, if warranted by the circumstances to the highest authority that can act on behalf of the organization as determined by applicable law.</a:t>
            </a:r>
          </a:p>
          <a:p>
            <a:endParaRPr lang="en-US" dirty="0"/>
          </a:p>
          <a:p>
            <a:endParaRPr lang="en-US" dirty="0"/>
          </a:p>
        </p:txBody>
      </p:sp>
      <p:grpSp>
        <p:nvGrpSpPr>
          <p:cNvPr id="5" name="Group 4">
            <a:extLst>
              <a:ext uri="{FF2B5EF4-FFF2-40B4-BE49-F238E27FC236}">
                <a16:creationId xmlns:a16="http://schemas.microsoft.com/office/drawing/2014/main" id="{1FBF08B4-6B94-855C-AEE5-6BC96A66956C}"/>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2F46A4BE-7237-0C0D-92A2-87262ACAF012}"/>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270312E0-677B-95A7-FC5F-0C74F71D95A2}"/>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B4575E02-4897-3E72-508B-F0DEBC0B0D1F}"/>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39072424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F07E-A0EF-CFD8-416D-155609F99F43}"/>
              </a:ext>
            </a:extLst>
          </p:cNvPr>
          <p:cNvSpPr>
            <a:spLocks noGrp="1"/>
          </p:cNvSpPr>
          <p:nvPr>
            <p:ph type="title"/>
          </p:nvPr>
        </p:nvSpPr>
        <p:spPr/>
        <p:txBody>
          <a:bodyPr/>
          <a:lstStyle/>
          <a:p>
            <a:r>
              <a:rPr lang="en-US" b="1" u="sng" dirty="0"/>
              <a:t>OUR PANEL</a:t>
            </a:r>
          </a:p>
        </p:txBody>
      </p:sp>
      <p:sp>
        <p:nvSpPr>
          <p:cNvPr id="3" name="Content Placeholder 2">
            <a:extLst>
              <a:ext uri="{FF2B5EF4-FFF2-40B4-BE49-F238E27FC236}">
                <a16:creationId xmlns:a16="http://schemas.microsoft.com/office/drawing/2014/main" id="{95330A0E-0416-431A-40E7-C9F12F9A67C9}"/>
              </a:ext>
            </a:extLst>
          </p:cNvPr>
          <p:cNvSpPr>
            <a:spLocks noGrp="1"/>
          </p:cNvSpPr>
          <p:nvPr>
            <p:ph idx="1"/>
          </p:nvPr>
        </p:nvSpPr>
        <p:spPr>
          <a:xfrm>
            <a:off x="838200" y="1570648"/>
            <a:ext cx="10515600" cy="4351338"/>
          </a:xfrm>
        </p:spPr>
        <p:txBody>
          <a:bodyPr>
            <a:normAutofit/>
          </a:bodyPr>
          <a:lstStyle/>
          <a:p>
            <a:r>
              <a:rPr lang="en-US" dirty="0"/>
              <a:t>George Cox, JD, American Medical Association</a:t>
            </a:r>
          </a:p>
          <a:p>
            <a:r>
              <a:rPr lang="en-US" dirty="0"/>
              <a:t>Grant M. Achenbach, JD, Krieg </a:t>
            </a:r>
            <a:r>
              <a:rPr lang="en-US" dirty="0" err="1"/>
              <a:t>DeVault</a:t>
            </a:r>
            <a:r>
              <a:rPr lang="en-US" dirty="0"/>
              <a:t> LLP</a:t>
            </a:r>
          </a:p>
          <a:p>
            <a:r>
              <a:rPr lang="en-US" dirty="0"/>
              <a:t>Robert Kane, JD, Illinois State Medical Society</a:t>
            </a:r>
          </a:p>
          <a:p>
            <a:r>
              <a:rPr lang="en-US" dirty="0"/>
              <a:t>Tom Conley, JD (Moderator), </a:t>
            </a:r>
            <a:r>
              <a:rPr lang="en-US"/>
              <a:t>Saul Ewing </a:t>
            </a:r>
            <a:r>
              <a:rPr lang="en-US" dirty="0"/>
              <a:t>LLP</a:t>
            </a:r>
          </a:p>
        </p:txBody>
      </p:sp>
      <p:grpSp>
        <p:nvGrpSpPr>
          <p:cNvPr id="8" name="Group 7">
            <a:extLst>
              <a:ext uri="{FF2B5EF4-FFF2-40B4-BE49-F238E27FC236}">
                <a16:creationId xmlns:a16="http://schemas.microsoft.com/office/drawing/2014/main" id="{B2669715-20C1-2762-B352-C54FEB740F75}"/>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9" name="Rectangle 8">
              <a:extLst>
                <a:ext uri="{FF2B5EF4-FFF2-40B4-BE49-F238E27FC236}">
                  <a16:creationId xmlns:a16="http://schemas.microsoft.com/office/drawing/2014/main" id="{E7B7C5D2-2E68-712E-86E7-8FDF43337053}"/>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10" name="Picture 9" descr="A close-up of a logo&#10;&#10;Description automatically generated with medium confidence">
              <a:extLst>
                <a:ext uri="{FF2B5EF4-FFF2-40B4-BE49-F238E27FC236}">
                  <a16:creationId xmlns:a16="http://schemas.microsoft.com/office/drawing/2014/main" id="{F356F526-E459-60CE-8005-3D148B02BB80}"/>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11" name="TextBox 10">
              <a:extLst>
                <a:ext uri="{FF2B5EF4-FFF2-40B4-BE49-F238E27FC236}">
                  <a16:creationId xmlns:a16="http://schemas.microsoft.com/office/drawing/2014/main" id="{CE08EFB9-DF68-E920-B2D5-31D6AC9D03B9}"/>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12" name="Picture 11">
            <a:extLst>
              <a:ext uri="{FF2B5EF4-FFF2-40B4-BE49-F238E27FC236}">
                <a16:creationId xmlns:a16="http://schemas.microsoft.com/office/drawing/2014/main" id="{893C6E15-9471-72C8-9003-F66C023BD9FB}"/>
              </a:ext>
            </a:extLst>
          </p:cNvPr>
          <p:cNvPicPr>
            <a:picLocks noChangeAspect="1"/>
          </p:cNvPicPr>
          <p:nvPr/>
        </p:nvPicPr>
        <p:blipFill>
          <a:blip r:embed="rId4"/>
          <a:stretch>
            <a:fillRect/>
          </a:stretch>
        </p:blipFill>
        <p:spPr>
          <a:xfrm>
            <a:off x="7390229" y="4079630"/>
            <a:ext cx="2857500" cy="1600200"/>
          </a:xfrm>
          <a:prstGeom prst="rect">
            <a:avLst/>
          </a:prstGeom>
        </p:spPr>
      </p:pic>
    </p:spTree>
    <p:extLst>
      <p:ext uri="{BB962C8B-B14F-4D97-AF65-F5344CB8AC3E}">
        <p14:creationId xmlns:p14="http://schemas.microsoft.com/office/powerpoint/2010/main" val="263158459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lstStyle/>
          <a:p>
            <a:r>
              <a:rPr lang="en-US" b="1" u="sng" dirty="0"/>
              <a:t>Model Rule 1.13: Organization as Client</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fontScale="70000" lnSpcReduction="20000"/>
          </a:bodyPr>
          <a:lstStyle/>
          <a:p>
            <a:pPr marL="0" indent="0">
              <a:buNone/>
            </a:pPr>
            <a:r>
              <a:rPr lang="en-US" dirty="0"/>
              <a:t>(c) Except as provided in paragraph (d), if</a:t>
            </a:r>
          </a:p>
          <a:p>
            <a:endParaRPr lang="en-US" dirty="0"/>
          </a:p>
          <a:p>
            <a:pPr marL="457200" indent="0">
              <a:buNone/>
            </a:pPr>
            <a:r>
              <a:rPr lang="en-US" dirty="0"/>
              <a:t>(1) despite the lawyer's efforts in accordance with paragraph (b) the highest authority that can act on behalf of the organization insists upon or fails to address in a timely and appropriate manner an action, or a refusal to act, that is clearly a violation of law, and</a:t>
            </a:r>
          </a:p>
          <a:p>
            <a:endParaRPr lang="en-US" dirty="0"/>
          </a:p>
          <a:p>
            <a:pPr marL="457200" indent="0">
              <a:buNone/>
            </a:pPr>
            <a:r>
              <a:rPr lang="en-US" dirty="0"/>
              <a:t>(2) the lawyer reasonably believes that the violation is reasonably certain to result in substantial injury to the organization, then the lawyer may reveal information relating to the representation whether or not Rule 1.6 </a:t>
            </a:r>
            <a:r>
              <a:rPr lang="en-US" sz="2900" dirty="0"/>
              <a:t>permits</a:t>
            </a:r>
            <a:r>
              <a:rPr lang="en-US" dirty="0"/>
              <a:t> such disclosure, but only if and to the extent the lawyer reasonably believes necessary to prevent substantial injury to the organization.</a:t>
            </a:r>
          </a:p>
          <a:p>
            <a:endParaRPr lang="en-US" dirty="0"/>
          </a:p>
          <a:p>
            <a:pPr marL="0" indent="0">
              <a:buNone/>
            </a:pPr>
            <a:r>
              <a:rPr lang="en-US" dirty="0"/>
              <a:t>(d) Paragraph (c) shall not apply with respect to information relating to a lawyer's representation of an organization to investigate an alleged violation of law, or to defend the organization or an officer, employee or other constituent associated with the organization against a claim arising out of an alleged violation of law.</a:t>
            </a:r>
          </a:p>
          <a:p>
            <a:endParaRPr lang="en-US" dirty="0"/>
          </a:p>
        </p:txBody>
      </p:sp>
      <p:grpSp>
        <p:nvGrpSpPr>
          <p:cNvPr id="5" name="Group 4">
            <a:extLst>
              <a:ext uri="{FF2B5EF4-FFF2-40B4-BE49-F238E27FC236}">
                <a16:creationId xmlns:a16="http://schemas.microsoft.com/office/drawing/2014/main" id="{9CF51B5D-EB05-6E6E-42B8-9C4136851AA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C5D67888-16D9-18C9-D61B-B69CA86AD8CE}"/>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7191E55B-31E1-EBA7-CD94-D3BD124CD190}"/>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09F0CE1D-163A-95B1-187C-7CECF75B14F1}"/>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48051013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lstStyle/>
          <a:p>
            <a:r>
              <a:rPr lang="en-US" b="1" u="sng" dirty="0"/>
              <a:t>Model Rule 1.13: Organization as Client</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fontScale="92500" lnSpcReduction="10000"/>
          </a:bodyPr>
          <a:lstStyle/>
          <a:p>
            <a:pPr marL="0" indent="0">
              <a:buNone/>
            </a:pPr>
            <a:r>
              <a:rPr lang="en-US" dirty="0"/>
              <a:t>(e) A lawyer who reasonably believes that he or she has been discharged because of the lawyer's actions taken pursuant to paragraphs (b) or (c), or who withdraws under circumstances that require or permit the lawyer to take action under either of those paragraphs, shall proceed as the lawyer reasonably believes necessary to assure that the organization's highest authority is informed of the lawyer's discharge or withdrawal.</a:t>
            </a:r>
          </a:p>
          <a:p>
            <a:endParaRPr lang="en-US" dirty="0"/>
          </a:p>
          <a:p>
            <a:pPr marL="0" indent="0">
              <a:buNone/>
            </a:pPr>
            <a:r>
              <a:rPr lang="en-US" dirty="0"/>
              <a:t>(f) In dealing with an organization's directors, officers, employees, members, shareholders or other constituents, </a:t>
            </a:r>
            <a:r>
              <a:rPr lang="en-US" dirty="0">
                <a:highlight>
                  <a:srgbClr val="FFFF00"/>
                </a:highlight>
              </a:rPr>
              <a:t>a lawyer shall explain the identity of the client when the lawyer knows or reasonably should know that the organization's interests are adverse to those of the constituents with whom the lawyer is dealing</a:t>
            </a:r>
            <a:r>
              <a:rPr lang="en-US" dirty="0"/>
              <a:t>.</a:t>
            </a:r>
          </a:p>
        </p:txBody>
      </p:sp>
      <p:grpSp>
        <p:nvGrpSpPr>
          <p:cNvPr id="5" name="Group 4">
            <a:extLst>
              <a:ext uri="{FF2B5EF4-FFF2-40B4-BE49-F238E27FC236}">
                <a16:creationId xmlns:a16="http://schemas.microsoft.com/office/drawing/2014/main" id="{889BAAE1-38C7-D5D9-4196-B584F1395408}"/>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3705D40-7851-6291-0535-EB44D22DAAE5}"/>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046C272C-AAC0-11D8-7718-7C4F866EA207}"/>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051AD0B-6D6F-9EFA-CCEE-CF333727EE3A}"/>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294268787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lstStyle/>
          <a:p>
            <a:r>
              <a:rPr lang="en-US" b="1" dirty="0"/>
              <a:t>Model Rule 3.9 Advocate in </a:t>
            </a:r>
            <a:br>
              <a:rPr lang="en-US" b="1" dirty="0"/>
            </a:br>
            <a:r>
              <a:rPr lang="en-US" b="1" u="sng" dirty="0" err="1"/>
              <a:t>Nonadjudicative</a:t>
            </a:r>
            <a:r>
              <a:rPr lang="en-US" b="1" u="sng" dirty="0"/>
              <a:t> Proceeding</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fontScale="47500" lnSpcReduction="20000"/>
          </a:bodyPr>
          <a:lstStyle/>
          <a:p>
            <a:pPr marL="0" indent="0">
              <a:lnSpc>
                <a:spcPct val="120000"/>
              </a:lnSpc>
              <a:spcAft>
                <a:spcPts val="600"/>
              </a:spcAft>
              <a:buNone/>
            </a:pPr>
            <a:r>
              <a:rPr lang="en-US" sz="4200" dirty="0"/>
              <a:t>A lawyer representing a client before a legislative body or administrative agency in a </a:t>
            </a:r>
            <a:r>
              <a:rPr lang="en-US" sz="4200" dirty="0" err="1"/>
              <a:t>nonadjudicative</a:t>
            </a:r>
            <a:r>
              <a:rPr lang="en-US" sz="4200" dirty="0"/>
              <a:t> proceeding shall disclose that the appearance is in a representative capacity.</a:t>
            </a:r>
          </a:p>
          <a:p>
            <a:pPr marL="457200" lvl="1" indent="0">
              <a:lnSpc>
                <a:spcPct val="120000"/>
              </a:lnSpc>
              <a:spcAft>
                <a:spcPts val="600"/>
              </a:spcAft>
              <a:buNone/>
            </a:pPr>
            <a:r>
              <a:rPr lang="en-US" sz="2900" dirty="0"/>
              <a:t>[1] In representation before bodies such as legislatures, municipal councils, and executive and administrative agencies acting in a rule-making or policy-making capacity, lawyers present facts, formulate issues and advance argument in the matters under consideration. </a:t>
            </a:r>
            <a:r>
              <a:rPr lang="en-US" sz="2900" dirty="0">
                <a:highlight>
                  <a:srgbClr val="FFFF00"/>
                </a:highlight>
              </a:rPr>
              <a:t>The decision-making body, like a court, should be able to rely on the integrity of the submissions made to it. A lawyer appearing before such a body must deal with it honestly and in conformity with applicable rules of procedure</a:t>
            </a:r>
            <a:r>
              <a:rPr lang="en-US" sz="2900" dirty="0"/>
              <a:t>. See Rules 3.3(a) through (c), 3.4(a) through (c) and 3.5.</a:t>
            </a:r>
          </a:p>
          <a:p>
            <a:pPr marL="457200" lvl="1" indent="0">
              <a:lnSpc>
                <a:spcPct val="120000"/>
              </a:lnSpc>
              <a:spcAft>
                <a:spcPts val="600"/>
              </a:spcAft>
              <a:buNone/>
            </a:pPr>
            <a:r>
              <a:rPr lang="en-US" sz="2900" dirty="0"/>
              <a:t>[2] Lawyers have no exclusive right to appear before </a:t>
            </a:r>
            <a:r>
              <a:rPr lang="en-US" sz="2900" dirty="0" err="1"/>
              <a:t>nonadjudicative</a:t>
            </a:r>
            <a:r>
              <a:rPr lang="en-US" sz="2900" dirty="0"/>
              <a:t> bodies, as they do before a court. </a:t>
            </a:r>
            <a:r>
              <a:rPr lang="en-US" sz="2900" dirty="0">
                <a:highlight>
                  <a:srgbClr val="FFFF00"/>
                </a:highlight>
              </a:rPr>
              <a:t>The requirements of this Rule therefore may subject lawyers to regulations inapplicable to advocates who are not lawyers.</a:t>
            </a:r>
            <a:r>
              <a:rPr lang="en-US" sz="2900" dirty="0"/>
              <a:t> However, legislatures and administrative agencies have a right to expect lawyers to deal with them as they deal with courts.</a:t>
            </a:r>
          </a:p>
          <a:p>
            <a:pPr marL="457200" lvl="1" indent="0">
              <a:lnSpc>
                <a:spcPct val="120000"/>
              </a:lnSpc>
              <a:spcAft>
                <a:spcPts val="600"/>
              </a:spcAft>
              <a:buNone/>
            </a:pPr>
            <a:r>
              <a:rPr lang="en-US" sz="2900" dirty="0"/>
              <a:t>[3] This Rule only applies when a lawyer represents a client in connection with an official hearing or meeting of a governmental agency or a legislative body to which the lawyer or the lawyer’s client is presenting evidence or argument. It does not apply to representation of a client in a  negotiation or other bilateral transaction with a governmental agency or in connection with an application for a license or other privilege or the client’s compliance with generally applicable reporting requirements, such as the filing of income-tax returns. Nor does it apply to the representation of a client in connection with an investigation or examination of the client’s affairs conducted by government investigators or examiners. Representation in such matters is governed by Rules 4.1 through 4.4.</a:t>
            </a:r>
          </a:p>
          <a:p>
            <a:endParaRPr lang="en-US" dirty="0"/>
          </a:p>
        </p:txBody>
      </p:sp>
      <p:grpSp>
        <p:nvGrpSpPr>
          <p:cNvPr id="5" name="Group 4">
            <a:extLst>
              <a:ext uri="{FF2B5EF4-FFF2-40B4-BE49-F238E27FC236}">
                <a16:creationId xmlns:a16="http://schemas.microsoft.com/office/drawing/2014/main" id="{1964E7D0-E0AE-2344-2BCD-2D1BE0B54961}"/>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7FFF0F8E-FEA3-BBBB-C076-88B772276D11}"/>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03922A6F-3829-FC5C-37CE-6918B524E700}"/>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2E15C438-2412-3A9A-AE85-CB44029E9EBE}"/>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226545887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p:txBody>
          <a:bodyPr/>
          <a:lstStyle/>
          <a:p>
            <a:r>
              <a:rPr lang="en-US" b="1" u="sng" dirty="0"/>
              <a:t>Ethical Dilemmas</a:t>
            </a:r>
            <a:r>
              <a:rPr lang="en-US" u="sng" dirty="0"/>
              <a:t> </a:t>
            </a:r>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normAutofit lnSpcReduction="10000"/>
          </a:bodyPr>
          <a:lstStyle/>
          <a:p>
            <a:r>
              <a:rPr lang="en-US" dirty="0"/>
              <a:t>Conflicts in different objectives of different members of the organization.</a:t>
            </a:r>
          </a:p>
          <a:p>
            <a:pPr lvl="1"/>
            <a:r>
              <a:rPr lang="en-US" dirty="0"/>
              <a:t>Different specialties</a:t>
            </a:r>
          </a:p>
          <a:p>
            <a:pPr lvl="1"/>
            <a:r>
              <a:rPr lang="en-US" dirty="0"/>
              <a:t>Different employment settings</a:t>
            </a:r>
          </a:p>
          <a:p>
            <a:pPr lvl="1">
              <a:spcAft>
                <a:spcPts val="1200"/>
              </a:spcAft>
            </a:pPr>
            <a:r>
              <a:rPr lang="en-US" dirty="0"/>
              <a:t>Different cultural, religious and moral beliefs</a:t>
            </a:r>
          </a:p>
          <a:p>
            <a:pPr>
              <a:spcAft>
                <a:spcPts val="1200"/>
              </a:spcAft>
            </a:pPr>
            <a:r>
              <a:rPr lang="en-US" dirty="0"/>
              <a:t>Coalitions and Joint Advocacy</a:t>
            </a:r>
          </a:p>
          <a:p>
            <a:r>
              <a:rPr lang="en-US" dirty="0"/>
              <a:t>Building Membership</a:t>
            </a:r>
          </a:p>
          <a:p>
            <a:pPr lvl="1"/>
            <a:r>
              <a:rPr lang="en-US" dirty="0"/>
              <a:t>Grassroots</a:t>
            </a:r>
          </a:p>
          <a:p>
            <a:pPr lvl="1"/>
            <a:r>
              <a:rPr lang="en-US" dirty="0" err="1"/>
              <a:t>Grasstops</a:t>
            </a:r>
            <a:endParaRPr lang="en-US" dirty="0"/>
          </a:p>
          <a:p>
            <a:pPr lvl="1"/>
            <a:r>
              <a:rPr lang="en-US" dirty="0"/>
              <a:t>Key contacts						</a:t>
            </a:r>
            <a:r>
              <a:rPr lang="en-US" sz="2400" dirty="0">
                <a:solidFill>
                  <a:schemeClr val="bg1">
                    <a:lumMod val="65000"/>
                  </a:schemeClr>
                </a:solidFill>
              </a:rPr>
              <a:t> AI Generated</a:t>
            </a:r>
            <a:endParaRPr lang="en-US" dirty="0"/>
          </a:p>
          <a:p>
            <a:endParaRPr lang="en-US" dirty="0"/>
          </a:p>
          <a:p>
            <a:endParaRPr lang="en-US" dirty="0"/>
          </a:p>
        </p:txBody>
      </p:sp>
      <p:grpSp>
        <p:nvGrpSpPr>
          <p:cNvPr id="5" name="Group 4">
            <a:extLst>
              <a:ext uri="{FF2B5EF4-FFF2-40B4-BE49-F238E27FC236}">
                <a16:creationId xmlns:a16="http://schemas.microsoft.com/office/drawing/2014/main" id="{6FB28D58-75DF-36CA-2E10-E533A6102947}"/>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5FAFCA80-5DDC-00C1-81A0-EE804B0E6C1A}"/>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29B03E05-4F9D-1A80-378F-AA47535E812E}"/>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7383D9B2-2FBF-329D-F593-8F9D46F43D71}"/>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10" name="Picture 9">
            <a:extLst>
              <a:ext uri="{FF2B5EF4-FFF2-40B4-BE49-F238E27FC236}">
                <a16:creationId xmlns:a16="http://schemas.microsoft.com/office/drawing/2014/main" id="{3EF97E36-8A79-C87E-CF53-CA596CEB9A31}"/>
              </a:ext>
            </a:extLst>
          </p:cNvPr>
          <p:cNvPicPr>
            <a:picLocks noChangeAspect="1"/>
          </p:cNvPicPr>
          <p:nvPr/>
        </p:nvPicPr>
        <p:blipFill>
          <a:blip r:embed="rId4"/>
          <a:stretch>
            <a:fillRect/>
          </a:stretch>
        </p:blipFill>
        <p:spPr>
          <a:xfrm>
            <a:off x="7842215" y="2558162"/>
            <a:ext cx="2798296" cy="2834640"/>
          </a:xfrm>
          <a:prstGeom prst="rect">
            <a:avLst/>
          </a:prstGeom>
        </p:spPr>
      </p:pic>
    </p:spTree>
    <p:extLst>
      <p:ext uri="{BB962C8B-B14F-4D97-AF65-F5344CB8AC3E}">
        <p14:creationId xmlns:p14="http://schemas.microsoft.com/office/powerpoint/2010/main" val="96325508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p:txBody>
          <a:bodyPr/>
          <a:lstStyle/>
          <a:p>
            <a:r>
              <a:rPr lang="en-US" b="1" u="sng" dirty="0"/>
              <a:t>Ethical Dilemmas</a:t>
            </a:r>
            <a:r>
              <a:rPr lang="en-US" u="sng" dirty="0"/>
              <a:t> </a:t>
            </a:r>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lstStyle/>
          <a:p>
            <a:r>
              <a:rPr lang="en-US" dirty="0"/>
              <a:t>Communication with Non-members</a:t>
            </a:r>
          </a:p>
          <a:p>
            <a:endParaRPr lang="en-US" dirty="0"/>
          </a:p>
          <a:p>
            <a:r>
              <a:rPr lang="en-US" dirty="0"/>
              <a:t>Public Advocacy</a:t>
            </a:r>
          </a:p>
          <a:p>
            <a:pPr lvl="1"/>
            <a:r>
              <a:rPr lang="en-US" dirty="0"/>
              <a:t>Media Relations</a:t>
            </a:r>
          </a:p>
          <a:p>
            <a:pPr lvl="1"/>
            <a:r>
              <a:rPr lang="en-US" dirty="0"/>
              <a:t>Advertising</a:t>
            </a:r>
          </a:p>
          <a:p>
            <a:pPr lvl="1"/>
            <a:r>
              <a:rPr lang="en-US" dirty="0"/>
              <a:t>Social Media and Website</a:t>
            </a:r>
          </a:p>
          <a:p>
            <a:pPr lvl="1"/>
            <a:endParaRPr lang="en-US" dirty="0"/>
          </a:p>
          <a:p>
            <a:r>
              <a:rPr lang="en-US" dirty="0"/>
              <a:t>Political Action Committees</a:t>
            </a:r>
          </a:p>
          <a:p>
            <a:pPr marL="0" indent="0">
              <a:buNone/>
            </a:pPr>
            <a:r>
              <a:rPr lang="en-US" dirty="0"/>
              <a:t>                                                                                         </a:t>
            </a:r>
            <a:r>
              <a:rPr lang="en-US" sz="2200" dirty="0">
                <a:solidFill>
                  <a:schemeClr val="bg1">
                    <a:lumMod val="65000"/>
                  </a:schemeClr>
                </a:solidFill>
              </a:rPr>
              <a:t>AI Generated</a:t>
            </a:r>
          </a:p>
        </p:txBody>
      </p:sp>
      <p:grpSp>
        <p:nvGrpSpPr>
          <p:cNvPr id="5" name="Group 4">
            <a:extLst>
              <a:ext uri="{FF2B5EF4-FFF2-40B4-BE49-F238E27FC236}">
                <a16:creationId xmlns:a16="http://schemas.microsoft.com/office/drawing/2014/main" id="{A94C185B-BB73-7FCE-D27F-FF3D3978EE5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51192C4-DBDE-EA03-37EA-E1BF2204C65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83A4F1A-527E-16AF-8719-765405475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4AA3C71-C2C1-781F-907C-BB8924AF5F7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10" name="Picture 9">
            <a:extLst>
              <a:ext uri="{FF2B5EF4-FFF2-40B4-BE49-F238E27FC236}">
                <a16:creationId xmlns:a16="http://schemas.microsoft.com/office/drawing/2014/main" id="{ABF0E709-A56F-3C81-0E26-7FB707526DE6}"/>
              </a:ext>
            </a:extLst>
          </p:cNvPr>
          <p:cNvPicPr>
            <a:picLocks noChangeAspect="1"/>
          </p:cNvPicPr>
          <p:nvPr/>
        </p:nvPicPr>
        <p:blipFill>
          <a:blip r:embed="rId4"/>
          <a:stretch>
            <a:fillRect/>
          </a:stretch>
        </p:blipFill>
        <p:spPr>
          <a:xfrm>
            <a:off x="7005029" y="2001770"/>
            <a:ext cx="3609975" cy="3457575"/>
          </a:xfrm>
          <a:prstGeom prst="rect">
            <a:avLst/>
          </a:prstGeom>
        </p:spPr>
      </p:pic>
    </p:spTree>
    <p:extLst>
      <p:ext uri="{BB962C8B-B14F-4D97-AF65-F5344CB8AC3E}">
        <p14:creationId xmlns:p14="http://schemas.microsoft.com/office/powerpoint/2010/main" val="408015588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p:txBody>
          <a:bodyPr/>
          <a:lstStyle/>
          <a:p>
            <a:r>
              <a:rPr lang="en-US" b="1" u="sng" dirty="0"/>
              <a:t>Conflict of Interest Scenarios</a:t>
            </a:r>
            <a:r>
              <a:rPr lang="en-US" u="sng" dirty="0"/>
              <a:t> </a:t>
            </a:r>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lstStyle/>
          <a:p>
            <a:pPr marL="0" marR="0" lvl="0" indent="0" algn="just"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 any of these situations a conflict of interest?</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Medical society lobbyist representing third party clients-specialty societies.</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Medical society lobbyist renting an apartment to a legislator.</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Medical society lobbyist testifying both in support and opposition to legislation.</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Medical society lobbyist promising support for a position contrary to medical society stated position.</a:t>
            </a:r>
          </a:p>
          <a:p>
            <a:endParaRPr lang="en-US" dirty="0"/>
          </a:p>
          <a:p>
            <a:endParaRPr lang="en-US" dirty="0"/>
          </a:p>
        </p:txBody>
      </p:sp>
      <p:grpSp>
        <p:nvGrpSpPr>
          <p:cNvPr id="5" name="Group 4">
            <a:extLst>
              <a:ext uri="{FF2B5EF4-FFF2-40B4-BE49-F238E27FC236}">
                <a16:creationId xmlns:a16="http://schemas.microsoft.com/office/drawing/2014/main" id="{A94C185B-BB73-7FCE-D27F-FF3D3978EE5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51192C4-DBDE-EA03-37EA-E1BF2204C65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83A4F1A-527E-16AF-8719-765405475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4AA3C71-C2C1-781F-907C-BB8924AF5F7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02602928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p:txBody>
          <a:bodyPr/>
          <a:lstStyle/>
          <a:p>
            <a:r>
              <a:rPr lang="en-US" b="1" u="sng" dirty="0"/>
              <a:t>Conflict of Interest Guideposts</a:t>
            </a:r>
            <a:endParaRPr lang="en-US" u="sng" dirty="0"/>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Things to be aware of in lobbying:</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Always know your client.</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Be clear and honest on lobbying-reputational risk.</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Abraham Lincoln advice:</a:t>
            </a:r>
          </a:p>
          <a:p>
            <a:pPr marL="342900" marR="0" lvl="0" indent="-34290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3152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 sure you put your feet in the right place, then stand firm </a:t>
            </a:r>
          </a:p>
          <a:p>
            <a:pPr marL="73152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3152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Whatever you are, be a good one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US" dirty="0"/>
          </a:p>
          <a:p>
            <a:endParaRPr lang="en-US" dirty="0"/>
          </a:p>
        </p:txBody>
      </p:sp>
      <p:grpSp>
        <p:nvGrpSpPr>
          <p:cNvPr id="5" name="Group 4">
            <a:extLst>
              <a:ext uri="{FF2B5EF4-FFF2-40B4-BE49-F238E27FC236}">
                <a16:creationId xmlns:a16="http://schemas.microsoft.com/office/drawing/2014/main" id="{A94C185B-BB73-7FCE-D27F-FF3D3978EE5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51192C4-DBDE-EA03-37EA-E1BF2204C65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83A4F1A-527E-16AF-8719-765405475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4AA3C71-C2C1-781F-907C-BB8924AF5F7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9" name="Picture 8">
            <a:extLst>
              <a:ext uri="{FF2B5EF4-FFF2-40B4-BE49-F238E27FC236}">
                <a16:creationId xmlns:a16="http://schemas.microsoft.com/office/drawing/2014/main" id="{3E93084E-B1D5-2EFC-9B0D-9D71EC81B52A}"/>
              </a:ext>
            </a:extLst>
          </p:cNvPr>
          <p:cNvPicPr>
            <a:picLocks noChangeAspect="1"/>
          </p:cNvPicPr>
          <p:nvPr/>
        </p:nvPicPr>
        <p:blipFill>
          <a:blip r:embed="rId4"/>
          <a:stretch>
            <a:fillRect/>
          </a:stretch>
        </p:blipFill>
        <p:spPr>
          <a:xfrm>
            <a:off x="9388407" y="2037944"/>
            <a:ext cx="1809750" cy="2524125"/>
          </a:xfrm>
          <a:prstGeom prst="rect">
            <a:avLst/>
          </a:prstGeom>
        </p:spPr>
      </p:pic>
    </p:spTree>
    <p:extLst>
      <p:ext uri="{BB962C8B-B14F-4D97-AF65-F5344CB8AC3E}">
        <p14:creationId xmlns:p14="http://schemas.microsoft.com/office/powerpoint/2010/main" val="369107764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p:txBody>
          <a:bodyPr/>
          <a:lstStyle/>
          <a:p>
            <a:r>
              <a:rPr lang="en-US" b="1" u="sng" dirty="0"/>
              <a:t>Case Study: Managing Policy Conflicts</a:t>
            </a:r>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Indiana environment: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Highly charged legislative issue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Grassroots movement in physician community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Lack of understanding of: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Political and legislative process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Medical association organization, structure, policymaking process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Perception of a lack of transparency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Challenge, but also an opportunity</a:t>
            </a:r>
          </a:p>
          <a:p>
            <a:endParaRPr lang="en-US" dirty="0"/>
          </a:p>
          <a:p>
            <a:endParaRPr lang="en-US" dirty="0"/>
          </a:p>
        </p:txBody>
      </p:sp>
      <p:grpSp>
        <p:nvGrpSpPr>
          <p:cNvPr id="5" name="Group 4">
            <a:extLst>
              <a:ext uri="{FF2B5EF4-FFF2-40B4-BE49-F238E27FC236}">
                <a16:creationId xmlns:a16="http://schemas.microsoft.com/office/drawing/2014/main" id="{A94C185B-BB73-7FCE-D27F-FF3D3978EE5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51192C4-DBDE-EA03-37EA-E1BF2204C65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83A4F1A-527E-16AF-8719-765405475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4AA3C71-C2C1-781F-907C-BB8924AF5F7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13" name="Picture 12">
            <a:extLst>
              <a:ext uri="{FF2B5EF4-FFF2-40B4-BE49-F238E27FC236}">
                <a16:creationId xmlns:a16="http://schemas.microsoft.com/office/drawing/2014/main" id="{6EB1C6ED-9434-BC06-590D-774CF7486E04}"/>
              </a:ext>
            </a:extLst>
          </p:cNvPr>
          <p:cNvPicPr>
            <a:picLocks noChangeAspect="1"/>
          </p:cNvPicPr>
          <p:nvPr/>
        </p:nvPicPr>
        <p:blipFill>
          <a:blip r:embed="rId4"/>
          <a:stretch>
            <a:fillRect/>
          </a:stretch>
        </p:blipFill>
        <p:spPr>
          <a:xfrm>
            <a:off x="8714665" y="1690688"/>
            <a:ext cx="2466975" cy="1847850"/>
          </a:xfrm>
          <a:prstGeom prst="rect">
            <a:avLst/>
          </a:prstGeom>
        </p:spPr>
      </p:pic>
    </p:spTree>
    <p:extLst>
      <p:ext uri="{BB962C8B-B14F-4D97-AF65-F5344CB8AC3E}">
        <p14:creationId xmlns:p14="http://schemas.microsoft.com/office/powerpoint/2010/main" val="46818231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p:txBody>
          <a:bodyPr/>
          <a:lstStyle/>
          <a:p>
            <a:r>
              <a:rPr lang="en-US" b="1" u="sng" dirty="0"/>
              <a:t>Case Study: Managing Policy Conflicts</a:t>
            </a:r>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Solution: </a:t>
            </a:r>
            <a:r>
              <a:rPr kumimoji="0" lang="en-US" sz="2600" b="0" i="0" u="none" strike="noStrike" kern="1200" cap="none" spc="0" normalizeH="0" baseline="0" noProof="0" dirty="0" err="1">
                <a:ln>
                  <a:noFill/>
                </a:ln>
                <a:solidFill>
                  <a:prstClr val="black"/>
                </a:solidFill>
                <a:effectLst/>
                <a:uLnTx/>
                <a:uFillTx/>
                <a:latin typeface="Aptos" panose="02110004020202020204"/>
                <a:ea typeface="+mn-ea"/>
                <a:cs typeface="+mn-cs"/>
              </a:rPr>
              <a:t>ISMA</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 Pulse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Online forum for members to directly engage in dialogue and provide input on policy proposals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Outside of the House of Delegates, used by reference committees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Benefits: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Member engagement in policymaking (and new membership)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Increased awareness of issues and processes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Member satisfaction of having their voice heard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Drawbacks: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“Social media”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rPr>
              <a:t>Polarization and politicization of issues</a:t>
            </a:r>
          </a:p>
          <a:p>
            <a:endParaRPr lang="en-US" dirty="0"/>
          </a:p>
          <a:p>
            <a:endParaRPr lang="en-US" dirty="0"/>
          </a:p>
        </p:txBody>
      </p:sp>
      <p:grpSp>
        <p:nvGrpSpPr>
          <p:cNvPr id="5" name="Group 4">
            <a:extLst>
              <a:ext uri="{FF2B5EF4-FFF2-40B4-BE49-F238E27FC236}">
                <a16:creationId xmlns:a16="http://schemas.microsoft.com/office/drawing/2014/main" id="{A94C185B-BB73-7FCE-D27F-FF3D3978EE5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51192C4-DBDE-EA03-37EA-E1BF2204C65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83A4F1A-527E-16AF-8719-765405475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4AA3C71-C2C1-781F-907C-BB8924AF5F7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10" name="Picture 9">
            <a:extLst>
              <a:ext uri="{FF2B5EF4-FFF2-40B4-BE49-F238E27FC236}">
                <a16:creationId xmlns:a16="http://schemas.microsoft.com/office/drawing/2014/main" id="{A78857A1-E42F-D112-5CAB-7AAB288FDC43}"/>
              </a:ext>
            </a:extLst>
          </p:cNvPr>
          <p:cNvPicPr>
            <a:picLocks noChangeAspect="1"/>
          </p:cNvPicPr>
          <p:nvPr/>
        </p:nvPicPr>
        <p:blipFill>
          <a:blip r:embed="rId4"/>
          <a:stretch>
            <a:fillRect/>
          </a:stretch>
        </p:blipFill>
        <p:spPr>
          <a:xfrm>
            <a:off x="7591207" y="4436989"/>
            <a:ext cx="4207325" cy="1463040"/>
          </a:xfrm>
          <a:prstGeom prst="rect">
            <a:avLst/>
          </a:prstGeom>
        </p:spPr>
      </p:pic>
    </p:spTree>
    <p:extLst>
      <p:ext uri="{BB962C8B-B14F-4D97-AF65-F5344CB8AC3E}">
        <p14:creationId xmlns:p14="http://schemas.microsoft.com/office/powerpoint/2010/main" val="318201812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p:txBody>
          <a:bodyPr/>
          <a:lstStyle/>
          <a:p>
            <a:r>
              <a:rPr lang="en-US" b="1" u="sng" dirty="0"/>
              <a:t>Indiana  Physician Coalition</a:t>
            </a:r>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Inspired by alignment of medical association and specialty associations on scope of practice issues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Informal umbrella organization, separately branded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Regular meetings facilitated and staffed by </a:t>
            </a:r>
            <a:r>
              <a:rPr kumimoji="0" lang="en-US" sz="2800" b="0" i="0" u="none" strike="noStrike" kern="1200" cap="none" spc="0" normalizeH="0" baseline="0" noProof="0" dirty="0" err="1">
                <a:ln>
                  <a:noFill/>
                </a:ln>
                <a:solidFill>
                  <a:prstClr val="black"/>
                </a:solidFill>
                <a:effectLst/>
                <a:uLnTx/>
                <a:uFillTx/>
                <a:latin typeface="Aptos" panose="02110004020202020204"/>
                <a:ea typeface="+mn-ea"/>
                <a:cs typeface="+mn-cs"/>
              </a:rPr>
              <a:t>ISMA</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“Dues” contributions to fund: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Grassroots tools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PR campaigns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Public surveys and data gathering</a:t>
            </a:r>
          </a:p>
          <a:p>
            <a:endParaRPr lang="en-US" dirty="0"/>
          </a:p>
        </p:txBody>
      </p:sp>
      <p:grpSp>
        <p:nvGrpSpPr>
          <p:cNvPr id="5" name="Group 4">
            <a:extLst>
              <a:ext uri="{FF2B5EF4-FFF2-40B4-BE49-F238E27FC236}">
                <a16:creationId xmlns:a16="http://schemas.microsoft.com/office/drawing/2014/main" id="{A94C185B-BB73-7FCE-D27F-FF3D3978EE5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51192C4-DBDE-EA03-37EA-E1BF2204C65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83A4F1A-527E-16AF-8719-765405475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4AA3C71-C2C1-781F-907C-BB8924AF5F7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9" name="Picture 8">
            <a:extLst>
              <a:ext uri="{FF2B5EF4-FFF2-40B4-BE49-F238E27FC236}">
                <a16:creationId xmlns:a16="http://schemas.microsoft.com/office/drawing/2014/main" id="{4B65F2ED-803A-F4A6-DA73-912043D0B522}"/>
              </a:ext>
            </a:extLst>
          </p:cNvPr>
          <p:cNvPicPr>
            <a:picLocks noChangeAspect="1"/>
          </p:cNvPicPr>
          <p:nvPr/>
        </p:nvPicPr>
        <p:blipFill>
          <a:blip r:embed="rId4"/>
          <a:stretch>
            <a:fillRect/>
          </a:stretch>
        </p:blipFill>
        <p:spPr>
          <a:xfrm>
            <a:off x="8721969" y="3609722"/>
            <a:ext cx="2133600" cy="2133600"/>
          </a:xfrm>
          <a:prstGeom prst="rect">
            <a:avLst/>
          </a:prstGeom>
        </p:spPr>
      </p:pic>
    </p:spTree>
    <p:extLst>
      <p:ext uri="{BB962C8B-B14F-4D97-AF65-F5344CB8AC3E}">
        <p14:creationId xmlns:p14="http://schemas.microsoft.com/office/powerpoint/2010/main" val="202762974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D3B-9F27-166E-F57E-C9D2671D75E5}"/>
              </a:ext>
            </a:extLst>
          </p:cNvPr>
          <p:cNvSpPr>
            <a:spLocks noGrp="1"/>
          </p:cNvSpPr>
          <p:nvPr>
            <p:ph type="title"/>
          </p:nvPr>
        </p:nvSpPr>
        <p:spPr/>
        <p:txBody>
          <a:bodyPr/>
          <a:lstStyle/>
          <a:p>
            <a:r>
              <a:rPr lang="en-US" b="1" u="sng" dirty="0"/>
              <a:t>Lawyers as Lobbyist</a:t>
            </a:r>
          </a:p>
        </p:txBody>
      </p:sp>
      <p:sp>
        <p:nvSpPr>
          <p:cNvPr id="3" name="Content Placeholder 2">
            <a:extLst>
              <a:ext uri="{FF2B5EF4-FFF2-40B4-BE49-F238E27FC236}">
                <a16:creationId xmlns:a16="http://schemas.microsoft.com/office/drawing/2014/main" id="{B42D0FCF-CCD6-BDD2-74B6-130D530A302A}"/>
              </a:ext>
            </a:extLst>
          </p:cNvPr>
          <p:cNvSpPr>
            <a:spLocks noGrp="1"/>
          </p:cNvSpPr>
          <p:nvPr>
            <p:ph idx="1"/>
          </p:nvPr>
        </p:nvSpPr>
        <p:spPr/>
        <p:txBody>
          <a:bodyPr>
            <a:normAutofit lnSpcReduction="10000"/>
          </a:bodyPr>
          <a:lstStyle/>
          <a:p>
            <a:r>
              <a:rPr lang="en-US" dirty="0"/>
              <a:t>Lobbying is an attempt to influence government action through written or oral communication.</a:t>
            </a:r>
          </a:p>
          <a:p>
            <a:r>
              <a:rPr lang="en-US" dirty="0"/>
              <a:t>Advocacy does not always constitute the practice of law</a:t>
            </a:r>
          </a:p>
          <a:p>
            <a:r>
              <a:rPr lang="en-US" dirty="0"/>
              <a:t>When lobbying, are you acting as a lawyer or performing nonlegal services?</a:t>
            </a:r>
          </a:p>
          <a:p>
            <a:pPr lvl="1"/>
            <a:r>
              <a:rPr lang="en-US" dirty="0"/>
              <a:t>Client expectations</a:t>
            </a:r>
          </a:p>
          <a:p>
            <a:pPr lvl="2"/>
            <a:r>
              <a:rPr lang="en-US" dirty="0"/>
              <a:t>State Law and Rules</a:t>
            </a:r>
          </a:p>
          <a:p>
            <a:pPr lvl="2"/>
            <a:r>
              <a:rPr lang="en-US" dirty="0"/>
              <a:t>Notice to client</a:t>
            </a:r>
          </a:p>
          <a:p>
            <a:pPr lvl="1"/>
            <a:r>
              <a:rPr lang="en-US" dirty="0"/>
              <a:t>Attorney-Client privilege</a:t>
            </a:r>
          </a:p>
          <a:p>
            <a:pPr lvl="1"/>
            <a:r>
              <a:rPr lang="en-US" dirty="0"/>
              <a:t>Conflicts of Interest</a:t>
            </a:r>
          </a:p>
          <a:p>
            <a:pPr lvl="1"/>
            <a:r>
              <a:rPr lang="en-US" dirty="0"/>
              <a:t>Government representative belief</a:t>
            </a:r>
          </a:p>
        </p:txBody>
      </p:sp>
      <p:grpSp>
        <p:nvGrpSpPr>
          <p:cNvPr id="5" name="Group 4">
            <a:extLst>
              <a:ext uri="{FF2B5EF4-FFF2-40B4-BE49-F238E27FC236}">
                <a16:creationId xmlns:a16="http://schemas.microsoft.com/office/drawing/2014/main" id="{17EDF7F3-FD5E-FD97-95BF-5388446F54BE}"/>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F9B1B21C-7632-32FD-D130-9D9E18D82C3F}"/>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7C4FB9AC-3A3A-B000-2924-82752C33822D}"/>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8F5BD8D6-75B7-2EE1-8562-94201A998F30}"/>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10" name="Picture 9">
            <a:extLst>
              <a:ext uri="{FF2B5EF4-FFF2-40B4-BE49-F238E27FC236}">
                <a16:creationId xmlns:a16="http://schemas.microsoft.com/office/drawing/2014/main" id="{38710C3D-CFFE-0264-74FF-296A00ACEC74}"/>
              </a:ext>
            </a:extLst>
          </p:cNvPr>
          <p:cNvPicPr>
            <a:picLocks noChangeAspect="1"/>
          </p:cNvPicPr>
          <p:nvPr/>
        </p:nvPicPr>
        <p:blipFill>
          <a:blip r:embed="rId4"/>
          <a:stretch>
            <a:fillRect/>
          </a:stretch>
        </p:blipFill>
        <p:spPr>
          <a:xfrm>
            <a:off x="7432797" y="3911477"/>
            <a:ext cx="2619375" cy="1743075"/>
          </a:xfrm>
          <a:prstGeom prst="rect">
            <a:avLst/>
          </a:prstGeom>
        </p:spPr>
      </p:pic>
    </p:spTree>
    <p:extLst>
      <p:ext uri="{BB962C8B-B14F-4D97-AF65-F5344CB8AC3E}">
        <p14:creationId xmlns:p14="http://schemas.microsoft.com/office/powerpoint/2010/main" val="222102496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EA8-EE64-A710-2E99-DE851D11A65E}"/>
              </a:ext>
            </a:extLst>
          </p:cNvPr>
          <p:cNvSpPr>
            <a:spLocks noGrp="1"/>
          </p:cNvSpPr>
          <p:nvPr>
            <p:ph type="title"/>
          </p:nvPr>
        </p:nvSpPr>
        <p:spPr>
          <a:xfrm>
            <a:off x="838200" y="365125"/>
            <a:ext cx="10515600" cy="1325563"/>
          </a:xfrm>
        </p:spPr>
        <p:txBody>
          <a:bodyPr/>
          <a:lstStyle/>
          <a:p>
            <a:endParaRPr lang="en-US" b="1" u="sng" dirty="0"/>
          </a:p>
        </p:txBody>
      </p:sp>
      <p:sp>
        <p:nvSpPr>
          <p:cNvPr id="3" name="Content Placeholder 2">
            <a:extLst>
              <a:ext uri="{FF2B5EF4-FFF2-40B4-BE49-F238E27FC236}">
                <a16:creationId xmlns:a16="http://schemas.microsoft.com/office/drawing/2014/main" id="{538DCBA8-8B80-BCA8-C98D-C177B506F791}"/>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None/>
              <a:tabLst/>
              <a:defRPr/>
            </a:pPr>
            <a:endParaRPr lang="en-US" sz="4800" b="1" dirty="0"/>
          </a:p>
          <a:p>
            <a:pPr marL="0" marR="0" lvl="0" indent="0" algn="ctr" defTabSz="914400" rtl="0" eaLnBrk="1" fontAlgn="auto" latinLnBrk="0" hangingPunct="1">
              <a:lnSpc>
                <a:spcPct val="90000"/>
              </a:lnSpc>
              <a:spcBef>
                <a:spcPts val="1000"/>
              </a:spcBef>
              <a:spcAft>
                <a:spcPts val="0"/>
              </a:spcAft>
              <a:buClrTx/>
              <a:buSzTx/>
              <a:buNone/>
              <a:tabLst/>
              <a:defRPr/>
            </a:pPr>
            <a:r>
              <a:rPr lang="en-US" sz="4800" b="1" dirty="0"/>
              <a:t>QUESTIONS?</a:t>
            </a:r>
          </a:p>
        </p:txBody>
      </p:sp>
      <p:grpSp>
        <p:nvGrpSpPr>
          <p:cNvPr id="5" name="Group 4">
            <a:extLst>
              <a:ext uri="{FF2B5EF4-FFF2-40B4-BE49-F238E27FC236}">
                <a16:creationId xmlns:a16="http://schemas.microsoft.com/office/drawing/2014/main" id="{A94C185B-BB73-7FCE-D27F-FF3D3978EE5A}"/>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51192C4-DBDE-EA03-37EA-E1BF2204C65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83A4F1A-527E-16AF-8719-76540547529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4AA3C71-C2C1-781F-907C-BB8924AF5F7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55888759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362537"/>
            <a:ext cx="11187708" cy="1143000"/>
          </a:xfrm>
        </p:spPr>
        <p:txBody>
          <a:bodyPr>
            <a:noAutofit/>
          </a:bodyPr>
          <a:lstStyle/>
          <a:p>
            <a:r>
              <a:rPr lang="en-US" dirty="0">
                <a:latin typeface="Calibri" panose="020F0502020204030204" pitchFamily="34" charset="0"/>
                <a:cs typeface="Calibri" panose="020F0502020204030204" pitchFamily="34" charset="0"/>
              </a:rPr>
              <a:t>Lobbying Disclosure Act (LDA)</a:t>
            </a: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887303" y="1577721"/>
            <a:ext cx="10894883" cy="5143754"/>
          </a:xfrm>
        </p:spPr>
        <p:txBody>
          <a:bodyPr>
            <a:normAutofit lnSpcReduction="10000"/>
          </a:bodyPr>
          <a:lstStyle/>
          <a:p>
            <a:pPr>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The LDA was enacted in 1995 to increase transparency in lobbying activities.</a:t>
            </a:r>
          </a:p>
          <a:p>
            <a:pPr>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Purpose: To ensure that lobbying efforts directed at influencing federal law and policy are disclosed to the public and Congress.</a:t>
            </a:r>
          </a:p>
          <a:p>
            <a:pPr>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Key Players: The law primarily affects lobbyists, lobbying firms, and organizations engaging in lobbying activities.</a:t>
            </a:r>
          </a:p>
          <a:p>
            <a:pPr>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Honest Leadership and Open Government Act (HLOGA) of 2007.</a:t>
            </a:r>
          </a:p>
          <a:p>
            <a:pPr lvl="1">
              <a:lnSpc>
                <a:spcPct val="107000"/>
              </a:lnSpc>
              <a:spcBef>
                <a:spcPts val="0"/>
              </a:spcBef>
              <a:spcAft>
                <a:spcPts val="1067"/>
              </a:spcAft>
            </a:pPr>
            <a:r>
              <a:rPr lang="en-US" sz="2600" kern="100" dirty="0">
                <a:latin typeface="Calibri" panose="020F0502020204030204" pitchFamily="34" charset="0"/>
                <a:ea typeface="Aptos" panose="020B0004020202020204" pitchFamily="34" charset="0"/>
                <a:cs typeface="Calibri" panose="020F0502020204030204" pitchFamily="34" charset="0"/>
              </a:rPr>
              <a:t>Strengthened public disclosure requirements concerning lobbying activities and funding.</a:t>
            </a:r>
          </a:p>
          <a:p>
            <a:pPr lvl="1">
              <a:lnSpc>
                <a:spcPct val="107000"/>
              </a:lnSpc>
              <a:spcBef>
                <a:spcPts val="0"/>
              </a:spcBef>
              <a:spcAft>
                <a:spcPts val="1067"/>
              </a:spcAft>
            </a:pPr>
            <a:r>
              <a:rPr lang="en-US" sz="2600" kern="100" dirty="0">
                <a:latin typeface="Calibri" panose="020F0502020204030204" pitchFamily="34" charset="0"/>
                <a:ea typeface="Aptos" panose="020B0004020202020204" pitchFamily="34" charset="0"/>
                <a:cs typeface="Calibri" panose="020F0502020204030204" pitchFamily="34" charset="0"/>
              </a:rPr>
              <a:t>Placed more restrictions on gifts to Members of Congress and their staff.</a:t>
            </a:r>
          </a:p>
          <a:p>
            <a:endParaRPr lang="en-US" dirty="0"/>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endParaRPr lang="en-US" dirty="0"/>
          </a:p>
        </p:txBody>
      </p:sp>
      <p:grpSp>
        <p:nvGrpSpPr>
          <p:cNvPr id="5" name="Group 4">
            <a:extLst>
              <a:ext uri="{FF2B5EF4-FFF2-40B4-BE49-F238E27FC236}">
                <a16:creationId xmlns:a16="http://schemas.microsoft.com/office/drawing/2014/main" id="{FE365E62-539C-8FA0-669D-AE2C55E5C552}"/>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629BE23B-5067-FAB9-3975-D38421E57C6D}"/>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07983270-556F-EA1B-7900-92B1BB530560}"/>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41C90E35-2298-A559-CD8B-820E715F8A58}"/>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40635490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362537"/>
            <a:ext cx="11187708" cy="1143000"/>
          </a:xfrm>
        </p:spPr>
        <p:txBody>
          <a:bodyPr>
            <a:noAutofit/>
          </a:bodyPr>
          <a:lstStyle/>
          <a:p>
            <a:r>
              <a:rPr lang="en-US" kern="100" dirty="0">
                <a:latin typeface="Calibri" panose="020F0502020204030204" pitchFamily="34" charset="0"/>
                <a:ea typeface="Aptos" panose="020B0004020202020204" pitchFamily="34" charset="0"/>
                <a:cs typeface="Calibri" panose="020F0502020204030204" pitchFamily="34" charset="0"/>
              </a:rPr>
              <a:t>Key Provisions of the LDA</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887303" y="1577721"/>
            <a:ext cx="10894883" cy="5143754"/>
          </a:xfrm>
        </p:spPr>
        <p:txBody>
          <a:bodyPr>
            <a:normAutofit/>
          </a:bodyPr>
          <a:lstStyle/>
          <a:p>
            <a:pPr>
              <a:lnSpc>
                <a:spcPct val="107000"/>
              </a:lnSpc>
              <a:spcBef>
                <a:spcPts val="0"/>
              </a:spcBef>
              <a:spcAft>
                <a:spcPts val="1067"/>
              </a:spcAft>
            </a:pPr>
            <a:r>
              <a:rPr lang="en-US" u="sng" kern="100" dirty="0">
                <a:latin typeface="Calibri" panose="020F0502020204030204" pitchFamily="34" charset="0"/>
                <a:ea typeface="Aptos" panose="020B0004020202020204" pitchFamily="34" charset="0"/>
                <a:cs typeface="Calibri" panose="020F0502020204030204" pitchFamily="34" charset="0"/>
              </a:rPr>
              <a:t>Registration Requirements</a:t>
            </a:r>
            <a:r>
              <a:rPr lang="en-US" kern="100" dirty="0">
                <a:latin typeface="Calibri" panose="020F0502020204030204" pitchFamily="34" charset="0"/>
                <a:ea typeface="Aptos" panose="020B0004020202020204" pitchFamily="34" charset="0"/>
                <a:cs typeface="Calibri" panose="020F0502020204030204" pitchFamily="34" charset="0"/>
              </a:rPr>
              <a:t>: Lobbyists must register with the Secretary of the Senate and the Clerk of the House of Representatives.</a:t>
            </a:r>
          </a:p>
          <a:p>
            <a:pPr>
              <a:lnSpc>
                <a:spcPct val="107000"/>
              </a:lnSpc>
              <a:spcBef>
                <a:spcPts val="0"/>
              </a:spcBef>
              <a:spcAft>
                <a:spcPts val="1067"/>
              </a:spcAft>
            </a:pPr>
            <a:r>
              <a:rPr lang="en-US" u="sng" kern="100" dirty="0">
                <a:latin typeface="Calibri" panose="020F0502020204030204" pitchFamily="34" charset="0"/>
                <a:ea typeface="Aptos" panose="020B0004020202020204" pitchFamily="34" charset="0"/>
                <a:cs typeface="Calibri" panose="020F0502020204030204" pitchFamily="34" charset="0"/>
              </a:rPr>
              <a:t>Quarterly Reporting</a:t>
            </a:r>
            <a:r>
              <a:rPr lang="en-US" kern="100" dirty="0">
                <a:latin typeface="Calibri" panose="020F0502020204030204" pitchFamily="34" charset="0"/>
                <a:ea typeface="Aptos" panose="020B0004020202020204" pitchFamily="34" charset="0"/>
                <a:cs typeface="Calibri" panose="020F0502020204030204" pitchFamily="34" charset="0"/>
              </a:rPr>
              <a:t>: Lobbyists and lobbying organizations are required to file quarterly reports detailing their lobbying activities and expenses.</a:t>
            </a:r>
          </a:p>
          <a:p>
            <a:pPr>
              <a:lnSpc>
                <a:spcPct val="107000"/>
              </a:lnSpc>
              <a:spcBef>
                <a:spcPts val="0"/>
              </a:spcBef>
              <a:spcAft>
                <a:spcPts val="1067"/>
              </a:spcAft>
            </a:pPr>
            <a:r>
              <a:rPr lang="en-US" u="sng" kern="100" dirty="0">
                <a:latin typeface="Calibri" panose="020F0502020204030204" pitchFamily="34" charset="0"/>
                <a:ea typeface="Aptos" panose="020B0004020202020204" pitchFamily="34" charset="0"/>
                <a:cs typeface="Calibri" panose="020F0502020204030204" pitchFamily="34" charset="0"/>
              </a:rPr>
              <a:t>Semi-Annual Reporting</a:t>
            </a:r>
            <a:r>
              <a:rPr lang="en-US" kern="100" dirty="0">
                <a:latin typeface="Calibri" panose="020F0502020204030204" pitchFamily="34" charset="0"/>
                <a:ea typeface="Aptos" panose="020B0004020202020204" pitchFamily="34" charset="0"/>
                <a:cs typeface="Calibri" panose="020F0502020204030204" pitchFamily="34" charset="0"/>
              </a:rPr>
              <a:t>: Lobbyists and lobbying organizations are required to file semi-annual reports disclosing political contributions of $200 or more and certify they read and complied with the House and Senate gift rules.</a:t>
            </a:r>
          </a:p>
          <a:p>
            <a:pPr>
              <a:lnSpc>
                <a:spcPct val="107000"/>
              </a:lnSpc>
              <a:spcBef>
                <a:spcPts val="0"/>
              </a:spcBef>
              <a:spcAft>
                <a:spcPts val="1067"/>
              </a:spcAft>
            </a:pPr>
            <a:r>
              <a:rPr lang="en-US" u="sng" kern="100" dirty="0">
                <a:latin typeface="Calibri" panose="020F0502020204030204" pitchFamily="34" charset="0"/>
                <a:ea typeface="Aptos" panose="020B0004020202020204" pitchFamily="34" charset="0"/>
                <a:cs typeface="Calibri" panose="020F0502020204030204" pitchFamily="34" charset="0"/>
              </a:rPr>
              <a:t>Definition of Lobbying</a:t>
            </a:r>
            <a:r>
              <a:rPr lang="en-US" kern="100" dirty="0">
                <a:latin typeface="Calibri" panose="020F0502020204030204" pitchFamily="34" charset="0"/>
                <a:ea typeface="Aptos" panose="020B0004020202020204" pitchFamily="34" charset="0"/>
                <a:cs typeface="Calibri" panose="020F0502020204030204" pitchFamily="34" charset="0"/>
              </a:rPr>
              <a:t>: The act defines lobbying activities broadly.</a:t>
            </a:r>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endParaRPr lang="en-US" dirty="0"/>
          </a:p>
        </p:txBody>
      </p:sp>
      <p:grpSp>
        <p:nvGrpSpPr>
          <p:cNvPr id="5" name="Group 4">
            <a:extLst>
              <a:ext uri="{FF2B5EF4-FFF2-40B4-BE49-F238E27FC236}">
                <a16:creationId xmlns:a16="http://schemas.microsoft.com/office/drawing/2014/main" id="{6B14AF9A-0C3B-1E1B-5CB8-364DD6745E3E}"/>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DC46E8C-E9C7-11FE-4ADF-7C49ADA6EBDB}"/>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B1E0D153-201E-3CE8-51FC-D4E67D4F2688}"/>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3F18E79F-2A24-6A95-782C-140C781558FB}"/>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94626631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362537"/>
            <a:ext cx="11187708" cy="1143000"/>
          </a:xfrm>
        </p:spPr>
        <p:txBody>
          <a:bodyPr>
            <a:noAutofit/>
          </a:bodyPr>
          <a:lstStyle/>
          <a:p>
            <a:r>
              <a:rPr lang="en-US" kern="100" dirty="0">
                <a:latin typeface="Calibri" panose="020F0502020204030204" pitchFamily="34" charset="0"/>
                <a:ea typeface="Aptos" panose="020B0004020202020204" pitchFamily="34" charset="0"/>
                <a:cs typeface="Calibri" panose="020F0502020204030204" pitchFamily="34" charset="0"/>
              </a:rPr>
              <a:t>Who is a Lobbyist?</a:t>
            </a: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887303" y="1577721"/>
            <a:ext cx="10894883" cy="5143754"/>
          </a:xfrm>
        </p:spPr>
        <p:txBody>
          <a:bodyPr>
            <a:normAutofit/>
          </a:bodyPr>
          <a:lstStyle/>
          <a:p>
            <a:pPr>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A lobbyist is anyone who is compensated for engaging in lobbying contacts with federal officials and who spends over 20% of their time on such activities over a three-month period.</a:t>
            </a:r>
          </a:p>
          <a:p>
            <a:pPr>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Key Criteria:</a:t>
            </a:r>
          </a:p>
          <a:p>
            <a:pPr lvl="1">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Makes more than one lobbying contact.</a:t>
            </a:r>
          </a:p>
          <a:p>
            <a:pPr lvl="1">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Spends at least 20% of their time lobbying during a quarter.</a:t>
            </a:r>
          </a:p>
          <a:p>
            <a:pPr lvl="1">
              <a:lnSpc>
                <a:spcPct val="107000"/>
              </a:lnSpc>
              <a:spcBef>
                <a:spcPts val="0"/>
              </a:spcBef>
              <a:spcAft>
                <a:spcPts val="1067"/>
              </a:spcAft>
            </a:pPr>
            <a:r>
              <a:rPr lang="en-US" kern="100" dirty="0">
                <a:latin typeface="Calibri" panose="020F0502020204030204" pitchFamily="34" charset="0"/>
                <a:ea typeface="Aptos" panose="020B0004020202020204" pitchFamily="34" charset="0"/>
                <a:cs typeface="Calibri" panose="020F0502020204030204" pitchFamily="34" charset="0"/>
              </a:rPr>
              <a:t>Engages with executive or legislative branch officials to influence policy.</a:t>
            </a:r>
          </a:p>
          <a:p>
            <a:endParaRPr lang="en-US" dirty="0"/>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endParaRPr lang="en-US" dirty="0"/>
          </a:p>
        </p:txBody>
      </p:sp>
      <p:grpSp>
        <p:nvGrpSpPr>
          <p:cNvPr id="5" name="Group 4">
            <a:extLst>
              <a:ext uri="{FF2B5EF4-FFF2-40B4-BE49-F238E27FC236}">
                <a16:creationId xmlns:a16="http://schemas.microsoft.com/office/drawing/2014/main" id="{066DA693-40C1-C29A-DADC-F7E355AB606F}"/>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1A47B44-18CA-F235-DAAC-A5180F204CE8}"/>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F3B14EBB-4BE2-204C-9FB9-350995C2F96D}"/>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911FA80-03E8-ACDD-03DE-5B970C7788C0}"/>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11572315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362537"/>
            <a:ext cx="11187708" cy="1143000"/>
          </a:xfrm>
        </p:spPr>
        <p:txBody>
          <a:bodyPr>
            <a:noAutofit/>
          </a:bodyPr>
          <a:lstStyle/>
          <a:p>
            <a:r>
              <a:rPr lang="en-US" dirty="0">
                <a:latin typeface="Calibri" panose="020F0502020204030204" pitchFamily="34" charset="0"/>
                <a:cs typeface="Calibri" panose="020F0502020204030204" pitchFamily="34" charset="0"/>
              </a:rPr>
              <a:t>What are Lobbying Contacts?</a:t>
            </a:r>
            <a:endParaRPr lang="en-US" kern="100" dirty="0">
              <a:latin typeface="Calibri" panose="020F0502020204030204" pitchFamily="34" charset="0"/>
              <a:ea typeface="Aptos" panose="020B000402020202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887303" y="1577721"/>
            <a:ext cx="10894883" cy="5143754"/>
          </a:xfrm>
        </p:spPr>
        <p:txBody>
          <a:bodyPr>
            <a:normAutofit lnSpcReduction="10000"/>
          </a:bodyPr>
          <a:lstStyle/>
          <a:p>
            <a:r>
              <a:rPr lang="en-US" dirty="0">
                <a:latin typeface="Calibri" panose="020F0502020204030204" pitchFamily="34" charset="0"/>
                <a:cs typeface="Calibri" panose="020F0502020204030204" pitchFamily="34" charset="0"/>
              </a:rPr>
              <a:t>Lobbying contacts are oral (virtual or in person) or written communications (e.g., emails, texts) to a covered legislative/executive branch official to influence federal legislation, regulations, Executive Orders, policies, programs, contracts, or nominations.</a:t>
            </a:r>
          </a:p>
          <a:p>
            <a:r>
              <a:rPr lang="en-US" dirty="0">
                <a:latin typeface="Calibri" panose="020F0502020204030204" pitchFamily="34" charset="0"/>
                <a:cs typeface="Calibri" panose="020F0502020204030204" pitchFamily="34" charset="0"/>
              </a:rPr>
              <a:t>Exemptions:</a:t>
            </a:r>
          </a:p>
          <a:p>
            <a:pPr lvl="1"/>
            <a:r>
              <a:rPr lang="en-US" dirty="0">
                <a:latin typeface="Calibri" panose="020F0502020204030204" pitchFamily="34" charset="0"/>
                <a:cs typeface="Calibri" panose="020F0502020204030204" pitchFamily="34" charset="0"/>
              </a:rPr>
              <a:t>Formal proceedings: rulemaking, litigation</a:t>
            </a:r>
          </a:p>
          <a:p>
            <a:pPr lvl="1"/>
            <a:r>
              <a:rPr lang="en-US" dirty="0">
                <a:latin typeface="Calibri" panose="020F0502020204030204" pitchFamily="34" charset="0"/>
                <a:cs typeface="Calibri" panose="020F0502020204030204" pitchFamily="34" charset="0"/>
              </a:rPr>
              <a:t>Response to a request</a:t>
            </a:r>
          </a:p>
          <a:p>
            <a:pPr lvl="1"/>
            <a:r>
              <a:rPr lang="en-US" dirty="0">
                <a:latin typeface="Calibri" panose="020F0502020204030204" pitchFamily="34" charset="0"/>
                <a:cs typeface="Calibri" panose="020F0502020204030204" pitchFamily="34" charset="0"/>
              </a:rPr>
              <a:t>Request for meeting</a:t>
            </a:r>
          </a:p>
          <a:p>
            <a:pPr lvl="1"/>
            <a:r>
              <a:rPr lang="en-US" dirty="0">
                <a:latin typeface="Calibri" panose="020F0502020204030204" pitchFamily="34" charset="0"/>
                <a:cs typeface="Calibri" panose="020F0502020204030204" pitchFamily="34" charset="0"/>
              </a:rPr>
              <a:t>Request for status of legislation</a:t>
            </a:r>
          </a:p>
          <a:p>
            <a:pPr lvl="1"/>
            <a:r>
              <a:rPr lang="en-US" dirty="0">
                <a:latin typeface="Calibri" panose="020F0502020204030204" pitchFamily="34" charset="0"/>
                <a:cs typeface="Calibri" panose="020F0502020204030204" pitchFamily="34" charset="0"/>
              </a:rPr>
              <a:t>Testimony at congressional hearings</a:t>
            </a:r>
          </a:p>
          <a:p>
            <a:pPr lvl="1"/>
            <a:r>
              <a:rPr lang="en-US" dirty="0">
                <a:latin typeface="Calibri" panose="020F0502020204030204" pitchFamily="34" charset="0"/>
                <a:cs typeface="Calibri" panose="020F0502020204030204" pitchFamily="34" charset="0"/>
              </a:rPr>
              <a:t>Participation on an advisory committee</a:t>
            </a:r>
          </a:p>
          <a:p>
            <a:pPr lvl="1"/>
            <a:r>
              <a:rPr lang="en-US" dirty="0">
                <a:latin typeface="Calibri" panose="020F0502020204030204" pitchFamily="34" charset="0"/>
                <a:cs typeface="Calibri" panose="020F0502020204030204" pitchFamily="34" charset="0"/>
              </a:rPr>
              <a:t>Grassroots;* communications compelled by a federal contract, grant, license; other exemptions</a:t>
            </a:r>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endParaRPr lang="en-US" dirty="0"/>
          </a:p>
        </p:txBody>
      </p:sp>
      <p:grpSp>
        <p:nvGrpSpPr>
          <p:cNvPr id="5" name="Group 4">
            <a:extLst>
              <a:ext uri="{FF2B5EF4-FFF2-40B4-BE49-F238E27FC236}">
                <a16:creationId xmlns:a16="http://schemas.microsoft.com/office/drawing/2014/main" id="{D616436B-8561-6D2D-3D32-0CEE25EA9440}"/>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2DB4D365-BFF3-FB3B-1EBC-AC118D00D4F9}"/>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279A68E0-8FE9-BD86-4C18-FCD52E301EC1}"/>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765C1C50-B914-FFEF-E636-C3B9DBCFFF96}"/>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22366637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362537"/>
            <a:ext cx="11187708" cy="1143000"/>
          </a:xfrm>
        </p:spPr>
        <p:txBody>
          <a:bodyPr>
            <a:noAutofit/>
          </a:bodyPr>
          <a:lstStyle/>
          <a:p>
            <a:r>
              <a:rPr lang="en-US" dirty="0">
                <a:latin typeface="Calibri" panose="020F0502020204030204" pitchFamily="34" charset="0"/>
                <a:cs typeface="Calibri" panose="020F0502020204030204" pitchFamily="34" charset="0"/>
              </a:rPr>
              <a:t>What are Lobbying Activities?</a:t>
            </a:r>
            <a:endParaRPr lang="en-US" kern="100" dirty="0">
              <a:latin typeface="Calibri" panose="020F0502020204030204" pitchFamily="34" charset="0"/>
              <a:ea typeface="Aptos" panose="020B000402020202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887303" y="1577721"/>
            <a:ext cx="10894883" cy="5143754"/>
          </a:xfrm>
        </p:spPr>
        <p:txBody>
          <a:bodyPr>
            <a:normAutofit/>
          </a:bodyPr>
          <a:lstStyle/>
          <a:p>
            <a:r>
              <a:rPr lang="en-US" dirty="0">
                <a:latin typeface="Calibri" panose="020F0502020204030204" pitchFamily="34" charset="0"/>
                <a:cs typeface="Calibri" panose="020F0502020204030204" pitchFamily="34" charset="0"/>
              </a:rPr>
              <a:t>Lobbying contacts.</a:t>
            </a:r>
          </a:p>
          <a:p>
            <a:r>
              <a:rPr lang="en-US" dirty="0">
                <a:latin typeface="Calibri" panose="020F0502020204030204" pitchFamily="34" charset="0"/>
                <a:cs typeface="Calibri" panose="020F0502020204030204" pitchFamily="34" charset="0"/>
              </a:rPr>
              <a:t>Any effort in support of such contacts.</a:t>
            </a:r>
          </a:p>
          <a:p>
            <a:pPr lvl="1"/>
            <a:r>
              <a:rPr lang="en-US" dirty="0">
                <a:latin typeface="Calibri" panose="020F0502020204030204" pitchFamily="34" charset="0"/>
                <a:cs typeface="Calibri" panose="020F0502020204030204" pitchFamily="34" charset="0"/>
              </a:rPr>
              <a:t>Preparation or planning activities, research, and other background work</a:t>
            </a:r>
          </a:p>
          <a:p>
            <a:pPr lvl="1"/>
            <a:r>
              <a:rPr lang="en-US" dirty="0">
                <a:latin typeface="Calibri" panose="020F0502020204030204" pitchFamily="34" charset="0"/>
                <a:cs typeface="Calibri" panose="020F0502020204030204" pitchFamily="34" charset="0"/>
              </a:rPr>
              <a:t>Intended, at time of its preparation, for use in contacts and coordination with the lobbying activities of others.</a:t>
            </a:r>
          </a:p>
          <a:p>
            <a:r>
              <a:rPr lang="en-US" u="sng" dirty="0">
                <a:latin typeface="Calibri" panose="020F0502020204030204" pitchFamily="34" charset="0"/>
                <a:cs typeface="Calibri" panose="020F0502020204030204" pitchFamily="34" charset="0"/>
              </a:rPr>
              <a:t>Note</a:t>
            </a:r>
            <a:r>
              <a:rPr lang="en-US" dirty="0">
                <a:latin typeface="Calibri" panose="020F0502020204030204" pitchFamily="34" charset="0"/>
                <a:cs typeface="Calibri" panose="020F0502020204030204" pitchFamily="34" charset="0"/>
              </a:rPr>
              <a:t>: Activities that are not lobbying contacts because of an exception may nevertheless be lobbying activities if they support lobbying contacts (e.g., preparing testimony may be lobbying activity if testimony is used to support lobbying contacts).</a:t>
            </a: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endParaRPr lang="en-US" dirty="0"/>
          </a:p>
        </p:txBody>
      </p:sp>
      <p:grpSp>
        <p:nvGrpSpPr>
          <p:cNvPr id="5" name="Group 4">
            <a:extLst>
              <a:ext uri="{FF2B5EF4-FFF2-40B4-BE49-F238E27FC236}">
                <a16:creationId xmlns:a16="http://schemas.microsoft.com/office/drawing/2014/main" id="{4839668F-00AE-0A03-36B6-CAF0796CB8CC}"/>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1AD99A57-58C8-C5D4-50AD-C831636F8C93}"/>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67A26B63-2F38-EB9E-9032-25EB1086933F}"/>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105D6EE0-B4D7-98C6-B006-1C0C5E2FA6B0}"/>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22703889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BB9C-CF50-A95C-2395-272E0FECE460}"/>
              </a:ext>
            </a:extLst>
          </p:cNvPr>
          <p:cNvSpPr>
            <a:spLocks noGrp="1"/>
          </p:cNvSpPr>
          <p:nvPr>
            <p:ph type="title"/>
          </p:nvPr>
        </p:nvSpPr>
        <p:spPr>
          <a:xfrm>
            <a:off x="430550" y="362537"/>
            <a:ext cx="11187708" cy="1143000"/>
          </a:xfrm>
        </p:spPr>
        <p:txBody>
          <a:bodyPr>
            <a:noAutofit/>
          </a:bodyPr>
          <a:lstStyle/>
          <a:p>
            <a:r>
              <a:rPr lang="en-US" dirty="0">
                <a:latin typeface="Calibri" panose="020F0502020204030204" pitchFamily="34" charset="0"/>
                <a:cs typeface="Calibri" panose="020F0502020204030204" pitchFamily="34" charset="0"/>
              </a:rPr>
              <a:t>Who is a “covered” official?</a:t>
            </a:r>
            <a:endParaRPr lang="en-US" kern="100" dirty="0">
              <a:latin typeface="Calibri" panose="020F0502020204030204" pitchFamily="34" charset="0"/>
              <a:ea typeface="Aptos" panose="020B000402020202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A13ADA-EFF0-290B-ADEA-4F2DE38EAEB2}"/>
              </a:ext>
            </a:extLst>
          </p:cNvPr>
          <p:cNvSpPr>
            <a:spLocks noGrp="1"/>
          </p:cNvSpPr>
          <p:nvPr>
            <p:ph idx="1"/>
          </p:nvPr>
        </p:nvSpPr>
        <p:spPr>
          <a:xfrm>
            <a:off x="887303" y="1577721"/>
            <a:ext cx="10894883" cy="5143754"/>
          </a:xfrm>
        </p:spPr>
        <p:txBody>
          <a:bodyPr>
            <a:noAutofit/>
          </a:bodyPr>
          <a:lstStyle/>
          <a:p>
            <a:r>
              <a:rPr lang="en-US" dirty="0">
                <a:latin typeface="Calibri" panose="020F0502020204030204" pitchFamily="34" charset="0"/>
                <a:cs typeface="Calibri" panose="020F0502020204030204" pitchFamily="34" charset="0"/>
              </a:rPr>
              <a:t>Congress:</a:t>
            </a:r>
          </a:p>
          <a:p>
            <a:pPr lvl="1"/>
            <a:r>
              <a:rPr lang="en-US" dirty="0">
                <a:latin typeface="Calibri" panose="020F0502020204030204" pitchFamily="34" charset="0"/>
                <a:cs typeface="Calibri" panose="020F0502020204030204" pitchFamily="34" charset="0"/>
              </a:rPr>
              <a:t>Member, Delegate</a:t>
            </a:r>
            <a:r>
              <a:rPr lang="en-US">
                <a:latin typeface="Calibri" panose="020F0502020204030204" pitchFamily="34" charset="0"/>
                <a:cs typeface="Calibri" panose="020F0502020204030204" pitchFamily="34" charset="0"/>
              </a:rPr>
              <a:t>, officer</a:t>
            </a:r>
            <a:r>
              <a:rPr lang="en-US" dirty="0">
                <a:latin typeface="Calibri" panose="020F0502020204030204" pitchFamily="34" charset="0"/>
                <a:cs typeface="Calibri" panose="020F0502020204030204" pitchFamily="34" charset="0"/>
              </a:rPr>
              <a:t>, employee, or </a:t>
            </a:r>
            <a:r>
              <a:rPr lang="en-US">
                <a:latin typeface="Calibri" panose="020F0502020204030204" pitchFamily="34" charset="0"/>
                <a:cs typeface="Calibri" panose="020F0502020204030204" pitchFamily="34" charset="0"/>
              </a:rPr>
              <a:t>paid intern</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Executive Branch-</a:t>
            </a:r>
            <a:r>
              <a:rPr lang="en-US" b="1" dirty="0">
                <a:latin typeface="Calibri" panose="020F0502020204030204" pitchFamily="34" charset="0"/>
                <a:cs typeface="Calibri" panose="020F0502020204030204" pitchFamily="34" charset="0"/>
              </a:rPr>
              <a:t>LDA Definition</a:t>
            </a:r>
            <a:r>
              <a:rPr lang="en-US" dirty="0">
                <a:latin typeface="Calibri" panose="020F0502020204030204" pitchFamily="34" charset="0"/>
                <a:cs typeface="Calibri" panose="020F0502020204030204" pitchFamily="34" charset="0"/>
              </a:rPr>
              <a:t>:</a:t>
            </a:r>
          </a:p>
          <a:p>
            <a:pPr lvl="1"/>
            <a:r>
              <a:rPr lang="en-US" dirty="0">
                <a:latin typeface="Calibri" panose="020F0502020204030204" pitchFamily="34" charset="0"/>
                <a:cs typeface="Calibri" panose="020F0502020204030204" pitchFamily="34" charset="0"/>
              </a:rPr>
              <a:t>The President and Vice President </a:t>
            </a:r>
          </a:p>
          <a:p>
            <a:pPr lvl="1"/>
            <a:r>
              <a:rPr lang="en-US" dirty="0">
                <a:latin typeface="Calibri" panose="020F0502020204030204" pitchFamily="34" charset="0"/>
                <a:cs typeface="Calibri" panose="020F0502020204030204" pitchFamily="34" charset="0"/>
              </a:rPr>
              <a:t>Officers and employees of the Executive Office of the President </a:t>
            </a:r>
          </a:p>
          <a:p>
            <a:pPr lvl="1"/>
            <a:r>
              <a:rPr lang="en-US" dirty="0">
                <a:latin typeface="Calibri" panose="020F0502020204030204" pitchFamily="34" charset="0"/>
                <a:cs typeface="Calibri" panose="020F0502020204030204" pitchFamily="34" charset="0"/>
              </a:rPr>
              <a:t>Executive Schedule Level I–V officials and employees </a:t>
            </a:r>
          </a:p>
          <a:p>
            <a:pPr lvl="1"/>
            <a:r>
              <a:rPr lang="en-US" dirty="0">
                <a:latin typeface="Calibri" panose="020F0502020204030204" pitchFamily="34" charset="0"/>
                <a:cs typeface="Calibri" panose="020F0502020204030204" pitchFamily="34" charset="0"/>
              </a:rPr>
              <a:t>Uniformed services members with a pay grade of 0–7 or higher </a:t>
            </a:r>
          </a:p>
          <a:p>
            <a:pPr lvl="1"/>
            <a:r>
              <a:rPr lang="en-US" dirty="0">
                <a:latin typeface="Calibri" panose="020F0502020204030204" pitchFamily="34" charset="0"/>
                <a:cs typeface="Calibri" panose="020F0502020204030204" pitchFamily="34" charset="0"/>
              </a:rPr>
              <a:t>Schedule C employees</a:t>
            </a:r>
          </a:p>
        </p:txBody>
      </p:sp>
      <p:sp>
        <p:nvSpPr>
          <p:cNvPr id="4" name="Slide Number Placeholder 3">
            <a:extLst>
              <a:ext uri="{FF2B5EF4-FFF2-40B4-BE49-F238E27FC236}">
                <a16:creationId xmlns:a16="http://schemas.microsoft.com/office/drawing/2014/main" id="{6B398422-71A5-9B8A-8CD3-7872302E9F84}"/>
              </a:ext>
            </a:extLst>
          </p:cNvPr>
          <p:cNvSpPr>
            <a:spLocks noGrp="1"/>
          </p:cNvSpPr>
          <p:nvPr>
            <p:ph type="sldNum" sz="quarter" idx="10"/>
          </p:nvPr>
        </p:nvSpPr>
        <p:spPr/>
        <p:txBody>
          <a:bodyPr/>
          <a:lstStyle/>
          <a:p>
            <a:fld id="{8C16AB82-9A5A-374F-8160-9694430342A9}" type="slidenum">
              <a:rPr lang="en-US" smtClean="0"/>
              <a:pPr/>
              <a:t>9</a:t>
            </a:fld>
            <a:endParaRPr lang="en-US" dirty="0"/>
          </a:p>
        </p:txBody>
      </p:sp>
      <p:grpSp>
        <p:nvGrpSpPr>
          <p:cNvPr id="5" name="Group 4">
            <a:extLst>
              <a:ext uri="{FF2B5EF4-FFF2-40B4-BE49-F238E27FC236}">
                <a16:creationId xmlns:a16="http://schemas.microsoft.com/office/drawing/2014/main" id="{BA023157-6963-C4D4-20D5-580A3F1938C8}"/>
              </a:ext>
            </a:extLst>
          </p:cNvPr>
          <p:cNvGrpSpPr/>
          <p:nvPr/>
        </p:nvGrpSpPr>
        <p:grpSpPr>
          <a:xfrm>
            <a:off x="70856" y="6382279"/>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7F2AF8D3-F7A9-DDC7-BC72-4B48B7C2CED8}"/>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C466F4BB-EA1C-DBBF-D0B3-C5BE2B3E306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1DA91E2-144A-E2BE-688E-358E1E53AFBC}"/>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289958059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CB031F-61EC-4562-B20B-F985498C8BFC}" vid="{D2B3DDA3-0BE7-422B-BFAE-F5A620505A85}"/>
    </a:ext>
  </a:extLst>
</a:theme>
</file>

<file path=ppt/theme/theme2.xml><?xml version="1.0" encoding="utf-8"?>
<a:theme xmlns:a="http://schemas.openxmlformats.org/drawingml/2006/main" name="1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CB031F-61EC-4562-B20B-F985498C8BFC}" vid="{01383D5F-444D-4F33-A01B-2B88937355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xml"/></Relationships>
</file>

<file path=customXML/item.xml><?xml version="1.0" encoding="utf-8"?>
<properties xmlns="http://www.imanage.com/work/xmlschema">
  <documentid>FirmDMS!52896255.5</documentid>
  <senderid>6054</senderid>
  <senderemail>THOMAS.CONLEY@SAUL.COM</senderemail>
  <lastmodified>2024-10-05T14:16:25.0000000-05:00</lastmodified>
  <database>FirmDMS</database>
</properties>
</file>

<file path=customXML/item1.xml><?xml version="1.0" encoding="utf-8"?>
<ct:contentTypeSchema xmlns:ct="http://schemas.microsoft.com/office/2006/metadata/contentType" xmlns:ma="http://schemas.microsoft.com/office/2006/metadata/properties/metaAttributes" ct:_="" ma:_="" ma:contentTypeName="Document" ma:contentTypeID="0x010100613727AFF1DF3E4EA8041DD4F068955E" ma:contentTypeVersion="18" ma:contentTypeDescription="Create a new document." ma:contentTypeScope="" ma:versionID="16abd74deadcbd73bb619c01289b0d9c">
  <xsd:schema xmlns:xsd="http://www.w3.org/2001/XMLSchema" xmlns:xs="http://www.w3.org/2001/XMLSchema" xmlns:p="http://schemas.microsoft.com/office/2006/metadata/properties" xmlns:ns2="dbe4802c-fa7e-493c-9d23-852354079e6c" xmlns:ns3="83ebce4f-d2b3-49b4-b0dc-4f8cc5f24958" targetNamespace="http://schemas.microsoft.com/office/2006/metadata/properties" ma:root="true" ma:fieldsID="2f242e6dfc1dfc54b3a9fb186f7c0404" ns2:_="" ns3:_="">
    <xsd:import namespace="dbe4802c-fa7e-493c-9d23-852354079e6c"/>
    <xsd:import namespace="83ebce4f-d2b3-49b4-b0dc-4f8cc5f249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4802c-fa7e-493c-9d23-852354079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1ec54-5c1f-4323-b38e-9ab34920d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ebce4f-d2b3-49b4-b0dc-4f8cc5f249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41047d-f8db-49e4-a686-54d7950fadb2}" ma:internalName="TaxCatchAll" ma:showField="CatchAllData" ma:web="83ebce4f-d2b3-49b4-b0dc-4f8cc5f24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702694-BF65-4E94-BC44-9DFBB24DF1F3}"/>
</file>

<file path=customXML/itemProps2.xml><?xml version="1.0" encoding="utf-8"?>
<ds:datastoreItem xmlns:ds="http://schemas.openxmlformats.org/officeDocument/2006/customXml" ds:itemID="{7539B8D6-E90A-4CFB-9395-2A1537C51366}"/>
</file>

<file path=customXML/itemProps3.xml><?xml version="1.0" encoding="utf-8"?>
<ds:datastoreItem xmlns:ds="http://schemas.openxmlformats.org/officeDocument/2006/customXml" ds:itemID="{9EFD49EB-3294-4BC4-B3E2-C4296D25080D}"/>
</file>

<file path=docProps/app.xml><?xml version="1.0" encoding="utf-8"?>
<Properties xmlns="http://schemas.openxmlformats.org/officeDocument/2006/extended-properties" xmlns:vt="http://schemas.openxmlformats.org/officeDocument/2006/docPropsVTypes">
  <Template/>
  <TotalTime>0</TotalTime>
  <Words>2938</Words>
  <Application>Microsoft Office PowerPoint</Application>
  <PresentationFormat>Widescreen</PresentationFormat>
  <Paragraphs>323</Paragraphs>
  <Slides>30</Slides>
  <Notes>30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Aptos</vt:lpstr>
      <vt:lpstr>Arial</vt:lpstr>
      <vt:lpstr>Arial Black</vt:lpstr>
      <vt:lpstr>Avenir Next LT Pro Light</vt:lpstr>
      <vt:lpstr>Calibri</vt:lpstr>
      <vt:lpstr>Calibri Light</vt:lpstr>
      <vt:lpstr>Garamond</vt:lpstr>
      <vt:lpstr>Gill Sans SemiBold</vt:lpstr>
      <vt:lpstr>Symbol</vt:lpstr>
      <vt:lpstr>Tahoma</vt:lpstr>
      <vt:lpstr>Times New Roman</vt:lpstr>
      <vt:lpstr>Wingdings</vt:lpstr>
      <vt:lpstr>Office Theme</vt:lpstr>
      <vt:lpstr>1_Office Theme</vt:lpstr>
      <vt:lpstr>September 1, 2022</vt:lpstr>
      <vt:lpstr>OUR PANEL</vt:lpstr>
      <vt:lpstr>Lawyers as Lobbyist</vt:lpstr>
      <vt:lpstr>Lobbying Disclosure Act (LDA)</vt:lpstr>
      <vt:lpstr>Key Provisions of the LDA</vt:lpstr>
      <vt:lpstr>Who is a Lobbyist?</vt:lpstr>
      <vt:lpstr>What are Lobbying Contacts?</vt:lpstr>
      <vt:lpstr>What are Lobbying Activities?</vt:lpstr>
      <vt:lpstr>Who is a “covered” official?</vt:lpstr>
      <vt:lpstr>LDA vs IRC Definition</vt:lpstr>
      <vt:lpstr>LDA vs IRC Definition</vt:lpstr>
      <vt:lpstr>Gift Rules for Lobbyists</vt:lpstr>
      <vt:lpstr>Lobbying Compliance Plan—Key Elements</vt:lpstr>
      <vt:lpstr>State Lobbying Regulations</vt:lpstr>
      <vt:lpstr>State Political Action Committees</vt:lpstr>
      <vt:lpstr>Can a Medical Society Lawyer-Lobbyist  Have a Conflict of Interest?    </vt:lpstr>
      <vt:lpstr>Can a Medical Society Lawyer-Lobbyist  Have a Conflict of Interest?    </vt:lpstr>
      <vt:lpstr>Ethical Guidance</vt:lpstr>
      <vt:lpstr>Model Rule 1.13: Organization as Client</vt:lpstr>
      <vt:lpstr>Model Rule 1.13: Organization as Client</vt:lpstr>
      <vt:lpstr>Model Rule 1.13: Organization as Client</vt:lpstr>
      <vt:lpstr>Model Rule 3.9 Advocate in  Nonadjudicative Proceeding</vt:lpstr>
      <vt:lpstr>Ethical Dilemmas </vt:lpstr>
      <vt:lpstr>Ethical Dilemmas </vt:lpstr>
      <vt:lpstr>Conflict of Interest Scenarios </vt:lpstr>
      <vt:lpstr>Conflict of Interest Guideposts</vt:lpstr>
      <vt:lpstr>Case Study: Managing Policy Conflicts</vt:lpstr>
      <vt:lpstr>Case Study: Managing Policy Conflicts</vt:lpstr>
      <vt:lpstr>Indiana  Physician Coalition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 2022</dc:title>
  <dc:creator>_</dc:creator>
  <cp:lastModifiedBy>_</cp:lastModifiedBy>
  <cp:revision>14</cp:revision>
  <dcterms:created xsi:type="dcterms:W3CDTF">2024-08-14T22:12:41Z</dcterms:created>
  <dcterms:modified xsi:type="dcterms:W3CDTF">2024-10-05T19:16:25Z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52896255</vt:lpwstr>
  </property>
  <property fmtid="{D5CDD505-2E9C-101B-9397-08002B2CF9AE}" pid="3" name="DocumentVersion">
    <vt:lpwstr>5</vt:lpwstr>
  </property>
  <property fmtid="{D5CDD505-2E9C-101B-9397-08002B2CF9AE}" pid="4" name="ClientNumber">
    <vt:lpwstr>890001</vt:lpwstr>
  </property>
  <property fmtid="{D5CDD505-2E9C-101B-9397-08002B2CF9AE}" pid="5" name="MatterNumber">
    <vt:lpwstr>00033</vt:lpwstr>
  </property>
  <property fmtid="{D5CDD505-2E9C-101B-9397-08002B2CF9AE}" pid="6" name="ClientName">
    <vt:lpwstr>PARTNER PERSONAL CHARGES</vt:lpwstr>
  </property>
  <property fmtid="{D5CDD505-2E9C-101B-9397-08002B2CF9AE}" pid="7" name="MatterName">
    <vt:lpwstr>THOMAS P. CONLEY</vt:lpwstr>
  </property>
  <property fmtid="{D5CDD505-2E9C-101B-9397-08002B2CF9AE}" pid="8" name="DatabaseName">
    <vt:lpwstr>FIRMDMS</vt:lpwstr>
  </property>
  <property fmtid="{D5CDD505-2E9C-101B-9397-08002B2CF9AE}" pid="9" name="TypistName">
    <vt:lpwstr>6054</vt:lpwstr>
  </property>
  <property fmtid="{D5CDD505-2E9C-101B-9397-08002B2CF9AE}" pid="10" name="AuthorName">
    <vt:lpwstr>6054</vt:lpwstr>
  </property>
  <property fmtid="{D5CDD505-2E9C-101B-9397-08002B2CF9AE}" pid="11" name="InUseBy">
    <vt:lpwstr>6054</vt:lpwstr>
  </property>
  <property fmtid="{D5CDD505-2E9C-101B-9397-08002B2CF9AE}" pid="12" name="EditDate">
    <vt:lpwstr>9/30/2024 4:42:45 PM</vt:lpwstr>
  </property>
  <property fmtid="{D5CDD505-2E9C-101B-9397-08002B2CF9AE}" pid="13" name="EditTime">
    <vt:lpwstr/>
  </property>
  <property fmtid="{D5CDD505-2E9C-101B-9397-08002B2CF9AE}" pid="14" name="_AdHocReviewCycleID">
    <vt:i4>1357446299</vt:i4>
  </property>
  <property fmtid="{D5CDD505-2E9C-101B-9397-08002B2CF9AE}" pid="15" name="_NewReviewCycle">
    <vt:lpwstr/>
  </property>
  <property fmtid="{D5CDD505-2E9C-101B-9397-08002B2CF9AE}" pid="16" name="_EmailSubject">
    <vt:lpwstr>ASMAC Fall Conference - Government Relations Risk Management - Navigating this Important Member Benefit. </vt:lpwstr>
  </property>
  <property fmtid="{D5CDD505-2E9C-101B-9397-08002B2CF9AE}" pid="17" name="_AuthorEmail">
    <vt:lpwstr>thomas.conley@saul.com</vt:lpwstr>
  </property>
  <property fmtid="{D5CDD505-2E9C-101B-9397-08002B2CF9AE}" pid="18" name="_AuthorEmailDisplayName">
    <vt:lpwstr>Conley, Thomas P.</vt:lpwstr>
  </property>
</Properties>
</file>