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harts/chart2.xml" ContentType="application/vnd.openxmlformats-officedocument.drawingml.chart+xml"/>
  <Override PartName="/ppt/theme/theme1.xml" ContentType="application/vnd.openxmlformats-officedocument.theme+xml"/>
  <Override PartName="/ppt/charts/style1.xml" ContentType="application/vnd.ms-office.chartstyle+xml"/>
  <Override PartName="/ppt/theme/theme2.xml" ContentType="application/vnd.openxmlformats-officedocument.theme+xml"/>
  <Override PartName="/ppt/theme/theme3.xml" ContentType="application/vnd.openxmlformats-officedocument.theme+xml"/>
  <Override PartName="/ppt/charts/colors1.xml" ContentType="application/vnd.ms-office.chartcolor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20" r:id="rId2"/>
  </p:sldMasterIdLst>
  <p:notesMasterIdLst>
    <p:notesMasterId r:id="rId23"/>
  </p:notesMasterIdLst>
  <p:sldIdLst>
    <p:sldId id="293" r:id="rId3"/>
    <p:sldId id="265" r:id="rId4"/>
    <p:sldId id="270" r:id="rId5"/>
    <p:sldId id="501" r:id="rId6"/>
    <p:sldId id="283" r:id="rId7"/>
    <p:sldId id="290" r:id="rId8"/>
    <p:sldId id="2702" r:id="rId9"/>
    <p:sldId id="454" r:id="rId10"/>
    <p:sldId id="640" r:id="rId11"/>
    <p:sldId id="638" r:id="rId12"/>
    <p:sldId id="2696" r:id="rId13"/>
    <p:sldId id="641" r:id="rId14"/>
    <p:sldId id="2698" r:id="rId15"/>
    <p:sldId id="2695" r:id="rId16"/>
    <p:sldId id="2701" r:id="rId17"/>
    <p:sldId id="2703" r:id="rId18"/>
    <p:sldId id="2700" r:id="rId19"/>
    <p:sldId id="2704" r:id="rId20"/>
    <p:sldId id="499" r:id="rId21"/>
    <p:sldId id="49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7F0"/>
    <a:srgbClr val="0EA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42EA2-2890-4899-9487-707A67C2BE7A}" v="3" dt="2024-09-19T19:26:42.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21" autoAdjust="0"/>
    <p:restoredTop sz="93792" autoAdjust="0"/>
  </p:normalViewPr>
  <p:slideViewPr>
    <p:cSldViewPr snapToGrid="0">
      <p:cViewPr varScale="1">
        <p:scale>
          <a:sx n="70" d="100"/>
          <a:sy n="70" d="100"/>
        </p:scale>
        <p:origin x="156" y="39"/>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Compromise</c:v>
                </c:pt>
              </c:strCache>
            </c:strRef>
          </c:tx>
          <c:spPr>
            <a:solidFill>
              <a:srgbClr val="18C4D6"/>
            </a:solidFill>
            <a:ln>
              <a:noFill/>
            </a:ln>
            <a:effectLst/>
            <a:scene3d>
              <a:camera prst="orthographicFront"/>
              <a:lightRig rig="threePt" dir="t"/>
            </a:scene3d>
            <a:sp3d>
              <a:bevelT/>
              <a:bevelB/>
            </a:sp3d>
          </c:spPr>
          <c:invertIfNegative val="0"/>
          <c:dPt>
            <c:idx val="11"/>
            <c:invertIfNegative val="0"/>
            <c:bubble3D val="0"/>
            <c:spPr>
              <a:solidFill>
                <a:srgbClr val="18C4D6"/>
              </a:solidFill>
              <a:ln>
                <a:noFill/>
              </a:ln>
              <a:effectLst/>
              <a:scene3d>
                <a:camera prst="orthographicFront"/>
                <a:lightRig rig="threePt" dir="t"/>
              </a:scene3d>
              <a:sp3d>
                <a:bevelT/>
                <a:bevelB/>
              </a:sp3d>
            </c:spPr>
            <c:extLst>
              <c:ext xmlns:c16="http://schemas.microsoft.com/office/drawing/2014/chart" uri="{C3380CC4-5D6E-409C-BE32-E72D297353CC}">
                <c16:uniqueId val="{00000001-03CE-4C22-8CD4-CCACF64538D1}"/>
              </c:ext>
            </c:extLst>
          </c:dPt>
          <c:dPt>
            <c:idx val="12"/>
            <c:invertIfNegative val="0"/>
            <c:bubble3D val="0"/>
            <c:spPr>
              <a:solidFill>
                <a:srgbClr val="18C4D6"/>
              </a:solidFill>
              <a:ln>
                <a:noFill/>
              </a:ln>
              <a:effectLst/>
              <a:scene3d>
                <a:camera prst="orthographicFront"/>
                <a:lightRig rig="threePt" dir="t"/>
              </a:scene3d>
              <a:sp3d>
                <a:bevelT/>
                <a:bevelB/>
              </a:sp3d>
            </c:spPr>
            <c:extLst>
              <c:ext xmlns:c16="http://schemas.microsoft.com/office/drawing/2014/chart" uri="{C3380CC4-5D6E-409C-BE32-E72D297353CC}">
                <c16:uniqueId val="{00000003-03CE-4C22-8CD4-CCACF64538D1}"/>
              </c:ext>
            </c:extLst>
          </c:dPt>
          <c:dPt>
            <c:idx val="13"/>
            <c:invertIfNegative val="0"/>
            <c:bubble3D val="0"/>
            <c:spPr>
              <a:solidFill>
                <a:srgbClr val="18C4D6"/>
              </a:solidFill>
              <a:ln>
                <a:noFill/>
              </a:ln>
              <a:effectLst/>
              <a:scene3d>
                <a:camera prst="orthographicFront"/>
                <a:lightRig rig="threePt" dir="t"/>
              </a:scene3d>
              <a:sp3d>
                <a:bevelT/>
                <a:bevelB/>
              </a:sp3d>
            </c:spPr>
            <c:extLst>
              <c:ext xmlns:c16="http://schemas.microsoft.com/office/drawing/2014/chart" uri="{C3380CC4-5D6E-409C-BE32-E72D297353CC}">
                <c16:uniqueId val="{00000005-03CE-4C22-8CD4-CCACF64538D1}"/>
              </c:ext>
            </c:extLst>
          </c:dPt>
          <c:dPt>
            <c:idx val="14"/>
            <c:invertIfNegative val="0"/>
            <c:bubble3D val="0"/>
            <c:spPr>
              <a:solidFill>
                <a:srgbClr val="18C4D6"/>
              </a:solidFill>
              <a:ln>
                <a:noFill/>
              </a:ln>
              <a:effectLst/>
              <a:scene3d>
                <a:camera prst="orthographicFront"/>
                <a:lightRig rig="threePt" dir="t"/>
              </a:scene3d>
              <a:sp3d>
                <a:bevelT/>
                <a:bevelB/>
              </a:sp3d>
            </c:spPr>
            <c:extLst>
              <c:ext xmlns:c16="http://schemas.microsoft.com/office/drawing/2014/chart" uri="{C3380CC4-5D6E-409C-BE32-E72D297353CC}">
                <c16:uniqueId val="{00000007-03CE-4C22-8CD4-CCACF64538D1}"/>
              </c:ext>
            </c:extLst>
          </c:dPt>
          <c:dPt>
            <c:idx val="15"/>
            <c:invertIfNegative val="0"/>
            <c:bubble3D val="0"/>
            <c:spPr>
              <a:solidFill>
                <a:srgbClr val="18C4D6"/>
              </a:solidFill>
              <a:ln>
                <a:noFill/>
              </a:ln>
              <a:effectLst/>
              <a:scene3d>
                <a:camera prst="orthographicFront"/>
                <a:lightRig rig="threePt" dir="t"/>
              </a:scene3d>
              <a:sp3d>
                <a:bevelT/>
                <a:bevelB/>
              </a:sp3d>
            </c:spPr>
            <c:extLst>
              <c:ext xmlns:c16="http://schemas.microsoft.com/office/drawing/2014/chart" uri="{C3380CC4-5D6E-409C-BE32-E72D297353CC}">
                <c16:uniqueId val="{00000009-03CE-4C22-8CD4-CCACF64538D1}"/>
              </c:ext>
            </c:extLst>
          </c:dPt>
          <c:dPt>
            <c:idx val="16"/>
            <c:invertIfNegative val="0"/>
            <c:bubble3D val="0"/>
            <c:spPr>
              <a:solidFill>
                <a:srgbClr val="18C4D6"/>
              </a:solidFill>
              <a:ln>
                <a:noFill/>
              </a:ln>
              <a:effectLst/>
              <a:scene3d>
                <a:camera prst="orthographicFront"/>
                <a:lightRig rig="threePt" dir="t"/>
              </a:scene3d>
              <a:sp3d>
                <a:bevelT/>
                <a:bevelB/>
              </a:sp3d>
            </c:spPr>
            <c:extLst>
              <c:ext xmlns:c16="http://schemas.microsoft.com/office/drawing/2014/chart" uri="{C3380CC4-5D6E-409C-BE32-E72D297353CC}">
                <c16:uniqueId val="{0000000B-03CE-4C22-8CD4-CCACF64538D1}"/>
              </c:ext>
            </c:extLst>
          </c:dPt>
          <c:dPt>
            <c:idx val="17"/>
            <c:invertIfNegative val="0"/>
            <c:bubble3D val="0"/>
            <c:spPr>
              <a:solidFill>
                <a:srgbClr val="18C4D6"/>
              </a:solidFill>
              <a:ln>
                <a:noFill/>
              </a:ln>
              <a:effectLst/>
              <a:scene3d>
                <a:camera prst="orthographicFront"/>
                <a:lightRig rig="threePt" dir="t"/>
              </a:scene3d>
              <a:sp3d>
                <a:bevelT/>
                <a:bevelB/>
              </a:sp3d>
            </c:spPr>
            <c:extLst>
              <c:ext xmlns:c16="http://schemas.microsoft.com/office/drawing/2014/chart" uri="{C3380CC4-5D6E-409C-BE32-E72D297353CC}">
                <c16:uniqueId val="{0000000D-03CE-4C22-8CD4-CCACF64538D1}"/>
              </c:ext>
            </c:extLst>
          </c:dPt>
          <c:dPt>
            <c:idx val="18"/>
            <c:invertIfNegative val="0"/>
            <c:bubble3D val="0"/>
            <c:spPr>
              <a:solidFill>
                <a:srgbClr val="18C4D6"/>
              </a:solidFill>
              <a:ln>
                <a:noFill/>
              </a:ln>
              <a:effectLst/>
              <a:scene3d>
                <a:camera prst="orthographicFront"/>
                <a:lightRig rig="threePt" dir="t"/>
              </a:scene3d>
              <a:sp3d>
                <a:bevelT/>
                <a:bevelB/>
              </a:sp3d>
            </c:spPr>
            <c:extLst>
              <c:ext xmlns:c16="http://schemas.microsoft.com/office/drawing/2014/chart" uri="{C3380CC4-5D6E-409C-BE32-E72D297353CC}">
                <c16:uniqueId val="{0000000F-03CE-4C22-8CD4-CCACF64538D1}"/>
              </c:ext>
            </c:extLst>
          </c:dPt>
          <c:dPt>
            <c:idx val="19"/>
            <c:invertIfNegative val="0"/>
            <c:bubble3D val="0"/>
            <c:spPr>
              <a:solidFill>
                <a:srgbClr val="18C4D6"/>
              </a:solidFill>
              <a:ln>
                <a:noFill/>
              </a:ln>
              <a:effectLst/>
              <a:scene3d>
                <a:camera prst="orthographicFront"/>
                <a:lightRig rig="threePt" dir="t"/>
              </a:scene3d>
              <a:sp3d>
                <a:bevelT/>
                <a:bevelB/>
              </a:sp3d>
            </c:spPr>
            <c:extLst>
              <c:ext xmlns:c16="http://schemas.microsoft.com/office/drawing/2014/chart" uri="{C3380CC4-5D6E-409C-BE32-E72D297353CC}">
                <c16:uniqueId val="{00000011-03CE-4C22-8CD4-CCACF64538D1}"/>
              </c:ext>
            </c:extLst>
          </c:dPt>
          <c:dPt>
            <c:idx val="20"/>
            <c:invertIfNegative val="0"/>
            <c:bubble3D val="0"/>
            <c:spPr>
              <a:solidFill>
                <a:srgbClr val="18C4D6"/>
              </a:solidFill>
              <a:ln>
                <a:noFill/>
              </a:ln>
              <a:effectLst/>
              <a:scene3d>
                <a:camera prst="orthographicFront"/>
                <a:lightRig rig="threePt" dir="t"/>
              </a:scene3d>
              <a:sp3d>
                <a:bevelT/>
                <a:bevelB/>
              </a:sp3d>
            </c:spPr>
            <c:extLst>
              <c:ext xmlns:c16="http://schemas.microsoft.com/office/drawing/2014/chart" uri="{C3380CC4-5D6E-409C-BE32-E72D297353CC}">
                <c16:uniqueId val="{00000013-03CE-4C22-8CD4-CCACF64538D1}"/>
              </c:ext>
            </c:extLst>
          </c:dPt>
          <c:dLbls>
            <c:dLbl>
              <c:idx val="0"/>
              <c:layout>
                <c:manualLayout>
                  <c:x val="-1.3008046808483397E-2"/>
                  <c:y val="-2.3977935767830142E-3"/>
                </c:manualLayout>
              </c:layout>
              <c:tx>
                <c:rich>
                  <a:bodyPr/>
                  <a:lstStyle/>
                  <a:p>
                    <a:fld id="{46A40E45-2840-DD40-80BD-1C8B538EF0CB}" type="VALUE">
                      <a:rPr lang="en-US" smtClean="0"/>
                      <a:pPr/>
                      <a:t>[VALUE]</a:t>
                    </a:fld>
                    <a:r>
                      <a:rPr lang="en-US" dirty="0"/>
                      <a:t>k</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03CE-4C22-8CD4-CCACF64538D1}"/>
                </c:ext>
              </c:extLst>
            </c:dLbl>
            <c:dLbl>
              <c:idx val="10"/>
              <c:tx>
                <c:rich>
                  <a:bodyPr/>
                  <a:lstStyle/>
                  <a:p>
                    <a:fld id="{914CBBE5-D54D-484F-B3A3-4B3731CC4011}" type="VALUE">
                      <a:rPr lang="en-US" smtClean="0"/>
                      <a:pPr/>
                      <a:t>[VALUE]</a:t>
                    </a:fld>
                    <a:r>
                      <a:rPr lang="en-US" dirty="0"/>
                      <a:t>k</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3CE-4C22-8CD4-CCACF64538D1}"/>
                </c:ext>
              </c:extLst>
            </c:dLbl>
            <c:dLbl>
              <c:idx val="40"/>
              <c:tx>
                <c:rich>
                  <a:bodyPr rot="-5400000" vert="horz" wrap="square" lIns="38100" tIns="19050" rIns="38100" bIns="19050" anchor="ctr">
                    <a:spAutoFit/>
                  </a:bodyPr>
                  <a:lstStyle/>
                  <a:p>
                    <a:pPr>
                      <a:defRPr sz="1600" b="1">
                        <a:latin typeface="Montserrat" panose="00000500000000000000" pitchFamily="2" charset="0"/>
                      </a:defRPr>
                    </a:pPr>
                    <a:fld id="{E7FEACEE-7EE6-4769-999A-E3469434407C}" type="VALUE">
                      <a:rPr lang="en-US" sz="1600" b="1" smtClean="0">
                        <a:latin typeface="Montserrat" panose="00000500000000000000" pitchFamily="2" charset="0"/>
                      </a:rPr>
                      <a:pPr>
                        <a:defRPr sz="1600" b="1">
                          <a:latin typeface="Montserrat" panose="00000500000000000000" pitchFamily="2" charset="0"/>
                        </a:defRPr>
                      </a:pPr>
                      <a:t>[VALUE]</a:t>
                    </a:fld>
                    <a:r>
                      <a:rPr lang="en-US" sz="1600" b="1" dirty="0">
                        <a:latin typeface="Montserrat" panose="00000500000000000000" pitchFamily="2" charset="0"/>
                      </a:rPr>
                      <a:t>k</a:t>
                    </a:r>
                  </a:p>
                </c:rich>
              </c:tx>
              <c:numFmt formatCode="&quot;$&quot;#,##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D-F20A-4897-AE35-4AC203A5FEC6}"/>
                </c:ext>
              </c:extLst>
            </c:dLbl>
            <c:numFmt formatCode="&quot;$&quot;#,##0" sourceLinked="0"/>
            <c:spPr>
              <a:solidFill>
                <a:schemeClr val="bg1"/>
              </a:solidFill>
              <a:ln>
                <a:noFill/>
              </a:ln>
              <a:effectLst/>
            </c:spPr>
            <c:txPr>
              <a:bodyPr rot="-5400000" spcFirstLastPara="1" vertOverflow="ellipsis" wrap="square" lIns="38100" tIns="0" rIns="38100" bIns="19050" anchor="ctr" anchorCtr="1">
                <a:spAutoFit/>
              </a:bodyPr>
              <a:lstStyle/>
              <a:p>
                <a:pPr>
                  <a:defRPr sz="1600" b="1" i="0" u="none" strike="noStrike" kern="1200" baseline="0">
                    <a:solidFill>
                      <a:srgbClr val="002B47"/>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Sheet1!$B$2:$B$42</c:f>
              <c:numCache>
                <c:formatCode>General</c:formatCode>
                <c:ptCount val="41"/>
                <c:pt idx="0">
                  <c:v>350000</c:v>
                </c:pt>
                <c:pt idx="1">
                  <c:v>390000</c:v>
                </c:pt>
                <c:pt idx="2">
                  <c:v>430000</c:v>
                </c:pt>
                <c:pt idx="3">
                  <c:v>470000</c:v>
                </c:pt>
                <c:pt idx="4">
                  <c:v>510000</c:v>
                </c:pt>
                <c:pt idx="5">
                  <c:v>550000</c:v>
                </c:pt>
                <c:pt idx="6">
                  <c:v>590000</c:v>
                </c:pt>
                <c:pt idx="7">
                  <c:v>630000</c:v>
                </c:pt>
                <c:pt idx="8">
                  <c:v>670000</c:v>
                </c:pt>
                <c:pt idx="9">
                  <c:v>710000</c:v>
                </c:pt>
                <c:pt idx="10">
                  <c:v>750000</c:v>
                </c:pt>
                <c:pt idx="11" formatCode="_(* #,##0_);_(* \(#,##0\);_(* &quot;-&quot;????_);_(@_)">
                  <c:v>765000</c:v>
                </c:pt>
                <c:pt idx="12" formatCode="_(* #,##0_);_(* \(#,##0\);_(* &quot;-&quot;????_);_(@_)">
                  <c:v>780300</c:v>
                </c:pt>
                <c:pt idx="13" formatCode="_(* #,##0_);_(* \(#,##0\);_(* &quot;-&quot;????_);_(@_)">
                  <c:v>795906</c:v>
                </c:pt>
                <c:pt idx="14" formatCode="_(* #,##0_);_(* \(#,##0\);_(* &quot;-&quot;????_);_(@_)">
                  <c:v>811824.12</c:v>
                </c:pt>
                <c:pt idx="15" formatCode="_(* #,##0_);_(* \(#,##0\);_(* &quot;-&quot;????_);_(@_)">
                  <c:v>828060.60239999997</c:v>
                </c:pt>
                <c:pt idx="16" formatCode="_(* #,##0_);_(* \(#,##0\);_(* &quot;-&quot;????_);_(@_)">
                  <c:v>844621.81444799993</c:v>
                </c:pt>
                <c:pt idx="17" formatCode="_(* #,##0_);_(* \(#,##0\);_(* &quot;-&quot;????_);_(@_)">
                  <c:v>861514.25073695998</c:v>
                </c:pt>
                <c:pt idx="18" formatCode="_(* #,##0_);_(* \(#,##0\);_(* &quot;-&quot;????_);_(@_)">
                  <c:v>878744.53575169924</c:v>
                </c:pt>
                <c:pt idx="19" formatCode="_(* #,##0_);_(* \(#,##0\);_(* &quot;-&quot;????_);_(@_)">
                  <c:v>896319.42646673322</c:v>
                </c:pt>
                <c:pt idx="20" formatCode="_(* #,##0_);_(* \(#,##0\);_(* &quot;-&quot;????_);_(@_)">
                  <c:v>914245.8149960679</c:v>
                </c:pt>
                <c:pt idx="21" formatCode="_(* #,##0.00_);_(* \(#,##0.00\);_(* &quot;-&quot;??_);_(@_)">
                  <c:v>932530.73129598924</c:v>
                </c:pt>
                <c:pt idx="22" formatCode="_(* #,##0.00_);_(* \(#,##0.00\);_(* &quot;-&quot;??_);_(@_)">
                  <c:v>951181.34592190909</c:v>
                </c:pt>
                <c:pt idx="23" formatCode="_(* #,##0.00_);_(* \(#,##0.00\);_(* &quot;-&quot;??_);_(@_)">
                  <c:v>970204.97284034733</c:v>
                </c:pt>
                <c:pt idx="24" formatCode="_(* #,##0.00_);_(* \(#,##0.00\);_(* &quot;-&quot;??_);_(@_)">
                  <c:v>989609.07229715434</c:v>
                </c:pt>
                <c:pt idx="25" formatCode="_(* #,##0.00_);_(* \(#,##0.00\);_(* &quot;-&quot;??_);_(@_)">
                  <c:v>1009401.2537430974</c:v>
                </c:pt>
                <c:pt idx="26" formatCode="_(* #,##0.00_);_(* \(#,##0.00\);_(* &quot;-&quot;??_);_(@_)">
                  <c:v>1029589.2788179594</c:v>
                </c:pt>
                <c:pt idx="27" formatCode="_(* #,##0.00_);_(* \(#,##0.00\);_(* &quot;-&quot;??_);_(@_)">
                  <c:v>1050181.0643943185</c:v>
                </c:pt>
                <c:pt idx="28" formatCode="_(* #,##0.00_);_(* \(#,##0.00\);_(* &quot;-&quot;??_);_(@_)">
                  <c:v>1071184.6856822048</c:v>
                </c:pt>
                <c:pt idx="29" formatCode="_(* #,##0.00_);_(* \(#,##0.00\);_(* &quot;-&quot;??_);_(@_)">
                  <c:v>1092608.3793958488</c:v>
                </c:pt>
                <c:pt idx="30" formatCode="_(* #,##0.00_);_(* \(#,##0.00\);_(* &quot;-&quot;??_);_(@_)">
                  <c:v>1114460.5469837659</c:v>
                </c:pt>
                <c:pt idx="31" formatCode="_(* #,##0.00_);_(* \(#,##0.00\);_(* &quot;-&quot;??_);_(@_)">
                  <c:v>1136749.7579234412</c:v>
                </c:pt>
                <c:pt idx="32" formatCode="_(* #,##0.00_);_(* \(#,##0.00\);_(* &quot;-&quot;??_);_(@_)">
                  <c:v>1159484.7530819101</c:v>
                </c:pt>
                <c:pt idx="33" formatCode="_(* #,##0.00_);_(* \(#,##0.00\);_(* &quot;-&quot;??_);_(@_)">
                  <c:v>1182674.4481435483</c:v>
                </c:pt>
                <c:pt idx="34" formatCode="_(* #,##0.00_);_(* \(#,##0.00\);_(* &quot;-&quot;??_);_(@_)">
                  <c:v>1206327.9371064194</c:v>
                </c:pt>
                <c:pt idx="35" formatCode="_(* #,##0.00_);_(* \(#,##0.00\);_(* &quot;-&quot;??_);_(@_)">
                  <c:v>1230454.4958485477</c:v>
                </c:pt>
                <c:pt idx="36" formatCode="_(* #,##0.00_);_(* \(#,##0.00\);_(* &quot;-&quot;??_);_(@_)">
                  <c:v>1255063.5857655187</c:v>
                </c:pt>
                <c:pt idx="37" formatCode="_(* #,##0.00_);_(* \(#,##0.00\);_(* &quot;-&quot;??_);_(@_)">
                  <c:v>1280164.8574808291</c:v>
                </c:pt>
                <c:pt idx="38" formatCode="_(* #,##0.00_);_(* \(#,##0.00\);_(* &quot;-&quot;??_);_(@_)">
                  <c:v>1305768.1546304456</c:v>
                </c:pt>
                <c:pt idx="39" formatCode="_(* #,##0.00_);_(* \(#,##0.00\);_(* &quot;-&quot;??_);_(@_)">
                  <c:v>1331883.5177230546</c:v>
                </c:pt>
                <c:pt idx="40" formatCode="_(* #,##0.00_);_(* \(#,##0.00\);_(* &quot;-&quot;??_);_(@_)">
                  <c:v>1350000</c:v>
                </c:pt>
              </c:numCache>
            </c:numRef>
          </c:val>
          <c:extLst>
            <c:ext xmlns:c16="http://schemas.microsoft.com/office/drawing/2014/chart" uri="{C3380CC4-5D6E-409C-BE32-E72D297353CC}">
              <c16:uniqueId val="{00000016-03CE-4C22-8CD4-CCACF64538D1}"/>
            </c:ext>
          </c:extLst>
        </c:ser>
        <c:ser>
          <c:idx val="1"/>
          <c:order val="1"/>
          <c:tx>
            <c:strRef>
              <c:f>Sheet1!$C$1</c:f>
              <c:strCache>
                <c:ptCount val="1"/>
                <c:pt idx="0">
                  <c:v>FIPA</c:v>
                </c:pt>
              </c:strCache>
            </c:strRef>
          </c:tx>
          <c:spPr>
            <a:solidFill>
              <a:schemeClr val="bg1"/>
            </a:solidFill>
            <a:ln>
              <a:noFill/>
            </a:ln>
            <a:effectLst/>
          </c:spPr>
          <c:invertIfNegative val="0"/>
          <c:dPt>
            <c:idx val="0"/>
            <c:invertIfNegative val="0"/>
            <c:bubble3D val="0"/>
            <c:spPr>
              <a:solidFill>
                <a:srgbClr val="ED7D31"/>
              </a:solidFill>
              <a:ln>
                <a:noFill/>
              </a:ln>
              <a:effectLst/>
              <a:scene3d>
                <a:camera prst="orthographicFront"/>
                <a:lightRig rig="threePt" dir="t"/>
              </a:scene3d>
              <a:sp3d>
                <a:bevelT/>
              </a:sp3d>
            </c:spPr>
            <c:extLst>
              <c:ext xmlns:c16="http://schemas.microsoft.com/office/drawing/2014/chart" uri="{C3380CC4-5D6E-409C-BE32-E72D297353CC}">
                <c16:uniqueId val="{00000018-03CE-4C22-8CD4-CCACF64538D1}"/>
              </c:ext>
            </c:extLst>
          </c:dPt>
          <c:dPt>
            <c:idx val="1"/>
            <c:invertIfNegative val="0"/>
            <c:bubble3D val="0"/>
            <c:spPr>
              <a:noFill/>
              <a:ln>
                <a:noFill/>
              </a:ln>
              <a:effectLst/>
            </c:spPr>
            <c:extLst>
              <c:ext xmlns:c16="http://schemas.microsoft.com/office/drawing/2014/chart" uri="{C3380CC4-5D6E-409C-BE32-E72D297353CC}">
                <c16:uniqueId val="{0000001A-03CE-4C22-8CD4-CCACF64538D1}"/>
              </c:ext>
            </c:extLst>
          </c:dPt>
          <c:dPt>
            <c:idx val="2"/>
            <c:invertIfNegative val="0"/>
            <c:bubble3D val="0"/>
            <c:spPr>
              <a:noFill/>
              <a:ln>
                <a:noFill/>
              </a:ln>
              <a:effectLst/>
            </c:spPr>
            <c:extLst>
              <c:ext xmlns:c16="http://schemas.microsoft.com/office/drawing/2014/chart" uri="{C3380CC4-5D6E-409C-BE32-E72D297353CC}">
                <c16:uniqueId val="{0000001C-03CE-4C22-8CD4-CCACF64538D1}"/>
              </c:ext>
            </c:extLst>
          </c:dPt>
          <c:dPt>
            <c:idx val="3"/>
            <c:invertIfNegative val="0"/>
            <c:bubble3D val="0"/>
            <c:spPr>
              <a:noFill/>
              <a:ln>
                <a:noFill/>
              </a:ln>
              <a:effectLst/>
            </c:spPr>
            <c:extLst>
              <c:ext xmlns:c16="http://schemas.microsoft.com/office/drawing/2014/chart" uri="{C3380CC4-5D6E-409C-BE32-E72D297353CC}">
                <c16:uniqueId val="{0000001E-03CE-4C22-8CD4-CCACF64538D1}"/>
              </c:ext>
            </c:extLst>
          </c:dPt>
          <c:dPt>
            <c:idx val="4"/>
            <c:invertIfNegative val="0"/>
            <c:bubble3D val="0"/>
            <c:spPr>
              <a:noFill/>
              <a:ln>
                <a:noFill/>
              </a:ln>
              <a:effectLst/>
            </c:spPr>
            <c:extLst>
              <c:ext xmlns:c16="http://schemas.microsoft.com/office/drawing/2014/chart" uri="{C3380CC4-5D6E-409C-BE32-E72D297353CC}">
                <c16:uniqueId val="{00000020-03CE-4C22-8CD4-CCACF64538D1}"/>
              </c:ext>
            </c:extLst>
          </c:dPt>
          <c:dPt>
            <c:idx val="5"/>
            <c:invertIfNegative val="0"/>
            <c:bubble3D val="0"/>
            <c:spPr>
              <a:noFill/>
              <a:ln>
                <a:noFill/>
              </a:ln>
              <a:effectLst/>
            </c:spPr>
            <c:extLst>
              <c:ext xmlns:c16="http://schemas.microsoft.com/office/drawing/2014/chart" uri="{C3380CC4-5D6E-409C-BE32-E72D297353CC}">
                <c16:uniqueId val="{00000022-03CE-4C22-8CD4-CCACF64538D1}"/>
              </c:ext>
            </c:extLst>
          </c:dPt>
          <c:dPt>
            <c:idx val="6"/>
            <c:invertIfNegative val="0"/>
            <c:bubble3D val="0"/>
            <c:spPr>
              <a:noFill/>
              <a:ln>
                <a:noFill/>
              </a:ln>
              <a:effectLst/>
            </c:spPr>
            <c:extLst>
              <c:ext xmlns:c16="http://schemas.microsoft.com/office/drawing/2014/chart" uri="{C3380CC4-5D6E-409C-BE32-E72D297353CC}">
                <c16:uniqueId val="{00000024-03CE-4C22-8CD4-CCACF64538D1}"/>
              </c:ext>
            </c:extLst>
          </c:dPt>
          <c:dPt>
            <c:idx val="7"/>
            <c:invertIfNegative val="0"/>
            <c:bubble3D val="0"/>
            <c:spPr>
              <a:noFill/>
              <a:ln>
                <a:noFill/>
              </a:ln>
              <a:effectLst/>
            </c:spPr>
            <c:extLst>
              <c:ext xmlns:c16="http://schemas.microsoft.com/office/drawing/2014/chart" uri="{C3380CC4-5D6E-409C-BE32-E72D297353CC}">
                <c16:uniqueId val="{00000026-03CE-4C22-8CD4-CCACF64538D1}"/>
              </c:ext>
            </c:extLst>
          </c:dPt>
          <c:dPt>
            <c:idx val="8"/>
            <c:invertIfNegative val="0"/>
            <c:bubble3D val="0"/>
            <c:spPr>
              <a:noFill/>
              <a:ln>
                <a:noFill/>
              </a:ln>
              <a:effectLst/>
            </c:spPr>
            <c:extLst>
              <c:ext xmlns:c16="http://schemas.microsoft.com/office/drawing/2014/chart" uri="{C3380CC4-5D6E-409C-BE32-E72D297353CC}">
                <c16:uniqueId val="{00000028-03CE-4C22-8CD4-CCACF64538D1}"/>
              </c:ext>
            </c:extLst>
          </c:dPt>
          <c:dPt>
            <c:idx val="9"/>
            <c:invertIfNegative val="0"/>
            <c:bubble3D val="0"/>
            <c:spPr>
              <a:noFill/>
              <a:ln>
                <a:noFill/>
              </a:ln>
              <a:effectLst/>
            </c:spPr>
            <c:extLst>
              <c:ext xmlns:c16="http://schemas.microsoft.com/office/drawing/2014/chart" uri="{C3380CC4-5D6E-409C-BE32-E72D297353CC}">
                <c16:uniqueId val="{0000002A-03CE-4C22-8CD4-CCACF64538D1}"/>
              </c:ext>
            </c:extLst>
          </c:dPt>
          <c:dPt>
            <c:idx val="10"/>
            <c:invertIfNegative val="0"/>
            <c:bubble3D val="0"/>
            <c:spPr>
              <a:noFill/>
              <a:ln>
                <a:noFill/>
              </a:ln>
              <a:effectLst/>
            </c:spPr>
            <c:extLst>
              <c:ext xmlns:c16="http://schemas.microsoft.com/office/drawing/2014/chart" uri="{C3380CC4-5D6E-409C-BE32-E72D297353CC}">
                <c16:uniqueId val="{0000002C-03CE-4C22-8CD4-CCACF64538D1}"/>
              </c:ext>
            </c:extLst>
          </c:dPt>
          <c:dPt>
            <c:idx val="11"/>
            <c:invertIfNegative val="0"/>
            <c:bubble3D val="0"/>
            <c:spPr>
              <a:noFill/>
              <a:ln>
                <a:noFill/>
              </a:ln>
              <a:effectLst/>
            </c:spPr>
            <c:extLst>
              <c:ext xmlns:c16="http://schemas.microsoft.com/office/drawing/2014/chart" uri="{C3380CC4-5D6E-409C-BE32-E72D297353CC}">
                <c16:uniqueId val="{0000002E-03CE-4C22-8CD4-CCACF64538D1}"/>
              </c:ext>
            </c:extLst>
          </c:dPt>
          <c:dPt>
            <c:idx val="12"/>
            <c:invertIfNegative val="0"/>
            <c:bubble3D val="0"/>
            <c:spPr>
              <a:noFill/>
              <a:ln>
                <a:noFill/>
              </a:ln>
              <a:effectLst/>
            </c:spPr>
            <c:extLst>
              <c:ext xmlns:c16="http://schemas.microsoft.com/office/drawing/2014/chart" uri="{C3380CC4-5D6E-409C-BE32-E72D297353CC}">
                <c16:uniqueId val="{00000030-03CE-4C22-8CD4-CCACF64538D1}"/>
              </c:ext>
            </c:extLst>
          </c:dPt>
          <c:dPt>
            <c:idx val="13"/>
            <c:invertIfNegative val="0"/>
            <c:bubble3D val="0"/>
            <c:spPr>
              <a:noFill/>
              <a:ln>
                <a:noFill/>
              </a:ln>
              <a:effectLst/>
            </c:spPr>
            <c:extLst>
              <c:ext xmlns:c16="http://schemas.microsoft.com/office/drawing/2014/chart" uri="{C3380CC4-5D6E-409C-BE32-E72D297353CC}">
                <c16:uniqueId val="{00000032-03CE-4C22-8CD4-CCACF64538D1}"/>
              </c:ext>
            </c:extLst>
          </c:dPt>
          <c:dPt>
            <c:idx val="14"/>
            <c:invertIfNegative val="0"/>
            <c:bubble3D val="0"/>
            <c:spPr>
              <a:noFill/>
              <a:ln>
                <a:noFill/>
              </a:ln>
              <a:effectLst/>
            </c:spPr>
            <c:extLst>
              <c:ext xmlns:c16="http://schemas.microsoft.com/office/drawing/2014/chart" uri="{C3380CC4-5D6E-409C-BE32-E72D297353CC}">
                <c16:uniqueId val="{00000034-03CE-4C22-8CD4-CCACF64538D1}"/>
              </c:ext>
            </c:extLst>
          </c:dPt>
          <c:dPt>
            <c:idx val="15"/>
            <c:invertIfNegative val="0"/>
            <c:bubble3D val="0"/>
            <c:spPr>
              <a:noFill/>
              <a:ln>
                <a:noFill/>
              </a:ln>
              <a:effectLst/>
            </c:spPr>
            <c:extLst>
              <c:ext xmlns:c16="http://schemas.microsoft.com/office/drawing/2014/chart" uri="{C3380CC4-5D6E-409C-BE32-E72D297353CC}">
                <c16:uniqueId val="{00000036-03CE-4C22-8CD4-CCACF64538D1}"/>
              </c:ext>
            </c:extLst>
          </c:dPt>
          <c:dPt>
            <c:idx val="16"/>
            <c:invertIfNegative val="0"/>
            <c:bubble3D val="0"/>
            <c:spPr>
              <a:noFill/>
              <a:ln>
                <a:noFill/>
              </a:ln>
              <a:effectLst/>
            </c:spPr>
            <c:extLst>
              <c:ext xmlns:c16="http://schemas.microsoft.com/office/drawing/2014/chart" uri="{C3380CC4-5D6E-409C-BE32-E72D297353CC}">
                <c16:uniqueId val="{00000038-03CE-4C22-8CD4-CCACF64538D1}"/>
              </c:ext>
            </c:extLst>
          </c:dPt>
          <c:dPt>
            <c:idx val="17"/>
            <c:invertIfNegative val="0"/>
            <c:bubble3D val="0"/>
            <c:spPr>
              <a:noFill/>
              <a:ln>
                <a:noFill/>
              </a:ln>
              <a:effectLst/>
            </c:spPr>
            <c:extLst>
              <c:ext xmlns:c16="http://schemas.microsoft.com/office/drawing/2014/chart" uri="{C3380CC4-5D6E-409C-BE32-E72D297353CC}">
                <c16:uniqueId val="{0000003A-03CE-4C22-8CD4-CCACF64538D1}"/>
              </c:ext>
            </c:extLst>
          </c:dPt>
          <c:dPt>
            <c:idx val="18"/>
            <c:invertIfNegative val="0"/>
            <c:bubble3D val="0"/>
            <c:spPr>
              <a:noFill/>
              <a:ln>
                <a:noFill/>
              </a:ln>
              <a:effectLst/>
            </c:spPr>
            <c:extLst>
              <c:ext xmlns:c16="http://schemas.microsoft.com/office/drawing/2014/chart" uri="{C3380CC4-5D6E-409C-BE32-E72D297353CC}">
                <c16:uniqueId val="{0000003C-03CE-4C22-8CD4-CCACF64538D1}"/>
              </c:ext>
            </c:extLst>
          </c:dPt>
          <c:dPt>
            <c:idx val="19"/>
            <c:invertIfNegative val="0"/>
            <c:bubble3D val="0"/>
            <c:spPr>
              <a:noFill/>
              <a:ln>
                <a:noFill/>
              </a:ln>
              <a:effectLst/>
            </c:spPr>
            <c:extLst>
              <c:ext xmlns:c16="http://schemas.microsoft.com/office/drawing/2014/chart" uri="{C3380CC4-5D6E-409C-BE32-E72D297353CC}">
                <c16:uniqueId val="{0000003E-03CE-4C22-8CD4-CCACF64538D1}"/>
              </c:ext>
            </c:extLst>
          </c:dPt>
          <c:dPt>
            <c:idx val="20"/>
            <c:invertIfNegative val="0"/>
            <c:bubble3D val="0"/>
            <c:spPr>
              <a:noFill/>
              <a:ln>
                <a:noFill/>
              </a:ln>
              <a:effectLst/>
            </c:spPr>
            <c:extLst>
              <c:ext xmlns:c16="http://schemas.microsoft.com/office/drawing/2014/chart" uri="{C3380CC4-5D6E-409C-BE32-E72D297353CC}">
                <c16:uniqueId val="{0000003E-F20A-4897-AE35-4AC203A5FEC6}"/>
              </c:ext>
            </c:extLst>
          </c:dPt>
          <c:dLbls>
            <c:dLbl>
              <c:idx val="0"/>
              <c:layout>
                <c:manualLayout>
                  <c:x val="2.0596074113432047E-2"/>
                  <c:y val="-4.7955871535660284E-3"/>
                </c:manualLayout>
              </c:layout>
              <c:tx>
                <c:rich>
                  <a:bodyPr/>
                  <a:lstStyle/>
                  <a:p>
                    <a:fld id="{B06E66B8-8391-9D42-8A16-0D10EA84AC4E}" type="VALUE">
                      <a:rPr lang="en-US" smtClean="0"/>
                      <a:pPr/>
                      <a:t>[VALUE]</a:t>
                    </a:fld>
                    <a:r>
                      <a:rPr lang="en-US" dirty="0"/>
                      <a:t>,000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03CE-4C22-8CD4-CCACF64538D1}"/>
                </c:ext>
              </c:extLst>
            </c:dLbl>
            <c:numFmt formatCode="&quot;$&quot;#,##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B47"/>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Sheet1!$C$2:$C$42</c:f>
              <c:numCache>
                <c:formatCode>_(* #,##0_);_(* \(#,##0\);_(* "-"??_);_(@_)</c:formatCode>
                <c:ptCount val="41"/>
                <c:pt idx="0">
                  <c:v>1350000</c:v>
                </c:pt>
                <c:pt idx="1">
                  <c:v>1391169.2335999999</c:v>
                </c:pt>
                <c:pt idx="2">
                  <c:v>1434573.7136883198</c:v>
                </c:pt>
                <c:pt idx="3">
                  <c:v>1479332.4135553953</c:v>
                </c:pt>
                <c:pt idx="4">
                  <c:v>1525487.5848583234</c:v>
                </c:pt>
                <c:pt idx="5">
                  <c:v>1573082.7975059031</c:v>
                </c:pt>
                <c:pt idx="6">
                  <c:v>1622162.980788087</c:v>
                </c:pt>
                <c:pt idx="7">
                  <c:v>1672774.4657886752</c:v>
                </c:pt>
                <c:pt idx="8">
                  <c:v>1724965.0291212818</c:v>
                </c:pt>
                <c:pt idx="9">
                  <c:v>1778783.9380298657</c:v>
                </c:pt>
                <c:pt idx="10">
                  <c:v>1834281.9968963973</c:v>
                </c:pt>
                <c:pt idx="11">
                  <c:v>1891511.5951995647</c:v>
                </c:pt>
                <c:pt idx="12">
                  <c:v>1950526.7569697909</c:v>
                </c:pt>
                <c:pt idx="13">
                  <c:v>2011383.1917872482</c:v>
                </c:pt>
                <c:pt idx="14">
                  <c:v>2074138.3473710101</c:v>
                </c:pt>
                <c:pt idx="15">
                  <c:v>2138851.4638089854</c:v>
                </c:pt>
                <c:pt idx="16">
                  <c:v>2205583.6294798255</c:v>
                </c:pt>
                <c:pt idx="17">
                  <c:v>2274397.8387195957</c:v>
                </c:pt>
                <c:pt idx="18">
                  <c:v>2345359.0512876469</c:v>
                </c:pt>
                <c:pt idx="19">
                  <c:v>2418534.2536878213</c:v>
                </c:pt>
                <c:pt idx="20">
                  <c:v>2493992.5224028812</c:v>
                </c:pt>
              </c:numCache>
            </c:numRef>
          </c:val>
          <c:extLst>
            <c:ext xmlns:c16="http://schemas.microsoft.com/office/drawing/2014/chart" uri="{C3380CC4-5D6E-409C-BE32-E72D297353CC}">
              <c16:uniqueId val="{0000003F-03CE-4C22-8CD4-CCACF64538D1}"/>
            </c:ext>
          </c:extLst>
        </c:ser>
        <c:dLbls>
          <c:showLegendKey val="0"/>
          <c:showVal val="0"/>
          <c:showCatName val="0"/>
          <c:showSerName val="0"/>
          <c:showPercent val="0"/>
          <c:showBubbleSize val="0"/>
        </c:dLbls>
        <c:gapWidth val="0"/>
        <c:overlap val="55"/>
        <c:axId val="686355456"/>
        <c:axId val="686364608"/>
      </c:barChart>
      <c:catAx>
        <c:axId val="686355456"/>
        <c:scaling>
          <c:orientation val="minMax"/>
        </c:scaling>
        <c:delete val="0"/>
        <c:axPos val="b"/>
        <c:title>
          <c:tx>
            <c:rich>
              <a:bodyPr rot="0" spcFirstLastPara="1" vertOverflow="ellipsis" vert="horz" wrap="square" anchor="ctr" anchorCtr="1"/>
              <a:lstStyle/>
              <a:p>
                <a:pPr>
                  <a:defRPr sz="1600" b="1" i="0" u="none" strike="noStrike" kern="1200" baseline="0">
                    <a:solidFill>
                      <a:srgbClr val="002B47"/>
                    </a:solidFill>
                    <a:latin typeface="Montserrat Black" pitchFamily="2" charset="77"/>
                    <a:ea typeface="+mn-ea"/>
                    <a:cs typeface="+mn-cs"/>
                  </a:defRPr>
                </a:pPr>
                <a:r>
                  <a:rPr lang="en-US" sz="1600" b="1" i="0" dirty="0">
                    <a:solidFill>
                      <a:srgbClr val="002B47"/>
                    </a:solidFill>
                    <a:latin typeface="Montserrat Black" pitchFamily="2" charset="77"/>
                  </a:rPr>
                  <a:t>EFFECTIVE DATE + YEAR(S)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686364608"/>
        <c:crosses val="autoZero"/>
        <c:auto val="1"/>
        <c:lblAlgn val="ctr"/>
        <c:lblOffset val="100"/>
        <c:noMultiLvlLbl val="0"/>
      </c:catAx>
      <c:valAx>
        <c:axId val="686364608"/>
        <c:scaling>
          <c:orientation val="minMax"/>
          <c:max val="25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686355456"/>
        <c:crosses val="autoZero"/>
        <c:crossBetween val="between"/>
        <c:majorUnit val="250000"/>
        <c:dispUnits>
          <c:builtInUnit val="thousands"/>
          <c:dispUnitsLbl>
            <c:layout>
              <c:manualLayout>
                <c:xMode val="edge"/>
                <c:yMode val="edge"/>
                <c:x val="1.1924042907776447E-2"/>
                <c:y val="0.3250911539164465"/>
              </c:manualLayout>
            </c:layout>
            <c:tx>
              <c:rich>
                <a:bodyPr rot="-5400000" spcFirstLastPara="1" vertOverflow="ellipsis" vert="horz" wrap="square" anchor="ctr" anchorCtr="1"/>
                <a:lstStyle/>
                <a:p>
                  <a:pPr>
                    <a:defRPr sz="1330" b="0" i="0" u="none" strike="noStrike" kern="1200" baseline="0">
                      <a:solidFill>
                        <a:srgbClr val="002B47"/>
                      </a:solidFill>
                      <a:latin typeface="Montserrat" panose="00000500000000000000" pitchFamily="2" charset="0"/>
                      <a:ea typeface="+mn-ea"/>
                      <a:cs typeface="+mn-cs"/>
                    </a:defRPr>
                  </a:pPr>
                  <a:r>
                    <a:rPr lang="en-US" sz="2400" b="1" dirty="0">
                      <a:solidFill>
                        <a:srgbClr val="002B47"/>
                      </a:solidFill>
                    </a:rPr>
                    <a:t>THOUSANDS</a:t>
                  </a:r>
                </a:p>
              </c:rich>
            </c:tx>
            <c:spPr>
              <a:noFill/>
              <a:ln>
                <a:noFill/>
              </a:ln>
              <a:effectLst/>
            </c:spPr>
          </c:dispUnitsLbl>
        </c:dispUnits>
      </c:valAx>
      <c:spPr>
        <a:noFill/>
        <a:ln>
          <a:noFill/>
        </a:ln>
        <a:effectLst/>
      </c:spPr>
    </c:plotArea>
    <c:legend>
      <c:legendPos val="t"/>
      <c:layout>
        <c:manualLayout>
          <c:xMode val="edge"/>
          <c:yMode val="edge"/>
          <c:x val="0.40582938034666788"/>
          <c:y val="2.6375729344613158E-2"/>
          <c:w val="0.25988549675332295"/>
          <c:h val="6.645626500037005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Input!$A$2</c:f>
              <c:strCache>
                <c:ptCount val="1"/>
                <c:pt idx="0">
                  <c:v>$1m/$3m Policy Limit</c:v>
                </c:pt>
              </c:strCache>
            </c:strRef>
          </c:tx>
          <c:spPr>
            <a:solidFill>
              <a:srgbClr val="FF982C"/>
            </a:solidFill>
            <a:ln>
              <a:noFill/>
            </a:ln>
            <a:effectLst/>
            <a:extLst>
              <a:ext uri="{91240B29-F687-4F45-9708-019B960494DF}">
                <a14:hiddenLine xmlns:a14="http://schemas.microsoft.com/office/drawing/2010/main" w="0">
                  <a:solidFill>
                    <a:srgbClr val="FFFFFF"/>
                  </a:solidFill>
                  <a:prstDash val="solid"/>
                </a14:hiddenLine>
              </a:ext>
            </a:extLst>
          </c:spPr>
          <c:invertIfNegative val="0"/>
          <c:dLbls>
            <c:numFmt formatCode="0.0%" sourceLinked="0"/>
            <c:spPr>
              <a:noFill/>
              <a:ln>
                <a:noFill/>
              </a:ln>
              <a:effectLst/>
            </c:spPr>
            <c:txPr>
              <a:bodyPr rot="0" spcFirstLastPara="1" vertOverflow="ellipsis" vert="horz" wrap="square" anchor="ctr" anchorCtr="1"/>
              <a:lstStyle/>
              <a:p>
                <a:pPr>
                  <a:defRPr sz="1197" b="1" i="0" u="none" strike="noStrike" kern="1200" baseline="0">
                    <a:solidFill>
                      <a:srgbClr val="012B47"/>
                    </a:solidFill>
                    <a:latin typeface="Montserra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Input!$B$1:$E$1</c:f>
              <c:strCache>
                <c:ptCount val="4"/>
                <c:pt idx="0">
                  <c:v>FIPA (Central Estimate)         Effective 1/1/23</c:v>
                </c:pt>
                <c:pt idx="1">
                  <c:v>Compromise - Year 1+      Effective 1/1/23</c:v>
                </c:pt>
                <c:pt idx="2">
                  <c:v>Compromise - Year 5        Effective 1/1/28</c:v>
                </c:pt>
                <c:pt idx="3">
                  <c:v>Compromise - Year 10        Effective 1/1/33</c:v>
                </c:pt>
              </c:strCache>
            </c:strRef>
          </c:cat>
          <c:val>
            <c:numRef>
              <c:f>Input!$B$2:$E$2</c:f>
              <c:numCache>
                <c:formatCode>0.00%</c:formatCode>
                <c:ptCount val="4"/>
                <c:pt idx="0">
                  <c:v>0.89900000000000002</c:v>
                </c:pt>
                <c:pt idx="1">
                  <c:v>0.18</c:v>
                </c:pt>
                <c:pt idx="2">
                  <c:v>0.30199999999999999</c:v>
                </c:pt>
                <c:pt idx="3">
                  <c:v>0.38800000000000001</c:v>
                </c:pt>
              </c:numCache>
            </c:numRef>
          </c:val>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0-4E2A-40F6-B03D-20A6ABF39649}"/>
            </c:ext>
          </c:extLst>
        </c:ser>
        <c:ser>
          <c:idx val="1"/>
          <c:order val="1"/>
          <c:tx>
            <c:strRef>
              <c:f>Input!$A$3</c:f>
              <c:strCache>
                <c:ptCount val="1"/>
                <c:pt idx="0">
                  <c:v>$2m/$5m Policy Limit</c:v>
                </c:pt>
              </c:strCache>
            </c:strRef>
          </c:tx>
          <c:spPr>
            <a:solidFill>
              <a:schemeClr val="accent2"/>
            </a:solidFill>
            <a:ln>
              <a:noFill/>
            </a:ln>
            <a:effectLst/>
            <a:extLst>
              <a:ext uri="{91240B29-F687-4F45-9708-019B960494DF}">
                <a14:hiddenLine xmlns:a14="http://schemas.microsoft.com/office/drawing/2010/main" w="0">
                  <a:solidFill>
                    <a:srgbClr val="FFFFFF"/>
                  </a:solidFill>
                  <a:prstDash val="solid"/>
                </a14:hiddenLine>
              </a:ext>
            </a:extLst>
          </c:spPr>
          <c:invertIfNegative val="0"/>
          <c:dPt>
            <c:idx val="0"/>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1-4E2A-40F6-B03D-20A6ABF39649}"/>
              </c:ext>
            </c:extLst>
          </c:dPt>
          <c:dPt>
            <c:idx val="1"/>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2-4E2A-40F6-B03D-20A6ABF39649}"/>
              </c:ext>
            </c:extLst>
          </c:dPt>
          <c:dPt>
            <c:idx val="2"/>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3-4E2A-40F6-B03D-20A6ABF39649}"/>
              </c:ext>
            </c:extLst>
          </c:dPt>
          <c:dPt>
            <c:idx val="3"/>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4-4E2A-40F6-B03D-20A6ABF39649}"/>
              </c:ext>
            </c:extLst>
          </c:dPt>
          <c:dPt>
            <c:idx val="4"/>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5-4E2A-40F6-B03D-20A6ABF39649}"/>
              </c:ext>
            </c:extLst>
          </c:dPt>
          <c:dPt>
            <c:idx val="5"/>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6-4E2A-40F6-B03D-20A6ABF39649}"/>
              </c:ext>
            </c:extLst>
          </c:dPt>
          <c:dPt>
            <c:idx val="6"/>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7-4E2A-40F6-B03D-20A6ABF39649}"/>
              </c:ext>
            </c:extLst>
          </c:dPt>
          <c:dPt>
            <c:idx val="7"/>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8-4E2A-40F6-B03D-20A6ABF39649}"/>
              </c:ext>
            </c:extLst>
          </c:dPt>
          <c:dPt>
            <c:idx val="8"/>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9-4E2A-40F6-B03D-20A6ABF39649}"/>
              </c:ext>
            </c:extLst>
          </c:dPt>
          <c:dPt>
            <c:idx val="9"/>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A-4E2A-40F6-B03D-20A6ABF39649}"/>
              </c:ext>
            </c:extLst>
          </c:dPt>
          <c:dPt>
            <c:idx val="10"/>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B-4E2A-40F6-B03D-20A6ABF39649}"/>
              </c:ext>
            </c:extLst>
          </c:dPt>
          <c:dPt>
            <c:idx val="11"/>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C-4E2A-40F6-B03D-20A6ABF39649}"/>
              </c:ext>
            </c:extLst>
          </c:dPt>
          <c:dPt>
            <c:idx val="12"/>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D-4E2A-40F6-B03D-20A6ABF39649}"/>
              </c:ext>
            </c:extLst>
          </c:dPt>
          <c:dPt>
            <c:idx val="13"/>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E-4E2A-40F6-B03D-20A6ABF39649}"/>
              </c:ext>
            </c:extLst>
          </c:dPt>
          <c:dPt>
            <c:idx val="14"/>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0F-4E2A-40F6-B03D-20A6ABF39649}"/>
              </c:ext>
            </c:extLst>
          </c:dPt>
          <c:dPt>
            <c:idx val="15"/>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10-4E2A-40F6-B03D-20A6ABF39649}"/>
              </c:ext>
            </c:extLst>
          </c:dPt>
          <c:dPt>
            <c:idx val="16"/>
            <c:invertIfNegative val="0"/>
            <c:bubble3D val="0"/>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11-4E2A-40F6-B03D-20A6ABF39649}"/>
              </c:ext>
            </c:extLst>
          </c:dPt>
          <c:dLbls>
            <c:numFmt formatCode="0.0%" sourceLinked="0"/>
            <c:spPr>
              <a:noFill/>
              <a:ln>
                <a:noFill/>
              </a:ln>
              <a:effectLst/>
            </c:spPr>
            <c:txPr>
              <a:bodyPr rot="0" spcFirstLastPara="1" vertOverflow="ellipsis" vert="horz" wrap="square" anchor="ctr" anchorCtr="1"/>
              <a:lstStyle/>
              <a:p>
                <a:pPr>
                  <a:defRPr sz="1197" b="1" i="0" u="none" strike="noStrike" kern="1200" baseline="0">
                    <a:solidFill>
                      <a:srgbClr val="012B47"/>
                    </a:solidFill>
                    <a:latin typeface="Montserra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Input!$B$1:$E$1</c:f>
              <c:strCache>
                <c:ptCount val="4"/>
                <c:pt idx="0">
                  <c:v>FIPA (Central Estimate)         Effective 1/1/23</c:v>
                </c:pt>
                <c:pt idx="1">
                  <c:v>Compromise - Year 1+      Effective 1/1/23</c:v>
                </c:pt>
                <c:pt idx="2">
                  <c:v>Compromise - Year 5        Effective 1/1/28</c:v>
                </c:pt>
                <c:pt idx="3">
                  <c:v>Compromise - Year 10        Effective 1/1/33</c:v>
                </c:pt>
              </c:strCache>
            </c:strRef>
          </c:cat>
          <c:val>
            <c:numRef>
              <c:f>Input!$B$3:$E$3</c:f>
              <c:numCache>
                <c:formatCode>0%</c:formatCode>
                <c:ptCount val="4"/>
                <c:pt idx="0" formatCode="0.00%">
                  <c:v>1.159</c:v>
                </c:pt>
                <c:pt idx="1">
                  <c:v>0.182</c:v>
                </c:pt>
                <c:pt idx="2" formatCode="0.00%">
                  <c:v>0.316</c:v>
                </c:pt>
                <c:pt idx="3" formatCode="0.00%">
                  <c:v>0.42399999999999999</c:v>
                </c:pt>
              </c:numCache>
            </c:numRef>
          </c:val>
          <c:extLst xmlns:mc="http://schemas.openxmlformats.org/markup-compatibility/2006" xmlns:c14="http://schemas.microsoft.com/office/drawing/2007/8/2/chart" xmlns:a14="http://schemas.microsoft.com/office/drawing/2010/main" xmlns:c16="http://schemas.microsoft.com/office/drawing/2014/chart">
            <c:ext xmlns:c16="http://schemas.microsoft.com/office/drawing/2014/chart" uri="{C3380CC4-5D6E-409C-BE32-E72D297353CC}">
              <c16:uniqueId val="{00000012-4E2A-40F6-B03D-20A6ABF39649}"/>
            </c:ext>
          </c:extLst>
        </c:ser>
        <c:dLbls>
          <c:dLblPos val="outEnd"/>
          <c:showLegendKey val="0"/>
          <c:showVal val="1"/>
          <c:showCatName val="0"/>
          <c:showSerName val="0"/>
          <c:showPercent val="0"/>
          <c:showBubbleSize val="0"/>
        </c:dLbls>
        <c:gapWidth val="199"/>
        <c:axId val="1015032712"/>
        <c:axId val="1015035064"/>
      </c:barChart>
      <c:catAx>
        <c:axId val="10150327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rgbClr val="012B47"/>
                </a:solidFill>
                <a:latin typeface="Montserrat" pitchFamily="2" charset="77"/>
                <a:ea typeface="+mn-ea"/>
                <a:cs typeface="+mn-cs"/>
              </a:defRPr>
            </a:pPr>
            <a:endParaRPr lang="en-US"/>
          </a:p>
        </c:txPr>
        <c:crossAx val="1015035064"/>
        <c:crosses val="autoZero"/>
        <c:auto val="1"/>
        <c:lblAlgn val="ctr"/>
        <c:lblOffset val="100"/>
        <c:noMultiLvlLbl val="0"/>
      </c:catAx>
      <c:valAx>
        <c:axId val="10150350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1" i="0" u="none" strike="noStrike" kern="1200" cap="all" baseline="0">
                    <a:solidFill>
                      <a:srgbClr val="012B47"/>
                    </a:solidFill>
                    <a:latin typeface="Montserrat" pitchFamily="2" charset="77"/>
                    <a:ea typeface="+mn-ea"/>
                    <a:cs typeface="+mn-cs"/>
                  </a:defRPr>
                </a:pPr>
                <a:r>
                  <a:rPr lang="en-US"/>
                  <a:t>Estimated Increase in Loss Costs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rgbClr val="012B47"/>
                  </a:solidFill>
                  <a:latin typeface="Montserrat" pitchFamily="2" charset="77"/>
                  <a:ea typeface="+mn-ea"/>
                  <a:cs typeface="+mn-cs"/>
                </a:defRPr>
              </a:pPr>
              <a:endParaRPr lang="en-US"/>
            </a:p>
          </c:txPr>
        </c:title>
        <c:numFmt formatCode="0%" sourceLinked="0"/>
        <c:majorTickMark val="none"/>
        <c:minorTickMark val="none"/>
        <c:tickLblPos val="nextTo"/>
        <c:spPr>
          <a:noFill/>
          <a:ln>
            <a:noFill/>
          </a:ln>
          <a:effectLst/>
          <a:extLst>
            <a:ext uri="{91240B29-F687-4F45-9708-019B960494DF}">
              <a14:hiddenLine xmlns:a14="http://schemas.microsoft.com/office/drawing/2010/main" w="6350" cap="flat" cmpd="sng" algn="ctr">
                <a:solidFill>
                  <a:prstClr val="black">
                    <a:tint val="75000"/>
                  </a:prstClr>
                </a:solidFill>
                <a:prstDash val="solid"/>
                <a:round/>
              </a14:hiddenLine>
            </a:ext>
          </a:extLst>
        </c:spPr>
        <c:txPr>
          <a:bodyPr rot="-60000000" spcFirstLastPara="1" vertOverflow="ellipsis" vert="horz" wrap="square" anchor="ctr" anchorCtr="1"/>
          <a:lstStyle/>
          <a:p>
            <a:pPr>
              <a:defRPr sz="1197" b="0" i="0" u="none" strike="noStrike" kern="1200" baseline="0">
                <a:solidFill>
                  <a:srgbClr val="012B47"/>
                </a:solidFill>
                <a:latin typeface="Montserrat" pitchFamily="2" charset="77"/>
                <a:ea typeface="+mn-ea"/>
                <a:cs typeface="+mn-cs"/>
              </a:defRPr>
            </a:pPr>
            <a:endParaRPr lang="en-US"/>
          </a:p>
        </c:txPr>
        <c:crossAx val="101503271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800" b="1" i="0" u="none" strike="noStrike" kern="1200" baseline="0">
                <a:solidFill>
                  <a:srgbClr val="012B47"/>
                </a:solidFill>
                <a:latin typeface="Montserrat" pitchFamily="2" charset="77"/>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rgbClr val="012B47"/>
                </a:solidFill>
                <a:latin typeface="Montserrat" pitchFamily="2" charset="77"/>
                <a:ea typeface="+mn-ea"/>
                <a:cs typeface="+mn-cs"/>
              </a:defRPr>
            </a:pPr>
            <a:endParaRPr lang="en-US"/>
          </a:p>
        </c:txPr>
      </c:legendEntry>
      <c:layout>
        <c:manualLayout>
          <c:xMode val="edge"/>
          <c:yMode val="edge"/>
          <c:x val="0.19594662151475231"/>
          <c:y val="1.863180123619591E-2"/>
          <c:w val="0.60696996276417148"/>
          <c:h val="0.10764947566883765"/>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12B47"/>
              </a:solidFill>
              <a:latin typeface="Montserrat" pitchFamily="2" charset="77"/>
              <a:ea typeface="+mn-ea"/>
              <a:cs typeface="+mn-cs"/>
            </a:defRPr>
          </a:pPr>
          <a:endParaRPr lang="en-US"/>
        </a:p>
      </c:txPr>
    </c:legend>
    <c:plotVisOnly val="1"/>
    <c:dispBlanksAs val="gap"/>
    <c:showDLblsOverMax val="0"/>
  </c:chart>
  <c:spPr>
    <a:noFill/>
    <a:ln>
      <a:noFill/>
    </a:ln>
    <a:effectLst/>
  </c:spPr>
  <c:txPr>
    <a:bodyPr/>
    <a:lstStyle/>
    <a:p>
      <a:pPr>
        <a:defRPr b="1">
          <a:solidFill>
            <a:srgbClr val="012B47"/>
          </a:solidFill>
          <a:latin typeface="Montserrat"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0.17691</cdr:x>
      <cdr:y>0</cdr:y>
    </cdr:from>
    <cdr:to>
      <cdr:x>0.36285</cdr:x>
      <cdr:y>0.36793</cdr:y>
    </cdr:to>
    <cdr:sp macro="" textlink="">
      <cdr:nvSpPr>
        <cdr:cNvPr id="5" name="Freeform: Shape 4">
          <a:extLst xmlns:a="http://schemas.openxmlformats.org/drawingml/2006/main">
            <a:ext uri="{FF2B5EF4-FFF2-40B4-BE49-F238E27FC236}">
              <a16:creationId xmlns:a16="http://schemas.microsoft.com/office/drawing/2014/main" id="{DB24A5D0-4D98-4AAD-9C57-1F89ADB4A381}"/>
            </a:ext>
          </a:extLst>
        </cdr:cNvPr>
        <cdr:cNvSpPr/>
      </cdr:nvSpPr>
      <cdr:spPr>
        <a:xfrm xmlns:a="http://schemas.openxmlformats.org/drawingml/2006/main">
          <a:off x="2072638" y="0"/>
          <a:ext cx="2178432" cy="1948773"/>
        </a:xfrm>
        <a:custGeom xmlns:a="http://schemas.openxmlformats.org/drawingml/2006/main">
          <a:avLst/>
          <a:gdLst>
            <a:gd name="connsiteX0" fmla="*/ 0 w 3194222"/>
            <a:gd name="connsiteY0" fmla="*/ 2977978 h 2977978"/>
            <a:gd name="connsiteX1" fmla="*/ 512806 w 3194222"/>
            <a:gd name="connsiteY1" fmla="*/ 2564027 h 2977978"/>
            <a:gd name="connsiteX2" fmla="*/ 735227 w 3194222"/>
            <a:gd name="connsiteY2" fmla="*/ 2644346 h 2977978"/>
            <a:gd name="connsiteX3" fmla="*/ 1068860 w 3194222"/>
            <a:gd name="connsiteY3" fmla="*/ 2045043 h 2977978"/>
            <a:gd name="connsiteX4" fmla="*/ 1223319 w 3194222"/>
            <a:gd name="connsiteY4" fmla="*/ 2051222 h 2977978"/>
            <a:gd name="connsiteX5" fmla="*/ 1488990 w 3194222"/>
            <a:gd name="connsiteY5" fmla="*/ 1853514 h 2977978"/>
            <a:gd name="connsiteX6" fmla="*/ 1612557 w 3194222"/>
            <a:gd name="connsiteY6" fmla="*/ 1940011 h 2977978"/>
            <a:gd name="connsiteX7" fmla="*/ 2088292 w 3194222"/>
            <a:gd name="connsiteY7" fmla="*/ 1248032 h 2977978"/>
            <a:gd name="connsiteX8" fmla="*/ 2316892 w 3194222"/>
            <a:gd name="connsiteY8" fmla="*/ 1353065 h 2977978"/>
            <a:gd name="connsiteX9" fmla="*/ 3194222 w 3194222"/>
            <a:gd name="connsiteY9" fmla="*/ 0 h 29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4222" h="2977978">
              <a:moveTo>
                <a:pt x="0" y="2977978"/>
              </a:moveTo>
              <a:lnTo>
                <a:pt x="512806" y="2564027"/>
              </a:lnTo>
              <a:lnTo>
                <a:pt x="735227" y="2644346"/>
              </a:lnTo>
              <a:lnTo>
                <a:pt x="1068860" y="2045043"/>
              </a:lnTo>
              <a:lnTo>
                <a:pt x="1223319" y="2051222"/>
              </a:lnTo>
              <a:lnTo>
                <a:pt x="1488990" y="1853514"/>
              </a:lnTo>
              <a:lnTo>
                <a:pt x="1612557" y="1940011"/>
              </a:lnTo>
              <a:lnTo>
                <a:pt x="2088292" y="1248032"/>
              </a:lnTo>
              <a:lnTo>
                <a:pt x="2316892" y="1353065"/>
              </a:lnTo>
              <a:lnTo>
                <a:pt x="3194222" y="0"/>
              </a:lnTo>
            </a:path>
          </a:pathLst>
        </a:custGeom>
        <a:noFill xmlns:a="http://schemas.openxmlformats.org/drawingml/2006/main"/>
        <a:ln xmlns:a="http://schemas.openxmlformats.org/drawingml/2006/main" w="222250">
          <a:gradFill flip="none" rotWithShape="1">
            <a:gsLst>
              <a:gs pos="0">
                <a:srgbClr val="C00000"/>
              </a:gs>
              <a:gs pos="100000">
                <a:srgbClr val="F4EE00"/>
              </a:gs>
            </a:gsLst>
            <a:lin ang="16200000" scaled="1"/>
            <a:tileRect/>
          </a:gradFill>
          <a:prstDash val="solid"/>
          <a:tailEnd type="triangle" w="lg" len="med"/>
        </a:ln>
        <a:scene3d xmlns:a="http://schemas.openxmlformats.org/drawingml/2006/main">
          <a:camera prst="perspectiveAbove"/>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0.59295</cdr:x>
      <cdr:y>0.04689</cdr:y>
    </cdr:from>
    <cdr:to>
      <cdr:x>0.60227</cdr:x>
      <cdr:y>0.06953</cdr:y>
    </cdr:to>
    <cdr:sp macro="" textlink="">
      <cdr:nvSpPr>
        <cdr:cNvPr id="6" name="Rectangle 5">
          <a:extLst xmlns:a="http://schemas.openxmlformats.org/drawingml/2006/main">
            <a:ext uri="{FF2B5EF4-FFF2-40B4-BE49-F238E27FC236}">
              <a16:creationId xmlns:a16="http://schemas.microsoft.com/office/drawing/2014/main" id="{8FEC7622-04AE-48D5-B13A-839C8D54F747}"/>
            </a:ext>
          </a:extLst>
        </cdr:cNvPr>
        <cdr:cNvSpPr/>
      </cdr:nvSpPr>
      <cdr:spPr>
        <a:xfrm xmlns:a="http://schemas.openxmlformats.org/drawingml/2006/main">
          <a:off x="6946853" y="248329"/>
          <a:ext cx="109192" cy="119914"/>
        </a:xfrm>
        <a:prstGeom xmlns:a="http://schemas.openxmlformats.org/drawingml/2006/main" prst="rect">
          <a:avLst/>
        </a:prstGeom>
        <a:solidFill xmlns:a="http://schemas.openxmlformats.org/drawingml/2006/main">
          <a:srgbClr val="FF982C"/>
        </a:solidFill>
        <a:ln xmlns:a="http://schemas.openxmlformats.org/drawingml/2006/main">
          <a:noFill/>
        </a:l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E000C3-6EA6-44A4-BFD7-A8C444DBD791}" type="datetimeFigureOut">
              <a:rPr lang="en-US" smtClean="0"/>
              <a:t>10/8/2024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6BB839-CD34-4DE9-A4C3-35FD4E183A94}" type="slidenum">
              <a:rPr lang="en-US" smtClean="0"/>
              <a:t>‹#›</a:t>
            </a:fld>
            <a:endParaRPr lang="en-US"/>
          </a:p>
        </p:txBody>
      </p:sp>
    </p:spTree>
    <p:extLst>
      <p:ext uri="{BB962C8B-B14F-4D97-AF65-F5344CB8AC3E}">
        <p14:creationId xmlns:p14="http://schemas.microsoft.com/office/powerpoint/2010/main" val="197301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29A5F-72BC-844E-84AA-7DBBCB115C1E}" type="slidenum">
              <a:rPr lang="en-US" smtClean="0"/>
              <a:t>2</a:t>
            </a:fld>
            <a:endParaRPr lang="en-US" dirty="0"/>
          </a:p>
        </p:txBody>
      </p:sp>
    </p:spTree>
    <p:extLst>
      <p:ext uri="{BB962C8B-B14F-4D97-AF65-F5344CB8AC3E}">
        <p14:creationId xmlns:p14="http://schemas.microsoft.com/office/powerpoint/2010/main" val="392441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fontAlgn="base">
              <a:lnSpc>
                <a:spcPct val="107000"/>
              </a:lnSpc>
              <a:spcBef>
                <a:spcPts val="1200"/>
              </a:spcBef>
              <a:spcAft>
                <a:spcPts val="0"/>
              </a:spcAft>
              <a:buSzPts val="1000"/>
              <a:buFont typeface="Symbol" panose="05050102010706020507" pitchFamily="18" charset="2"/>
              <a:buNone/>
              <a:tabLst>
                <a:tab pos="457200" algn="l"/>
              </a:tabLst>
            </a:pPr>
            <a:r>
              <a:rPr lang="en-US" sz="1200" b="1" kern="1200" dirty="0">
                <a:solidFill>
                  <a:schemeClr val="tx1"/>
                </a:solidFill>
                <a:effectLst/>
                <a:latin typeface="Calibri" panose="020F0502020204030204" pitchFamily="34" charset="0"/>
                <a:cs typeface="Calibri" panose="020F0502020204030204" pitchFamily="34" charset="0"/>
              </a:rPr>
              <a:t>SPEAKING NOTES: </a:t>
            </a:r>
            <a:r>
              <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chart reflects our best attempt to gauge the impact that the new law will have on physicians’ malpractice insurance rates contrasted with FIPA. While we expect increases, they will be much smaller and more gradual than the initiative. The indicated increase in loss cost for $1 million and $2 million policy limits reflects blended (non-wrongful death and wrongful death) claims outcomes based on selected assumptions.</a:t>
            </a:r>
          </a:p>
          <a:p>
            <a:pPr marL="0" marR="0" lvl="0" indent="0" algn="l" rtl="0" fontAlgn="base">
              <a:lnSpc>
                <a:spcPct val="107000"/>
              </a:lnSpc>
              <a:spcBef>
                <a:spcPts val="1200"/>
              </a:spcBef>
              <a:spcAft>
                <a:spcPts val="0"/>
              </a:spcAft>
              <a:buSzPts val="1000"/>
              <a:buFont typeface="Symbol" panose="05050102010706020507" pitchFamily="18" charset="2"/>
              <a:buNone/>
              <a:tabLst>
                <a:tab pos="457200" algn="l"/>
              </a:tabLst>
            </a:pPr>
            <a:endPar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rtl="0" fontAlgn="base">
              <a:lnSpc>
                <a:spcPct val="107000"/>
              </a:lnSpc>
              <a:spcBef>
                <a:spcPts val="1200"/>
              </a:spcBef>
              <a:spcAft>
                <a:spcPts val="0"/>
              </a:spcAft>
              <a:buSzPts val="1000"/>
              <a:buFont typeface="Symbol" panose="05050102010706020507" pitchFamily="18" charset="2"/>
              <a:buNone/>
              <a:tabLst>
                <a:tab pos="457200" algn="l"/>
              </a:tabLst>
            </a:pPr>
            <a:r>
              <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AB 35 scenario results are from actuaries provided to CMA on March 28, 2022.</a:t>
            </a:r>
          </a:p>
          <a:p>
            <a:pPr marL="0" marR="0" lvl="0" indent="0" algn="l" rtl="0" fontAlgn="base">
              <a:lnSpc>
                <a:spcPct val="107000"/>
              </a:lnSpc>
              <a:spcBef>
                <a:spcPts val="1200"/>
              </a:spcBef>
              <a:spcAft>
                <a:spcPts val="0"/>
              </a:spcAft>
              <a:buSzPts val="1000"/>
              <a:buFont typeface="Symbol" panose="05050102010706020507" pitchFamily="18" charset="2"/>
              <a:buNone/>
              <a:tabLst>
                <a:tab pos="457200" algn="l"/>
              </a:tabLst>
            </a:pPr>
            <a:endPar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rtl="0" fontAlgn="base">
              <a:lnSpc>
                <a:spcPct val="107000"/>
              </a:lnSpc>
              <a:spcBef>
                <a:spcPts val="1200"/>
              </a:spcBef>
              <a:spcAft>
                <a:spcPts val="0"/>
              </a:spcAft>
              <a:buSzPts val="1000"/>
              <a:buFont typeface="Symbol" panose="05050102010706020507" pitchFamily="18" charset="2"/>
              <a:buNone/>
              <a:tabLst>
                <a:tab pos="457200" algn="l"/>
              </a:tabLst>
            </a:pPr>
            <a:r>
              <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FIPA results are from actuaries provided to CMA on November 17, 2021.</a:t>
            </a:r>
            <a:endPar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pPr>
              <a:defRPr/>
            </a:pPr>
            <a:fld id="{6A83A635-BF57-4D7C-BF46-456F99859580}" type="slidenum">
              <a:rPr lang="en-US" smtClean="0"/>
              <a:pPr>
                <a:defRPr/>
              </a:pPr>
              <a:t>17</a:t>
            </a:fld>
            <a:endParaRPr lang="en-US"/>
          </a:p>
        </p:txBody>
      </p:sp>
    </p:spTree>
    <p:extLst>
      <p:ext uri="{BB962C8B-B14F-4D97-AF65-F5344CB8AC3E}">
        <p14:creationId xmlns:p14="http://schemas.microsoft.com/office/powerpoint/2010/main" val="63569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solidFill>
                  <a:schemeClr val="tx1"/>
                </a:solidFill>
                <a:latin typeface="Calibri" panose="020F0502020204030204" pitchFamily="34" charset="0"/>
                <a:cs typeface="Calibri" panose="020F0502020204030204" pitchFamily="34" charset="0"/>
              </a:rPr>
              <a:t>SPEAKING NOTES: </a:t>
            </a:r>
            <a:r>
              <a:rPr lang="en-US" sz="1200" kern="1200" dirty="0">
                <a:solidFill>
                  <a:schemeClr val="tx1"/>
                </a:solidFill>
                <a:latin typeface="Calibri" panose="020F0502020204030204" pitchFamily="34" charset="0"/>
                <a:ea typeface="+mn-ea"/>
                <a:cs typeface="Calibri" panose="020F0502020204030204" pitchFamily="34" charset="0"/>
              </a:rPr>
              <a:t>For the first time in a generation, we were met with an opportunity to achieve a meaningful consensus between competing interests. AB 35 was born out the agreement reached between the CAPP coalition and plaintiff’s attorneys to preserve MICRA’s core protections, keeping its essential guardrails in place for patients and providers. AB 35 will provide a fair and reasonable increase to MICRA’s established limit on non-economic damages for medical negligence starting on January 1, 2023 – with gradual increases over the next 10 years and a 2.0% annual inflationary adjustment thereafter. </a:t>
            </a:r>
          </a:p>
          <a:p>
            <a:endParaRPr lang="en-US" sz="12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A83A635-BF57-4D7C-BF46-456F99859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13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kern="1200" dirty="0">
                <a:solidFill>
                  <a:schemeClr val="tx1"/>
                </a:solidFill>
                <a:latin typeface="Calibri" panose="020F0502020204030204" pitchFamily="34" charset="0"/>
                <a:ea typeface="+mn-ea"/>
                <a:cs typeface="Calibri" panose="020F0502020204030204" pitchFamily="34" charset="0"/>
              </a:rPr>
              <a:t>SPEAKING NOTES: </a:t>
            </a:r>
            <a:r>
              <a:rPr lang="en-US" sz="1200" kern="1200" dirty="0">
                <a:solidFill>
                  <a:schemeClr val="tx1"/>
                </a:solidFill>
                <a:latin typeface="Calibri" panose="020F0502020204030204" pitchFamily="34" charset="0"/>
                <a:ea typeface="+mn-ea"/>
                <a:cs typeface="Calibri" panose="020F0502020204030204" pitchFamily="34" charset="0"/>
              </a:rPr>
              <a:t>This list is just a few examples of the organizations that make up Californians Allied for Patient Protection, the large and diverse coalition working to protect access to health care through MICRA.  </a:t>
            </a:r>
          </a:p>
          <a:p>
            <a:endParaRPr lang="en-US" dirty="0"/>
          </a:p>
        </p:txBody>
      </p:sp>
      <p:sp>
        <p:nvSpPr>
          <p:cNvPr id="4" name="Slide Number Placeholder 3"/>
          <p:cNvSpPr>
            <a:spLocks noGrp="1"/>
          </p:cNvSpPr>
          <p:nvPr>
            <p:ph type="sldNum" sz="quarter" idx="5"/>
          </p:nvPr>
        </p:nvSpPr>
        <p:spPr/>
        <p:txBody>
          <a:bodyPr/>
          <a:lstStyle/>
          <a:p>
            <a:pPr>
              <a:defRPr/>
            </a:pPr>
            <a:fld id="{6A83A635-BF57-4D7C-BF46-456F99859580}" type="slidenum">
              <a:rPr lang="en-US" smtClean="0"/>
              <a:pPr>
                <a:defRPr/>
              </a:pPr>
              <a:t>9</a:t>
            </a:fld>
            <a:endParaRPr lang="en-US"/>
          </a:p>
        </p:txBody>
      </p:sp>
    </p:spTree>
    <p:extLst>
      <p:ext uri="{BB962C8B-B14F-4D97-AF65-F5344CB8AC3E}">
        <p14:creationId xmlns:p14="http://schemas.microsoft.com/office/powerpoint/2010/main" val="67054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1" dirty="0">
                <a:solidFill>
                  <a:schemeClr val="tx1"/>
                </a:solidFill>
                <a:latin typeface="Calibri" panose="020F0502020204030204" pitchFamily="34" charset="0"/>
                <a:cs typeface="Calibri" panose="020F0502020204030204" pitchFamily="34" charset="0"/>
              </a:rPr>
              <a:t>SPEAKING NOTES: </a:t>
            </a:r>
            <a:r>
              <a:rPr lang="en-US" sz="1200" dirty="0">
                <a:solidFill>
                  <a:schemeClr val="tx1"/>
                </a:solidFill>
                <a:latin typeface="Calibri" panose="020F0502020204030204" pitchFamily="34" charset="0"/>
                <a:cs typeface="Calibri" panose="020F0502020204030204" pitchFamily="34" charset="0"/>
              </a:rPr>
              <a:t>Here are the numerous provisions of MICRA retained in AB 35. Each of these guardrails would have been altered in a damaging way had FIPA become law. California will retain strong protections against frivolous lawsuits targeting health care providers. At the end of the presentation I’ll show you a direct comparison between FIPA and the agreement.</a:t>
            </a:r>
          </a:p>
          <a:p>
            <a:pPr>
              <a:lnSpc>
                <a:spcPct val="100000"/>
              </a:lnSpc>
            </a:pPr>
            <a:endParaRPr lang="en-US" sz="1200" kern="1200" dirty="0">
              <a:solidFill>
                <a:schemeClr val="tx1"/>
              </a:solidFill>
              <a:latin typeface="Calibri" panose="020F0502020204030204" pitchFamily="34" charset="0"/>
              <a:ea typeface="+mn-ea"/>
              <a:cs typeface="Calibri" panose="020F0502020204030204" pitchFamily="34" charset="0"/>
            </a:endParaRPr>
          </a:p>
          <a:p>
            <a:pPr>
              <a:lnSpc>
                <a:spcPct val="100000"/>
              </a:lnSpc>
            </a:pPr>
            <a:r>
              <a:rPr lang="en-US" sz="1200" kern="1200" dirty="0">
                <a:solidFill>
                  <a:schemeClr val="tx1"/>
                </a:solidFill>
                <a:latin typeface="Calibri" panose="020F0502020204030204" pitchFamily="34" charset="0"/>
                <a:ea typeface="+mn-ea"/>
                <a:cs typeface="Calibri" panose="020F0502020204030204" pitchFamily="34" charset="0"/>
              </a:rPr>
              <a:t>AB 35 includes some changes to periodic payments and attorney contingency fees.</a:t>
            </a:r>
          </a:p>
          <a:p>
            <a:pPr>
              <a:lnSpc>
                <a:spcPct val="100000"/>
              </a:lnSpc>
            </a:pPr>
            <a:endParaRPr lang="en-US" sz="1200" dirty="0">
              <a:solidFill>
                <a:schemeClr val="tx1"/>
              </a:solidFill>
              <a:latin typeface="Calibri" panose="020F0502020204030204" pitchFamily="34" charset="0"/>
              <a:cs typeface="Calibri" panose="020F0502020204030204" pitchFamily="34" charset="0"/>
            </a:endParaRPr>
          </a:p>
          <a:p>
            <a:pPr marL="309049" lvl="1" indent="-309049" fontAlgn="base">
              <a:lnSpc>
                <a:spcPct val="100000"/>
              </a:lnSpc>
              <a:spcBef>
                <a:spcPts val="1000"/>
              </a:spcBef>
              <a:spcAft>
                <a:spcPct val="0"/>
              </a:spcAft>
              <a:buClr>
                <a:srgbClr val="002B47"/>
              </a:buClr>
              <a:buFont typeface="Arial Black" panose="020B0A04020102020204" pitchFamily="34" charset="0"/>
              <a:buChar char="+"/>
            </a:pPr>
            <a:r>
              <a:rPr lang="en-US" sz="1200" b="0" dirty="0">
                <a:solidFill>
                  <a:schemeClr val="tx1"/>
                </a:solidFill>
                <a:latin typeface="Calibri" panose="020F0502020204030204" pitchFamily="34" charset="0"/>
                <a:cs typeface="Calibri" panose="020F0502020204030204" pitchFamily="34" charset="0"/>
              </a:rPr>
              <a:t>At</a:t>
            </a:r>
            <a:r>
              <a:rPr lang="en-US" sz="1200" b="1"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the request of either party, periodic payments can be utilized for future economic damages starting at $250,000 (presently at $50,000) </a:t>
            </a:r>
          </a:p>
          <a:p>
            <a:pPr marL="309049" lvl="1" indent="-309049" fontAlgn="base">
              <a:lnSpc>
                <a:spcPct val="100000"/>
              </a:lnSpc>
              <a:spcBef>
                <a:spcPts val="1000"/>
              </a:spcBef>
              <a:spcAft>
                <a:spcPct val="0"/>
              </a:spcAft>
              <a:buClr>
                <a:srgbClr val="002B47"/>
              </a:buClr>
              <a:buFont typeface="Arial Black" panose="020B0A04020102020204" pitchFamily="34" charset="0"/>
              <a:buChar char="+"/>
            </a:pPr>
            <a:r>
              <a:rPr lang="en-US" sz="1200" b="0" dirty="0">
                <a:solidFill>
                  <a:schemeClr val="tx1"/>
                </a:solidFill>
                <a:latin typeface="Calibri" panose="020F0502020204030204" pitchFamily="34" charset="0"/>
                <a:cs typeface="Calibri" panose="020F0502020204030204" pitchFamily="34" charset="0"/>
              </a:rPr>
              <a:t>AB 35 establishes</a:t>
            </a:r>
            <a:r>
              <a:rPr lang="en-US" sz="1200" dirty="0">
                <a:solidFill>
                  <a:schemeClr val="tx1"/>
                </a:solidFill>
                <a:latin typeface="Calibri" panose="020F0502020204030204" pitchFamily="34" charset="0"/>
                <a:cs typeface="Calibri" panose="020F0502020204030204" pitchFamily="34" charset="0"/>
              </a:rPr>
              <a:t> a two-tiered system (from a four-tiered) limit on attorney contingency fees, with the option to petition the court for a higher contingency fee in cases that go to trial </a:t>
            </a:r>
          </a:p>
          <a:p>
            <a:pPr marL="766249" lvl="2" indent="-309049" fontAlgn="base">
              <a:lnSpc>
                <a:spcPct val="100000"/>
              </a:lnSpc>
              <a:spcBef>
                <a:spcPts val="1000"/>
              </a:spcBef>
              <a:spcAft>
                <a:spcPct val="0"/>
              </a:spcAft>
              <a:buClr>
                <a:srgbClr val="002B47"/>
              </a:buClr>
              <a:buFont typeface="Arial Black" panose="020B0A04020102020204" pitchFamily="34" charset="0"/>
              <a:buChar char="+"/>
            </a:pPr>
            <a:r>
              <a:rPr lang="en-US" sz="1200" dirty="0">
                <a:solidFill>
                  <a:schemeClr val="tx1"/>
                </a:solidFill>
                <a:latin typeface="Calibri" panose="020F0502020204030204" pitchFamily="34" charset="0"/>
                <a:cs typeface="Calibri" panose="020F0502020204030204" pitchFamily="34" charset="0"/>
              </a:rPr>
              <a:t>There is a 25% contingency fee limit for claims resolved PRIOR to civil complaint being filed or arbitration demand being made </a:t>
            </a:r>
          </a:p>
          <a:p>
            <a:pPr marL="766249" lvl="2" indent="-309049" fontAlgn="base">
              <a:lnSpc>
                <a:spcPct val="100000"/>
              </a:lnSpc>
              <a:spcBef>
                <a:spcPts val="1000"/>
              </a:spcBef>
              <a:spcAft>
                <a:spcPct val="0"/>
              </a:spcAft>
              <a:buClr>
                <a:srgbClr val="002B47"/>
              </a:buClr>
              <a:buFont typeface="Arial Black" panose="020B0A04020102020204" pitchFamily="34" charset="0"/>
              <a:buChar char="+"/>
            </a:pPr>
            <a:r>
              <a:rPr lang="en-US" sz="1200" dirty="0">
                <a:solidFill>
                  <a:schemeClr val="tx1"/>
                </a:solidFill>
                <a:latin typeface="Calibri" panose="020F0502020204030204" pitchFamily="34" charset="0"/>
                <a:cs typeface="Calibri" panose="020F0502020204030204" pitchFamily="34" charset="0"/>
              </a:rPr>
              <a:t>And a 33% contingency fee limit for claims resolved AFTER civil complaint is filed or arbitration demand is made </a:t>
            </a:r>
          </a:p>
          <a:p>
            <a:pPr marL="766249" lvl="2" indent="-309049" algn="l" rtl="0" fontAlgn="base">
              <a:lnSpc>
                <a:spcPct val="100000"/>
              </a:lnSpc>
              <a:spcBef>
                <a:spcPct val="30000"/>
              </a:spcBef>
              <a:spcAft>
                <a:spcPct val="0"/>
              </a:spcAft>
              <a:buClr>
                <a:srgbClr val="002B47"/>
              </a:buClr>
              <a:buFont typeface="Arial Black" panose="020B0A04020102020204" pitchFamily="34" charset="0"/>
              <a:buChar char="+"/>
            </a:pPr>
            <a:endParaRPr lang="en-US" sz="1200" kern="120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Calibri" panose="020F0502020204030204" pitchFamily="34" charset="0"/>
                <a:ea typeface="+mn-ea"/>
                <a:cs typeface="Calibri" panose="020F0502020204030204" pitchFamily="34" charset="0"/>
              </a:rPr>
              <a:t>As we discuss AB 35 over the next few slides, note that AB 35 goes into effect on January 1, 2023. The changes discussed START on that date.</a:t>
            </a:r>
          </a:p>
          <a:p>
            <a:pPr marL="457200" lvl="2" indent="0" fontAlgn="base">
              <a:lnSpc>
                <a:spcPct val="100000"/>
              </a:lnSpc>
              <a:spcBef>
                <a:spcPts val="1000"/>
              </a:spcBef>
              <a:spcAft>
                <a:spcPct val="0"/>
              </a:spcAft>
              <a:buClr>
                <a:srgbClr val="002B47"/>
              </a:buClr>
              <a:buFont typeface="Arial Black" panose="020B0A04020102020204" pitchFamily="34" charset="0"/>
              <a:buNone/>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A83A635-BF57-4D7C-BF46-456F99859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9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solidFill>
                  <a:schemeClr val="tx1"/>
                </a:solidFill>
                <a:latin typeface="Calibri" panose="020F0502020204030204" pitchFamily="34" charset="0"/>
                <a:cs typeface="Calibri" panose="020F0502020204030204" pitchFamily="34" charset="0"/>
              </a:rPr>
              <a:t>SPEAKING NOTES: </a:t>
            </a:r>
            <a:r>
              <a:rPr lang="en-US" sz="1200" dirty="0">
                <a:solidFill>
                  <a:schemeClr val="tx1"/>
                </a:solidFill>
                <a:latin typeface="Calibri" panose="020F0502020204030204" pitchFamily="34" charset="0"/>
                <a:cs typeface="Calibri" panose="020F0502020204030204" pitchFamily="34" charset="0"/>
              </a:rPr>
              <a:t>Here is an entirely new provision of law that created by AB 35. </a:t>
            </a:r>
            <a:r>
              <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goal is to transform the existing culture of blame and punishment that suppresses information, into a culture of safety that focuses on openness and information sharing. We believe this will improve health care, prevent adverse outcomes and give physicians an opportunity to empathize with their patients when something goes wrong without fear of reprisal.</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A83A635-BF57-4D7C-BF46-456F99859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43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1200"/>
              </a:spcBef>
              <a:spcAft>
                <a:spcPts val="0"/>
              </a:spcAft>
              <a:buClrTx/>
              <a:buSzPts val="1000"/>
              <a:buFont typeface="Symbol" panose="05050102010706020507" pitchFamily="18" charset="2"/>
              <a:buNone/>
              <a:tabLst>
                <a:tab pos="457200" algn="l"/>
              </a:tabLst>
              <a:defRPr/>
            </a:pPr>
            <a:r>
              <a:rPr lang="en-US" sz="1200" b="1" kern="1200" dirty="0">
                <a:solidFill>
                  <a:schemeClr val="tx1"/>
                </a:solidFill>
                <a:latin typeface="Calibri" panose="020F0502020204030204" pitchFamily="34" charset="0"/>
                <a:ea typeface="+mn-ea"/>
                <a:cs typeface="Calibri" panose="020F0502020204030204" pitchFamily="34" charset="0"/>
              </a:rPr>
              <a:t>SPEAKING NOTES: </a:t>
            </a:r>
            <a:r>
              <a:rPr lang="en-US" sz="1200" kern="1200" dirty="0">
                <a:solidFill>
                  <a:schemeClr val="tx1"/>
                </a:solidFill>
                <a:latin typeface="Calibri" panose="020F0502020204030204" pitchFamily="34" charset="0"/>
                <a:ea typeface="+mn-ea"/>
                <a:cs typeface="Calibri" panose="020F0502020204030204" pitchFamily="34" charset="0"/>
              </a:rPr>
              <a:t>While the ‘FIPA’ initiative would have effectively eliminated essentially all of MICRA’s provisions, the new law preserves nearly all of MICRA as it stands today. The new law alters MICRA’s limits on noneconomic damages that can be recovered in medical malpractice cases, which currently stands at $250k in all cases. Starting January 1, we now have different cap amounts based upon whether the case involves a patient death. Importantly, the new law includes an </a:t>
            </a:r>
            <a:r>
              <a:rPr lang="en-US" sz="1200" kern="1200" dirty="0">
                <a:solidFill>
                  <a:schemeClr val="tx1"/>
                </a:solidFill>
                <a:effectLst/>
                <a:latin typeface="Calibri" panose="020F0502020204030204" pitchFamily="34" charset="0"/>
                <a:ea typeface="+mn-ea"/>
                <a:cs typeface="Calibri" panose="020F0502020204030204" pitchFamily="34" charset="0"/>
              </a:rPr>
              <a:t>inflationary adjustment after 10 years, which is intended to ensure stability and prevent a repeat of the fights we’ve had since MICRA passed in 1975.</a:t>
            </a:r>
          </a:p>
          <a:p>
            <a:pPr marL="0" marR="0" lvl="0" indent="0" algn="l" defTabSz="914400" rtl="0" eaLnBrk="1" fontAlgn="base" latinLnBrk="0" hangingPunct="1">
              <a:lnSpc>
                <a:spcPct val="100000"/>
              </a:lnSpc>
              <a:spcBef>
                <a:spcPts val="1200"/>
              </a:spcBef>
              <a:spcAft>
                <a:spcPts val="0"/>
              </a:spcAft>
              <a:buClrTx/>
              <a:buSzPts val="1000"/>
              <a:buFont typeface="Symbol" panose="05050102010706020507" pitchFamily="18" charset="2"/>
              <a:buNone/>
              <a:tabLst>
                <a:tab pos="457200" algn="l"/>
              </a:tabLst>
              <a:defRP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309049" marR="0" lvl="1" indent="-309049" algn="l" rtl="0" fontAlgn="base">
              <a:lnSpc>
                <a:spcPct val="100000"/>
              </a:lnSpc>
              <a:spcBef>
                <a:spcPts val="1000"/>
              </a:spcBef>
              <a:spcAft>
                <a:spcPct val="0"/>
              </a:spcAft>
              <a:buClr>
                <a:srgbClr val="002B47"/>
              </a:buClr>
              <a:buSzPts val="1000"/>
              <a:buFont typeface="Arial Black" panose="020B0A04020102020204" pitchFamily="34" charset="0"/>
              <a:buChar char="+"/>
              <a:tabLst>
                <a:tab pos="457200" algn="l"/>
              </a:tabLst>
            </a:pPr>
            <a:r>
              <a:rPr lang="en-US" sz="1200" b="0" kern="1200" dirty="0">
                <a:solidFill>
                  <a:schemeClr val="tx1"/>
                </a:solidFill>
                <a:latin typeface="Calibri" panose="020F0502020204030204" pitchFamily="34" charset="0"/>
                <a:ea typeface="+mn-ea"/>
                <a:cs typeface="Calibri" panose="020F0502020204030204" pitchFamily="34" charset="0"/>
              </a:rPr>
              <a:t>Cases not involving a patient death will have a limit of $350k on the effective date of January 1, 2023, with an incremental increase over the next 10 years to $750k and a 2.0% annual inflationary adjustment thereafter</a:t>
            </a:r>
          </a:p>
          <a:p>
            <a:pPr marL="309049" marR="0" lvl="1" indent="-309049" algn="l" rtl="0" fontAlgn="base">
              <a:lnSpc>
                <a:spcPct val="100000"/>
              </a:lnSpc>
              <a:spcBef>
                <a:spcPts val="1000"/>
              </a:spcBef>
              <a:spcAft>
                <a:spcPct val="0"/>
              </a:spcAft>
              <a:buClr>
                <a:srgbClr val="002B47"/>
              </a:buClr>
              <a:buSzPts val="1000"/>
              <a:buFont typeface="Arial Black" panose="020B0A04020102020204" pitchFamily="34" charset="0"/>
              <a:buChar char="+"/>
              <a:tabLst>
                <a:tab pos="457200" algn="l"/>
              </a:tabLst>
            </a:pPr>
            <a:r>
              <a:rPr lang="en-US" sz="1200" b="0" kern="1200" dirty="0">
                <a:solidFill>
                  <a:schemeClr val="tx1"/>
                </a:solidFill>
                <a:latin typeface="Calibri" panose="020F0502020204030204" pitchFamily="34" charset="0"/>
                <a:ea typeface="+mn-ea"/>
                <a:cs typeface="Calibri" panose="020F0502020204030204" pitchFamily="34" charset="0"/>
              </a:rPr>
              <a:t>Cases involving a patient death will have a limit of $500k on the effective date of January 1, 2023, with an incremental increase over the next 10 years to $1 million and a 2.0% annual inflationary adjustment thereafter</a:t>
            </a:r>
          </a:p>
          <a:p>
            <a:pPr marL="0" marR="0" lvl="0" indent="0" algn="l" rtl="0" fontAlgn="base">
              <a:lnSpc>
                <a:spcPct val="100000"/>
              </a:lnSpc>
              <a:spcBef>
                <a:spcPts val="1200"/>
              </a:spcBef>
              <a:spcAft>
                <a:spcPts val="0"/>
              </a:spcAft>
              <a:buClr>
                <a:srgbClr val="002B47"/>
              </a:buClr>
              <a:buSzPts val="1000"/>
              <a:buFont typeface="Symbol" panose="05050102010706020507" pitchFamily="18" charset="2"/>
              <a:buNone/>
              <a:tabLst>
                <a:tab pos="457200" algn="l"/>
              </a:tabLst>
            </a:pP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rtl="0" fontAlgn="base">
              <a:lnSpc>
                <a:spcPct val="100000"/>
              </a:lnSpc>
              <a:spcBef>
                <a:spcPts val="1200"/>
              </a:spcBef>
              <a:spcAft>
                <a:spcPts val="0"/>
              </a:spcAft>
              <a:buClr>
                <a:srgbClr val="002B47"/>
              </a:buClr>
              <a:buSzPts val="1000"/>
              <a:buFont typeface="Symbol" panose="05050102010706020507" pitchFamily="18" charset="2"/>
              <a:buNone/>
              <a:tabLst>
                <a:tab pos="457200" algn="l"/>
              </a:tabLst>
            </a:pPr>
            <a:r>
              <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These inflationary adjustments were rejected by the plaintiff’s attorneys when MICRA was first enacted, and decades of expensive battles ensued. AB 35 creates a permanent solution. </a:t>
            </a:r>
          </a:p>
          <a:p>
            <a:pPr marL="0" marR="0" lvl="0" indent="0" algn="l" rtl="0" fontAlgn="base">
              <a:lnSpc>
                <a:spcPct val="100000"/>
              </a:lnSpc>
              <a:spcBef>
                <a:spcPts val="1200"/>
              </a:spcBef>
              <a:spcAft>
                <a:spcPts val="0"/>
              </a:spcAft>
              <a:buClr>
                <a:srgbClr val="002B47"/>
              </a:buClr>
              <a:buSzPts val="1000"/>
              <a:buFont typeface="Symbol" panose="05050102010706020507" pitchFamily="18" charset="2"/>
              <a:buNone/>
              <a:tabLst>
                <a:tab pos="457200" algn="l"/>
              </a:tabLst>
            </a:pPr>
            <a:endParaRPr lang="en-US" sz="1200" kern="1200" dirty="0">
              <a:solidFill>
                <a:schemeClr val="tx1"/>
              </a:solidFill>
              <a:effectLst/>
              <a:latin typeface="Calibri" panose="020F0502020204030204" pitchFamily="34" charset="0"/>
              <a:cs typeface="Calibri" panose="020F0502020204030204" pitchFamily="34" charset="0"/>
            </a:endParaRPr>
          </a:p>
          <a:p>
            <a:pPr marL="0" marR="0" lvl="0" indent="0" algn="l" rtl="0" fontAlgn="base">
              <a:lnSpc>
                <a:spcPct val="100000"/>
              </a:lnSpc>
              <a:spcBef>
                <a:spcPts val="1200"/>
              </a:spcBef>
              <a:spcAft>
                <a:spcPts val="0"/>
              </a:spcAft>
              <a:buClr>
                <a:srgbClr val="002B47"/>
              </a:buClr>
              <a:buSzPts val="1000"/>
              <a:buFont typeface="Symbol" panose="05050102010706020507" pitchFamily="18" charset="2"/>
              <a:buNone/>
              <a:tabLst>
                <a:tab pos="457200" algn="l"/>
              </a:tabLst>
            </a:pPr>
            <a:r>
              <a:rPr lang="en-US" sz="1200" kern="1200" dirty="0">
                <a:solidFill>
                  <a:schemeClr val="tx1"/>
                </a:solidFill>
                <a:effectLst/>
                <a:latin typeface="Calibri" panose="020F0502020204030204" pitchFamily="34" charset="0"/>
                <a:cs typeface="Calibri" panose="020F0502020204030204" pitchFamily="34" charset="0"/>
              </a:rPr>
              <a:t>Critically, the proponents of FIPA have withdrawn the initiative from the November ballot, averting a campaign fight.</a:t>
            </a:r>
          </a:p>
        </p:txBody>
      </p:sp>
      <p:sp>
        <p:nvSpPr>
          <p:cNvPr id="4" name="Slide Number Placeholder 3"/>
          <p:cNvSpPr>
            <a:spLocks noGrp="1"/>
          </p:cNvSpPr>
          <p:nvPr>
            <p:ph type="sldNum" sz="quarter" idx="5"/>
          </p:nvPr>
        </p:nvSpPr>
        <p:spPr/>
        <p:txBody>
          <a:bodyPr/>
          <a:lstStyle/>
          <a:p>
            <a:pPr>
              <a:defRPr/>
            </a:pPr>
            <a:fld id="{6A83A635-BF57-4D7C-BF46-456F99859580}" type="slidenum">
              <a:rPr lang="en-US" smtClean="0"/>
              <a:pPr>
                <a:defRPr/>
              </a:pPr>
              <a:t>12</a:t>
            </a:fld>
            <a:endParaRPr lang="en-US"/>
          </a:p>
        </p:txBody>
      </p:sp>
    </p:spTree>
    <p:extLst>
      <p:ext uri="{BB962C8B-B14F-4D97-AF65-F5344CB8AC3E}">
        <p14:creationId xmlns:p14="http://schemas.microsoft.com/office/powerpoint/2010/main" val="1555784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Calibri" panose="020F0502020204030204" pitchFamily="34" charset="0"/>
                <a:cs typeface="Calibri" panose="020F0502020204030204" pitchFamily="34" charset="0"/>
              </a:rPr>
              <a:t>SPEAKING NOTES: </a:t>
            </a:r>
            <a:r>
              <a:rPr lang="en-US" sz="1200" dirty="0">
                <a:solidFill>
                  <a:schemeClr val="tx1"/>
                </a:solidFill>
                <a:latin typeface="Calibri" panose="020F0502020204030204" pitchFamily="34" charset="0"/>
                <a:cs typeface="Calibri" panose="020F0502020204030204" pitchFamily="34" charset="0"/>
              </a:rPr>
              <a:t>This slide shows the scenario for the walk-up of the cap from $350k to $750k in non-death cases. Annual inflation adjustment to cap of 2% begins in the 11</a:t>
            </a:r>
            <a:r>
              <a:rPr lang="en-US" sz="1200" baseline="30000" dirty="0">
                <a:solidFill>
                  <a:schemeClr val="tx1"/>
                </a:solidFill>
                <a:latin typeface="Calibri" panose="020F0502020204030204" pitchFamily="34" charset="0"/>
                <a:cs typeface="Calibri" panose="020F0502020204030204" pitchFamily="34" charset="0"/>
              </a:rPr>
              <a:t>th</a:t>
            </a:r>
            <a:r>
              <a:rPr lang="en-US" sz="1200" dirty="0">
                <a:solidFill>
                  <a:schemeClr val="tx1"/>
                </a:solidFill>
                <a:latin typeface="Calibri" panose="020F0502020204030204" pitchFamily="34" charset="0"/>
                <a:cs typeface="Calibri" panose="020F0502020204030204" pitchFamily="34" charset="0"/>
              </a:rPr>
              <a:t> year after the effective date. Under AB 35, it will take 40 years for the cap to reach the level it would if a retroactive cost of living adjustment was applied to 1975. Again, the contrast with FIPA is stark.</a:t>
            </a:r>
          </a:p>
        </p:txBody>
      </p:sp>
      <p:sp>
        <p:nvSpPr>
          <p:cNvPr id="4" name="Slide Number Placeholder 3"/>
          <p:cNvSpPr>
            <a:spLocks noGrp="1"/>
          </p:cNvSpPr>
          <p:nvPr>
            <p:ph type="sldNum" sz="quarter" idx="5"/>
          </p:nvPr>
        </p:nvSpPr>
        <p:spPr/>
        <p:txBody>
          <a:bodyPr/>
          <a:lstStyle/>
          <a:p>
            <a:pPr>
              <a:defRPr/>
            </a:pPr>
            <a:fld id="{6A83A635-BF57-4D7C-BF46-456F99859580}" type="slidenum">
              <a:rPr lang="en-US" smtClean="0"/>
              <a:pPr>
                <a:defRPr/>
              </a:pPr>
              <a:t>13</a:t>
            </a:fld>
            <a:endParaRPr lang="en-US"/>
          </a:p>
        </p:txBody>
      </p:sp>
    </p:spTree>
    <p:extLst>
      <p:ext uri="{BB962C8B-B14F-4D97-AF65-F5344CB8AC3E}">
        <p14:creationId xmlns:p14="http://schemas.microsoft.com/office/powerpoint/2010/main" val="95863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fontAlgn="base">
              <a:lnSpc>
                <a:spcPct val="107000"/>
              </a:lnSpc>
              <a:spcBef>
                <a:spcPts val="1200"/>
              </a:spcBef>
              <a:spcAft>
                <a:spcPts val="0"/>
              </a:spcAft>
              <a:buSzPts val="1000"/>
              <a:buFont typeface="Symbol" panose="05050102010706020507" pitchFamily="18" charset="2"/>
              <a:buNone/>
              <a:tabLst>
                <a:tab pos="457200" algn="l"/>
              </a:tabLst>
            </a:pPr>
            <a:r>
              <a:rPr lang="en-US" sz="1200" b="1" kern="1200" dirty="0">
                <a:solidFill>
                  <a:schemeClr val="tx1"/>
                </a:solidFill>
                <a:effectLst/>
                <a:latin typeface="Calibri" panose="020F0502020204030204" pitchFamily="34" charset="0"/>
                <a:cs typeface="Calibri" panose="020F0502020204030204" pitchFamily="34" charset="0"/>
              </a:rPr>
              <a:t>SPEAKING NOTES: </a:t>
            </a:r>
            <a:r>
              <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Another change is that there are three cap categories, not all of which will apply in every case. Individual providers or an institution can only be liable under one cap in each case. Institutions are narrowly defined as hospitals and skilled nursing facilities. It does not include medical groups, clinics, surgery centers or physician corporations. Those are included in the provider category.</a:t>
            </a:r>
          </a:p>
          <a:p>
            <a:pPr marL="0" marR="0" lvl="0" indent="0" algn="l" rtl="0" fontAlgn="base">
              <a:lnSpc>
                <a:spcPct val="107000"/>
              </a:lnSpc>
              <a:spcBef>
                <a:spcPts val="1200"/>
              </a:spcBef>
              <a:spcAft>
                <a:spcPts val="0"/>
              </a:spcAft>
              <a:buSzPts val="1000"/>
              <a:buFont typeface="Symbol" panose="05050102010706020507" pitchFamily="18" charset="2"/>
              <a:buNone/>
              <a:tabLst>
                <a:tab pos="457200" algn="l"/>
              </a:tabLst>
            </a:pPr>
            <a:endPar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rtl="0" fontAlgn="base">
              <a:lnSpc>
                <a:spcPct val="107000"/>
              </a:lnSpc>
              <a:spcBef>
                <a:spcPts val="1200"/>
              </a:spcBef>
              <a:spcAft>
                <a:spcPts val="0"/>
              </a:spcAft>
              <a:buSzPts val="1000"/>
              <a:buFont typeface="Symbol" panose="05050102010706020507" pitchFamily="18" charset="2"/>
              <a:buNone/>
              <a:tabLst>
                <a:tab pos="457200" algn="l"/>
              </a:tabLst>
            </a:pPr>
            <a:r>
              <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third cap will only apply in rare circumstances. For example, the third cap would apply if there was a separate and independent negligent act after a patient was transferred from a community care hospital to an unaffiliated skilled nursing facility. </a:t>
            </a:r>
            <a:r>
              <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20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A83A635-BF57-4D7C-BF46-456F99859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263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fontAlgn="base">
              <a:lnSpc>
                <a:spcPct val="107000"/>
              </a:lnSpc>
              <a:spcBef>
                <a:spcPts val="1200"/>
              </a:spcBef>
              <a:spcAft>
                <a:spcPts val="0"/>
              </a:spcAft>
              <a:buSzPts val="1000"/>
              <a:buFont typeface="Symbol" panose="05050102010706020507" pitchFamily="18" charset="2"/>
              <a:buNone/>
              <a:tabLst>
                <a:tab pos="457200" algn="l"/>
              </a:tabLst>
            </a:pPr>
            <a:r>
              <a:rPr lang="en-US" sz="1200" b="1" kern="1200" dirty="0">
                <a:solidFill>
                  <a:schemeClr val="tx1"/>
                </a:solidFill>
                <a:effectLst/>
                <a:latin typeface="Calibri" panose="020F0502020204030204" pitchFamily="34" charset="0"/>
                <a:cs typeface="Calibri" panose="020F0502020204030204" pitchFamily="34" charset="0"/>
              </a:rPr>
              <a:t>SPEAKING NOTES: </a:t>
            </a:r>
            <a:r>
              <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Finally, here’s a chart showing all the MICRA provisions maintained in the new law, and what would have happened had FIPA passed. It a stunning visual showing what was at stake. I want to highlight that FIPA would have eliminated the cap on noneconomic damages and made it possible to go after physicians’ personal assets to pay awards. The new law maintains MICRA’s protections of those.</a:t>
            </a:r>
          </a:p>
          <a:p>
            <a:pPr marL="0" marR="0" lvl="0" indent="0" algn="l" rtl="0" fontAlgn="base">
              <a:lnSpc>
                <a:spcPct val="107000"/>
              </a:lnSpc>
              <a:spcBef>
                <a:spcPts val="1200"/>
              </a:spcBef>
              <a:spcAft>
                <a:spcPts val="0"/>
              </a:spcAft>
              <a:buSzPts val="1000"/>
              <a:buFont typeface="Symbol" panose="05050102010706020507" pitchFamily="18" charset="2"/>
              <a:buNone/>
              <a:tabLst>
                <a:tab pos="457200" algn="l"/>
              </a:tabLst>
            </a:pPr>
            <a:endPar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rtl="0" fontAlgn="base">
              <a:lnSpc>
                <a:spcPct val="107000"/>
              </a:lnSpc>
              <a:spcBef>
                <a:spcPts val="1200"/>
              </a:spcBef>
              <a:spcAft>
                <a:spcPts val="0"/>
              </a:spcAft>
              <a:buSzPts val="1000"/>
              <a:buFont typeface="Symbol" panose="05050102010706020507" pitchFamily="18" charset="2"/>
              <a:buNone/>
              <a:tabLst>
                <a:tab pos="457200" algn="l"/>
              </a:tabLst>
            </a:pPr>
            <a:r>
              <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appreciate the opportunity to explain MICRA modernization for you today. AB 35 represents a new era for physicians. MICRA has been the number one issue for CMA for decades. This MICRA modernization maintains stability for the health care system AND allows CMA to focus its political muscle on new priorities to support physicians. I am excited about the possibilities, and I hope you’ll join us as we develop this new agenda. </a:t>
            </a:r>
            <a:endPar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A83A635-BF57-4D7C-BF46-456F99859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50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A1893-6F7C-E242-B713-D61F347F5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40D14C-0FFB-BF46-90F4-D4987EECE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BC61A-0846-DE40-941C-4A25A65329ED}"/>
              </a:ext>
            </a:extLst>
          </p:cNvPr>
          <p:cNvSpPr>
            <a:spLocks noGrp="1"/>
          </p:cNvSpPr>
          <p:nvPr>
            <p:ph type="dt" sz="half" idx="10"/>
          </p:nvPr>
        </p:nvSpPr>
        <p:spPr/>
        <p:txBody>
          <a:bodyPr/>
          <a:lstStyle/>
          <a:p>
            <a:fld id="{CBB0482E-64D2-CD42-A981-19A72AE60B12}" type="datetimeFigureOut">
              <a:rPr lang="en-US" smtClean="0"/>
              <a:t>10/8/2024</a:t>
            </a:fld>
            <a:endParaRPr lang="en-US" dirty="0"/>
          </a:p>
        </p:txBody>
      </p:sp>
      <p:sp>
        <p:nvSpPr>
          <p:cNvPr id="5" name="Footer Placeholder 4">
            <a:extLst>
              <a:ext uri="{FF2B5EF4-FFF2-40B4-BE49-F238E27FC236}">
                <a16:creationId xmlns:a16="http://schemas.microsoft.com/office/drawing/2014/main" id="{D213B6BE-DF94-F749-9F3F-EB8A141719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F3F4D3-253C-9B44-B9DD-297476575B42}"/>
              </a:ext>
            </a:extLst>
          </p:cNvPr>
          <p:cNvSpPr>
            <a:spLocks noGrp="1"/>
          </p:cNvSpPr>
          <p:nvPr>
            <p:ph type="sldNum" sz="quarter" idx="12"/>
          </p:nvPr>
        </p:nvSpPr>
        <p:spPr>
          <a:xfrm>
            <a:off x="11271515" y="6391963"/>
            <a:ext cx="810188" cy="341439"/>
          </a:xfrm>
          <a:prstGeom prst="rect">
            <a:avLst/>
          </a:prstGeom>
        </p:spPr>
        <p:txBody>
          <a:bodyPr/>
          <a:lstStyle/>
          <a:p>
            <a:fld id="{8B731B23-8B21-0247-8A6B-D766CA0499C1}" type="slidenum">
              <a:rPr lang="en-US" smtClean="0"/>
              <a:t>‹#›</a:t>
            </a:fld>
            <a:endParaRPr lang="en-US" dirty="0"/>
          </a:p>
        </p:txBody>
      </p:sp>
    </p:spTree>
    <p:extLst>
      <p:ext uri="{BB962C8B-B14F-4D97-AF65-F5344CB8AC3E}">
        <p14:creationId xmlns:p14="http://schemas.microsoft.com/office/powerpoint/2010/main" val="271970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Copy Graphic">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5870629" y="984142"/>
            <a:ext cx="5719118" cy="4948028"/>
          </a:xfrm>
          <a:prstGeom prst="round2DiagRect">
            <a:avLst/>
          </a:prstGeom>
        </p:spPr>
        <p:txBody>
          <a:bodyPr/>
          <a:lstStyle/>
          <a:p>
            <a:r>
              <a:rPr lang="en-US" dirty="0"/>
              <a:t>Drag picture to placeholder or click icon to add</a:t>
            </a:r>
          </a:p>
        </p:txBody>
      </p:sp>
      <p:sp>
        <p:nvSpPr>
          <p:cNvPr id="10" name="Text Placeholder 20">
            <a:extLst>
              <a:ext uri="{FF2B5EF4-FFF2-40B4-BE49-F238E27FC236}">
                <a16:creationId xmlns:a16="http://schemas.microsoft.com/office/drawing/2014/main" id="{FE40458D-156C-4211-BABE-DC551D416A6B}"/>
              </a:ext>
            </a:extLst>
          </p:cNvPr>
          <p:cNvSpPr>
            <a:spLocks noGrp="1"/>
          </p:cNvSpPr>
          <p:nvPr>
            <p:ph type="body" sz="quarter" idx="21" hasCustomPrompt="1"/>
          </p:nvPr>
        </p:nvSpPr>
        <p:spPr>
          <a:xfrm>
            <a:off x="498794" y="984143"/>
            <a:ext cx="4987606" cy="4948027"/>
          </a:xfrm>
        </p:spPr>
        <p:txBody>
          <a:bodyPr>
            <a:normAutofit/>
          </a:bodyPr>
          <a:lstStyle>
            <a:lvl1pPr>
              <a:defRPr sz="2400"/>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a:p>
            <a:pPr lvl="0"/>
            <a:r>
              <a:rPr lang="en-US" dirty="0"/>
              <a:t>Bullet</a:t>
            </a:r>
          </a:p>
          <a:p>
            <a:pPr lvl="0"/>
            <a:r>
              <a:rPr lang="en-US" dirty="0"/>
              <a:t>Bullet</a:t>
            </a:r>
          </a:p>
        </p:txBody>
      </p:sp>
      <p:sp>
        <p:nvSpPr>
          <p:cNvPr id="11"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sp>
        <p:nvSpPr>
          <p:cNvPr id="9"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2020 by California Medical Association</a:t>
            </a:r>
          </a:p>
        </p:txBody>
      </p:sp>
      <p:sp>
        <p:nvSpPr>
          <p:cNvPr id="14"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pic>
        <p:nvPicPr>
          <p:cNvPr id="13" name="Picture 12">
            <a:extLst>
              <a:ext uri="{FF2B5EF4-FFF2-40B4-BE49-F238E27FC236}">
                <a16:creationId xmlns:a16="http://schemas.microsoft.com/office/drawing/2014/main" id="{80447E35-68BE-454C-9375-5D3F52C75AC2}"/>
              </a:ext>
            </a:extLst>
          </p:cNvPr>
          <p:cNvPicPr>
            <a:picLocks noChangeAspect="1"/>
          </p:cNvPicPr>
          <p:nvPr userDrawn="1"/>
        </p:nvPicPr>
        <p:blipFill>
          <a:blip r:embed="rId2"/>
          <a:stretch>
            <a:fillRect/>
          </a:stretch>
        </p:blipFill>
        <p:spPr>
          <a:xfrm>
            <a:off x="11490499" y="-22227"/>
            <a:ext cx="683203" cy="506812"/>
          </a:xfrm>
          <a:prstGeom prst="rect">
            <a:avLst/>
          </a:prstGeom>
        </p:spPr>
      </p:pic>
    </p:spTree>
    <p:extLst>
      <p:ext uri="{BB962C8B-B14F-4D97-AF65-F5344CB8AC3E}">
        <p14:creationId xmlns:p14="http://schemas.microsoft.com/office/powerpoint/2010/main" val="3653736569"/>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5688016" y="1094874"/>
            <a:ext cx="5901731" cy="4632157"/>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dirty="0"/>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dirty="0"/>
              <a:t>Bullet</a:t>
            </a:r>
          </a:p>
          <a:p>
            <a:pPr lvl="0"/>
            <a:endParaRPr lang="en-US" dirty="0"/>
          </a:p>
        </p:txBody>
      </p:sp>
      <p:cxnSp>
        <p:nvCxnSpPr>
          <p:cNvPr id="3" name="Straight Connector 2">
            <a:extLst>
              <a:ext uri="{FF2B5EF4-FFF2-40B4-BE49-F238E27FC236}">
                <a16:creationId xmlns:a16="http://schemas.microsoft.com/office/drawing/2014/main" id="{42E4813F-B121-4BB6-8120-AD64E7E52168}"/>
              </a:ext>
            </a:extLst>
          </p:cNvPr>
          <p:cNvCxnSpPr/>
          <p:nvPr userDrawn="1"/>
        </p:nvCxnSpPr>
        <p:spPr>
          <a:xfrm>
            <a:off x="5027532" y="1010653"/>
            <a:ext cx="0" cy="4716378"/>
          </a:xfrm>
          <a:prstGeom prst="line">
            <a:avLst/>
          </a:prstGeom>
          <a:ln w="38100">
            <a:solidFill>
              <a:srgbClr val="002B4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7AF7757-D740-4E00-A3BA-5619729B9C70}"/>
              </a:ext>
            </a:extLst>
          </p:cNvPr>
          <p:cNvPicPr>
            <a:picLocks noChangeAspect="1"/>
          </p:cNvPicPr>
          <p:nvPr userDrawn="1"/>
        </p:nvPicPr>
        <p:blipFill>
          <a:blip r:embed="rId2"/>
          <a:stretch>
            <a:fillRect/>
          </a:stretch>
        </p:blipFill>
        <p:spPr>
          <a:xfrm>
            <a:off x="457201" y="1416614"/>
            <a:ext cx="3909848" cy="3909848"/>
          </a:xfrm>
          <a:prstGeom prst="rect">
            <a:avLst/>
          </a:prstGeom>
        </p:spPr>
      </p:pic>
      <p:sp>
        <p:nvSpPr>
          <p:cNvPr id="11"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sp>
        <p:nvSpPr>
          <p:cNvPr id="9"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2020 by California Medical Association</a:t>
            </a:r>
          </a:p>
        </p:txBody>
      </p:sp>
      <p:sp>
        <p:nvSpPr>
          <p:cNvPr id="14"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pic>
        <p:nvPicPr>
          <p:cNvPr id="13" name="Picture 12">
            <a:extLst>
              <a:ext uri="{FF2B5EF4-FFF2-40B4-BE49-F238E27FC236}">
                <a16:creationId xmlns:a16="http://schemas.microsoft.com/office/drawing/2014/main" id="{A3CF5572-5D84-1947-9B18-34847B25D9F4}"/>
              </a:ext>
            </a:extLst>
          </p:cNvPr>
          <p:cNvPicPr>
            <a:picLocks noChangeAspect="1"/>
          </p:cNvPicPr>
          <p:nvPr userDrawn="1"/>
        </p:nvPicPr>
        <p:blipFill>
          <a:blip r:embed="rId3"/>
          <a:stretch>
            <a:fillRect/>
          </a:stretch>
        </p:blipFill>
        <p:spPr>
          <a:xfrm>
            <a:off x="11490499" y="-22227"/>
            <a:ext cx="683203" cy="506812"/>
          </a:xfrm>
          <a:prstGeom prst="rect">
            <a:avLst/>
          </a:prstGeom>
        </p:spPr>
      </p:pic>
    </p:spTree>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userDrawn="1">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userDrawn="1">
          <p15:clr>
            <a:srgbClr val="FBAE40"/>
          </p15:clr>
        </p15:guide>
        <p15:guide id="9" pos="3696" userDrawn="1">
          <p15:clr>
            <a:srgbClr val="FBAE40"/>
          </p15:clr>
        </p15:guide>
        <p15:guide id="10" orient="horz" pos="4200">
          <p15:clr>
            <a:srgbClr val="FBAE40"/>
          </p15:clr>
        </p15:guide>
        <p15:guide id="11" orient="horz" pos="19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4"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2" y="2627879"/>
            <a:ext cx="6710633" cy="577139"/>
          </a:xfrm>
          <a:prstGeom prst="rect">
            <a:avLst/>
          </a:prstGeom>
        </p:spPr>
        <p:txBody>
          <a:bodyPr/>
          <a:lstStyle>
            <a:lvl1pPr>
              <a:defRPr/>
            </a:lvl1pPr>
          </a:lstStyle>
          <a:p>
            <a:r>
              <a:rPr lang="en-US" dirty="0"/>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pic>
        <p:nvPicPr>
          <p:cNvPr id="13" name="Picture 12"/>
          <p:cNvPicPr>
            <a:picLocks noChangeAspect="1"/>
          </p:cNvPicPr>
          <p:nvPr userDrawn="1"/>
        </p:nvPicPr>
        <p:blipFill>
          <a:blip r:embed="rId4"/>
          <a:stretch>
            <a:fillRect/>
          </a:stretch>
        </p:blipFill>
        <p:spPr>
          <a:xfrm>
            <a:off x="473598" y="6240760"/>
            <a:ext cx="1130293" cy="371934"/>
          </a:xfrm>
          <a:prstGeom prst="rect">
            <a:avLst/>
          </a:prstGeom>
        </p:spPr>
      </p:pic>
      <p:sp>
        <p:nvSpPr>
          <p:cNvPr id="14" name="Rectangle 13"/>
          <p:cNvSpPr/>
          <p:nvPr userDrawn="1"/>
        </p:nvSpPr>
        <p:spPr>
          <a:xfrm>
            <a:off x="-38100" y="6058692"/>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a:t>
            </a:r>
            <a:r>
              <a:rPr lang="en-US"/>
              <a:t>Copyright 2020 </a:t>
            </a:r>
            <a:r>
              <a:rPr lang="en-US" dirty="0"/>
              <a:t>by California Medical Association</a:t>
            </a:r>
          </a:p>
        </p:txBody>
      </p:sp>
      <p:sp>
        <p:nvSpPr>
          <p:cNvPr id="15"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4" orient="horz" pos="1368">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2304">
          <p15:clr>
            <a:srgbClr val="FBAE40"/>
          </p15:clr>
        </p15:guide>
        <p15:guide id="9" pos="4584">
          <p15:clr>
            <a:srgbClr val="FBAE40"/>
          </p15:clr>
        </p15:guide>
        <p15:guide id="10" orient="horz" pos="42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stretch>
            <a:fillRect/>
          </a:stretch>
        </p:blipFill>
        <p:spPr>
          <a:xfrm>
            <a:off x="11190414" y="4501764"/>
            <a:ext cx="778055" cy="1411356"/>
          </a:xfrm>
          <a:prstGeom prst="rect">
            <a:avLst/>
          </a:prstGeom>
        </p:spPr>
      </p:pic>
      <p:pic>
        <p:nvPicPr>
          <p:cNvPr id="7" name="Picture 6"/>
          <p:cNvPicPr>
            <a:picLocks noChangeAspect="1"/>
          </p:cNvPicPr>
          <p:nvPr userDrawn="1"/>
        </p:nvPicPr>
        <p:blipFill>
          <a:blip r:embed="rId3"/>
          <a:stretch>
            <a:fillRect/>
          </a:stretch>
        </p:blipFill>
        <p:spPr>
          <a:xfrm>
            <a:off x="465082" y="723900"/>
            <a:ext cx="2781946" cy="791116"/>
          </a:xfrm>
          <a:prstGeom prst="rect">
            <a:avLst/>
          </a:prstGeom>
        </p:spPr>
      </p:pic>
      <p:sp>
        <p:nvSpPr>
          <p:cNvPr id="8" name="Title 30"/>
          <p:cNvSpPr>
            <a:spLocks noGrp="1"/>
          </p:cNvSpPr>
          <p:nvPr>
            <p:ph type="title" hasCustomPrompt="1"/>
          </p:nvPr>
        </p:nvSpPr>
        <p:spPr>
          <a:xfrm>
            <a:off x="465082" y="2627879"/>
            <a:ext cx="6710633" cy="577139"/>
          </a:xfrm>
          <a:prstGeom prst="rect">
            <a:avLst/>
          </a:prstGeom>
        </p:spPr>
        <p:txBody>
          <a:bodyPr/>
          <a:lstStyle>
            <a:lvl1pPr>
              <a:defRPr/>
            </a:lvl1pPr>
          </a:lstStyle>
          <a:p>
            <a:r>
              <a:rPr lang="en-US" dirty="0"/>
              <a:t>Click add title</a:t>
            </a:r>
          </a:p>
        </p:txBody>
      </p:sp>
      <p:sp>
        <p:nvSpPr>
          <p:cNvPr id="9" name="Text Placeholder 5"/>
          <p:cNvSpPr>
            <a:spLocks noGrp="1"/>
          </p:cNvSpPr>
          <p:nvPr>
            <p:ph type="body" sz="quarter" idx="17" hasCustomPrompt="1"/>
          </p:nvPr>
        </p:nvSpPr>
        <p:spPr>
          <a:xfrm>
            <a:off x="473598" y="3338313"/>
            <a:ext cx="5257800" cy="350205"/>
          </a:xfrm>
          <a:prstGeom prst="rect">
            <a:avLst/>
          </a:prstGeom>
        </p:spPr>
        <p:txBody>
          <a:bodyPr lIns="0" tIns="0" rIns="0" bIns="0">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sp>
        <p:nvSpPr>
          <p:cNvPr id="11" name="Text Placeholder 47"/>
          <p:cNvSpPr>
            <a:spLocks noGrp="1"/>
          </p:cNvSpPr>
          <p:nvPr>
            <p:ph type="body" sz="quarter" idx="11" hasCustomPrompt="1"/>
          </p:nvPr>
        </p:nvSpPr>
        <p:spPr>
          <a:xfrm>
            <a:off x="465082" y="5728357"/>
            <a:ext cx="5284788" cy="179320"/>
          </a:xfrm>
          <a:prstGeom prst="rect">
            <a:avLst/>
          </a:prstGeom>
        </p:spPr>
        <p:txBody>
          <a:bodyPr lIns="0" tIns="0" rIns="0" bIns="0">
            <a:no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3598" y="6240760"/>
            <a:ext cx="1130293" cy="371934"/>
          </a:xfrm>
          <a:prstGeom prst="rect">
            <a:avLst/>
          </a:prstGeom>
        </p:spPr>
      </p:pic>
      <p:sp>
        <p:nvSpPr>
          <p:cNvPr id="14" name="Rectangle 13"/>
          <p:cNvSpPr/>
          <p:nvPr userDrawn="1"/>
        </p:nvSpPr>
        <p:spPr>
          <a:xfrm>
            <a:off x="-38100" y="6058692"/>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2020 by California Medical Association</a:t>
            </a:r>
          </a:p>
        </p:txBody>
      </p:sp>
      <p:sp>
        <p:nvSpPr>
          <p:cNvPr id="15"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4" orient="horz" pos="1368">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2304">
          <p15:clr>
            <a:srgbClr val="FBAE40"/>
          </p15:clr>
        </p15:guide>
        <p15:guide id="9" pos="4584">
          <p15:clr>
            <a:srgbClr val="FBAE40"/>
          </p15:clr>
        </p15:guide>
        <p15:guide id="10" orient="horz" pos="42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py Graphic">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5870629" y="984142"/>
            <a:ext cx="5719118" cy="4948028"/>
          </a:xfrm>
          <a:prstGeom prst="round2DiagRect">
            <a:avLst/>
          </a:prstGeom>
        </p:spPr>
        <p:txBody>
          <a:bodyPr/>
          <a:lstStyle/>
          <a:p>
            <a:r>
              <a:rPr lang="en-US" dirty="0"/>
              <a:t>Drag picture to placeholder or click icon to add</a:t>
            </a:r>
          </a:p>
        </p:txBody>
      </p:sp>
      <p:sp>
        <p:nvSpPr>
          <p:cNvPr id="10" name="Text Placeholder 20">
            <a:extLst>
              <a:ext uri="{FF2B5EF4-FFF2-40B4-BE49-F238E27FC236}">
                <a16:creationId xmlns:a16="http://schemas.microsoft.com/office/drawing/2014/main" id="{FE40458D-156C-4211-BABE-DC551D416A6B}"/>
              </a:ext>
            </a:extLst>
          </p:cNvPr>
          <p:cNvSpPr>
            <a:spLocks noGrp="1"/>
          </p:cNvSpPr>
          <p:nvPr>
            <p:ph type="body" sz="quarter" idx="21" hasCustomPrompt="1"/>
          </p:nvPr>
        </p:nvSpPr>
        <p:spPr>
          <a:xfrm>
            <a:off x="498794" y="984143"/>
            <a:ext cx="4987606" cy="4948027"/>
          </a:xfrm>
        </p:spPr>
        <p:txBody>
          <a:bodyPr>
            <a:normAutofit/>
          </a:bodyPr>
          <a:lstStyle>
            <a:lvl1pPr>
              <a:defRPr sz="2400"/>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a:p>
            <a:pPr lvl="0"/>
            <a:r>
              <a:rPr lang="en-US" dirty="0"/>
              <a:t>Bullet</a:t>
            </a:r>
          </a:p>
          <a:p>
            <a:pPr lvl="0"/>
            <a:r>
              <a:rPr lang="en-US" dirty="0"/>
              <a:t>Bullet</a:t>
            </a:r>
          </a:p>
        </p:txBody>
      </p:sp>
      <p:sp>
        <p:nvSpPr>
          <p:cNvPr id="11"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sp>
        <p:nvSpPr>
          <p:cNvPr id="9"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2020 by California Medical Association</a:t>
            </a:r>
          </a:p>
        </p:txBody>
      </p:sp>
      <p:sp>
        <p:nvSpPr>
          <p:cNvPr id="14"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pic>
        <p:nvPicPr>
          <p:cNvPr id="13" name="Picture 12">
            <a:extLst>
              <a:ext uri="{FF2B5EF4-FFF2-40B4-BE49-F238E27FC236}">
                <a16:creationId xmlns:a16="http://schemas.microsoft.com/office/drawing/2014/main" id="{80447E35-68BE-454C-9375-5D3F52C75A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90499" y="-22227"/>
            <a:ext cx="683203" cy="506812"/>
          </a:xfrm>
          <a:prstGeom prst="rect">
            <a:avLst/>
          </a:prstGeom>
        </p:spPr>
      </p:pic>
    </p:spTree>
    <p:extLst>
      <p:ext uri="{BB962C8B-B14F-4D97-AF65-F5344CB8AC3E}">
        <p14:creationId xmlns:p14="http://schemas.microsoft.com/office/powerpoint/2010/main" val="3653736569"/>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3" y="984144"/>
            <a:ext cx="11090953" cy="4901784"/>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a:p>
            <a:pPr lvl="0"/>
            <a:r>
              <a:rPr lang="en-US" dirty="0"/>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dirty="0"/>
              <a:t>Bullet</a:t>
            </a:r>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sp>
        <p:nvSpPr>
          <p:cNvPr id="8"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2020 by California Medical Association</a:t>
            </a:r>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pic>
        <p:nvPicPr>
          <p:cNvPr id="10" name="Picture 9">
            <a:extLst>
              <a:ext uri="{FF2B5EF4-FFF2-40B4-BE49-F238E27FC236}">
                <a16:creationId xmlns:a16="http://schemas.microsoft.com/office/drawing/2014/main" id="{170AC3A0-3801-094E-9417-E5052EEBE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90499" y="-22227"/>
            <a:ext cx="683203" cy="506812"/>
          </a:xfrm>
          <a:prstGeom prst="rect">
            <a:avLst/>
          </a:prstGeom>
        </p:spPr>
      </p:pic>
    </p:spTree>
    <p:extLst>
      <p:ext uri="{BB962C8B-B14F-4D97-AF65-F5344CB8AC3E}">
        <p14:creationId xmlns:p14="http://schemas.microsoft.com/office/powerpoint/2010/main" val="1106869750"/>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335280" y="1450429"/>
            <a:ext cx="11254468" cy="4240924"/>
          </a:xfrm>
        </p:spPr>
        <p:txBody>
          <a:bodyPr lIns="0">
            <a:normAutofit/>
          </a:bodyPr>
          <a:lstStyle>
            <a:lvl1pPr marL="0" indent="0" algn="ctr">
              <a:lnSpc>
                <a:spcPct val="150000"/>
              </a:lnSpc>
              <a:buNone/>
              <a:defRPr sz="3000"/>
            </a:lvl1pPr>
          </a:lstStyle>
          <a:p>
            <a:pPr lvl="0"/>
            <a:r>
              <a:rPr lang="en-US" dirty="0"/>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p>
        </p:txBody>
      </p:sp>
      <p:sp>
        <p:nvSpPr>
          <p:cNvPr id="7" name="Title Placeholder 1"/>
          <p:cNvSpPr>
            <a:spLocks noGrp="1"/>
          </p:cNvSpPr>
          <p:nvPr>
            <p:ph type="title" hasCustomPrompt="1"/>
          </p:nvPr>
        </p:nvSpPr>
        <p:spPr>
          <a:xfrm>
            <a:off x="335280" y="335280"/>
            <a:ext cx="10515600" cy="519728"/>
          </a:xfrm>
          <a:prstGeom prst="rect">
            <a:avLst/>
          </a:prstGeom>
        </p:spPr>
        <p:txBody>
          <a:bodyPr vert="horz" lIns="0" tIns="0" rIns="0" bIns="45720" rtlCol="0" anchor="t" anchorCtr="0">
            <a:noAutofit/>
          </a:bodyPr>
          <a:lstStyle/>
          <a:p>
            <a:r>
              <a:rPr lang="en-US" dirty="0"/>
              <a:t>Click to edit title</a:t>
            </a:r>
          </a:p>
        </p:txBody>
      </p:sp>
      <p:pic>
        <p:nvPicPr>
          <p:cNvPr id="8" name="Picture 7">
            <a:extLst>
              <a:ext uri="{FF2B5EF4-FFF2-40B4-BE49-F238E27FC236}">
                <a16:creationId xmlns:a16="http://schemas.microsoft.com/office/drawing/2014/main" id="{80FB3F3D-B7A7-5C49-B649-12BC464757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90500" y="-22227"/>
            <a:ext cx="683203" cy="506812"/>
          </a:xfrm>
          <a:prstGeom prst="rect">
            <a:avLst/>
          </a:prstGeom>
        </p:spPr>
      </p:pic>
    </p:spTree>
    <p:extLst>
      <p:ext uri="{BB962C8B-B14F-4D97-AF65-F5344CB8AC3E}">
        <p14:creationId xmlns:p14="http://schemas.microsoft.com/office/powerpoint/2010/main" val="763087930"/>
      </p:ext>
    </p:extLst>
  </p:cSld>
  <p:clrMapOvr>
    <a:masterClrMapping/>
  </p:clrMapOvr>
  <p:extLst>
    <p:ext uri="{DCECCB84-F9BA-43D5-87BE-67443E8EF086}">
      <p15:sldGuideLst xmlns:p15="http://schemas.microsoft.com/office/powerpoint/2012/main">
        <p15:guide id="1" pos="432">
          <p15:clr>
            <a:srgbClr val="FBAE40"/>
          </p15:clr>
        </p15:guide>
        <p15:guide id="2" pos="11088">
          <p15:clr>
            <a:srgbClr val="FBAE40"/>
          </p15:clr>
        </p15:guide>
        <p15:guide id="3" pos="5220">
          <p15:clr>
            <a:srgbClr val="FBAE40"/>
          </p15:clr>
        </p15:guide>
        <p15:guide id="4" orient="horz" pos="1728">
          <p15:clr>
            <a:srgbClr val="FBAE40"/>
          </p15:clr>
        </p15:guide>
        <p15:guide id="5" orient="horz" pos="5796">
          <p15:clr>
            <a:srgbClr val="FBAE40"/>
          </p15:clr>
        </p15:guide>
        <p15:guide id="6" orient="horz" pos="5976">
          <p15:clr>
            <a:srgbClr val="FBAE40"/>
          </p15:clr>
        </p15:guide>
        <p15:guide id="7" orient="horz" pos="684">
          <p15:clr>
            <a:srgbClr val="FBAE40"/>
          </p15:clr>
        </p15:guide>
        <p15:guide id="8" orient="horz" pos="252">
          <p15:clr>
            <a:srgbClr val="FBAE40"/>
          </p15:clr>
        </p15:guide>
        <p15:guide id="9" pos="5544">
          <p15:clr>
            <a:srgbClr val="FBAE40"/>
          </p15:clr>
        </p15:guide>
        <p15:guide id="10" orient="horz" pos="6300">
          <p15:clr>
            <a:srgbClr val="FBAE40"/>
          </p15:clr>
        </p15:guide>
        <p15:guide id="11" orient="horz"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slid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498794" y="953146"/>
            <a:ext cx="11090953" cy="4932781"/>
          </a:xfrm>
          <a:prstGeom prst="round2DiagRect">
            <a:avLst/>
          </a:prstGeom>
        </p:spPr>
        <p:txBody>
          <a:bodyPr/>
          <a:lstStyle/>
          <a:p>
            <a:r>
              <a:rPr lang="en-US" dirty="0"/>
              <a:t>Drag picture to placeholder or click icon to add</a:t>
            </a:r>
          </a:p>
        </p:txBody>
      </p:sp>
      <p:sp>
        <p:nvSpPr>
          <p:cNvPr id="2" name="Footer Placeholder 1"/>
          <p:cNvSpPr>
            <a:spLocks noGrp="1"/>
          </p:cNvSpPr>
          <p:nvPr>
            <p:ph type="ftr" sz="quarter" idx="13"/>
          </p:nvPr>
        </p:nvSpPr>
        <p:spPr/>
        <p:txBody>
          <a:bodyPr/>
          <a:lstStyle/>
          <a:p>
            <a:r>
              <a:rPr lang="en-US" dirty="0"/>
              <a:t>© Copyright 2020 by California Medical Association</a:t>
            </a:r>
          </a:p>
        </p:txBody>
      </p:sp>
      <p:sp>
        <p:nvSpPr>
          <p:cNvPr id="3" name="Slide Number Placeholder 2"/>
          <p:cNvSpPr>
            <a:spLocks noGrp="1"/>
          </p:cNvSpPr>
          <p:nvPr>
            <p:ph type="sldNum" sz="quarter" idx="14"/>
          </p:nvPr>
        </p:nvSpPr>
        <p:spPr/>
        <p:txBody>
          <a:bodyPr/>
          <a:lstStyle/>
          <a:p>
            <a:fld id="{462947D2-DB38-B544-9561-A22ED783005A}" type="slidenum">
              <a:rPr lang="en-US" smtClean="0"/>
              <a:t>‹#›</a:t>
            </a:fld>
            <a:endParaRPr lang="en-US" dirty="0"/>
          </a:p>
        </p:txBody>
      </p:sp>
      <p:sp>
        <p:nvSpPr>
          <p:cNvPr id="8"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pic>
        <p:nvPicPr>
          <p:cNvPr id="7" name="Picture 6">
            <a:extLst>
              <a:ext uri="{FF2B5EF4-FFF2-40B4-BE49-F238E27FC236}">
                <a16:creationId xmlns:a16="http://schemas.microsoft.com/office/drawing/2014/main" id="{E998B3FC-0B80-D14A-A056-F0A17CF05B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90499" y="-22227"/>
            <a:ext cx="683203" cy="506812"/>
          </a:xfrm>
          <a:prstGeom prst="rect">
            <a:avLst/>
          </a:prstGeom>
        </p:spPr>
      </p:pic>
    </p:spTree>
    <p:extLst>
      <p:ext uri="{BB962C8B-B14F-4D97-AF65-F5344CB8AC3E}">
        <p14:creationId xmlns:p14="http://schemas.microsoft.com/office/powerpoint/2010/main" val="4054333254"/>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1656">
          <p15:clr>
            <a:srgbClr val="FBAE40"/>
          </p15:clr>
        </p15:guide>
        <p15:guide id="5" orient="horz" pos="3888">
          <p15:clr>
            <a:srgbClr val="FBAE40"/>
          </p15:clr>
        </p15:guide>
        <p15:guide id="6" orient="horz" pos="4080">
          <p15:clr>
            <a:srgbClr val="FBAE40"/>
          </p15:clr>
        </p15:guide>
        <p15:guide id="9" orient="horz" pos="4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10" name="Title 30">
            <a:extLst>
              <a:ext uri="{FF2B5EF4-FFF2-40B4-BE49-F238E27FC236}">
                <a16:creationId xmlns:a16="http://schemas.microsoft.com/office/drawing/2014/main" id="{996DB10A-6A8B-4D38-A3B0-FDFBA4DF8ABE}"/>
              </a:ext>
            </a:extLst>
          </p:cNvPr>
          <p:cNvSpPr txBox="1">
            <a:spLocks/>
          </p:cNvSpPr>
          <p:nvPr userDrawn="1"/>
        </p:nvSpPr>
        <p:spPr>
          <a:xfrm>
            <a:off x="0" y="3930173"/>
            <a:ext cx="12192000" cy="1678481"/>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3000" b="1" i="0" kern="1200">
                <a:solidFill>
                  <a:srgbClr val="002B47"/>
                </a:solidFill>
                <a:latin typeface="Montserrat" charset="0"/>
                <a:ea typeface="Montserrat" charset="0"/>
                <a:cs typeface="Montserrat" charset="0"/>
              </a:defRPr>
            </a:lvl1pPr>
          </a:lstStyle>
          <a:p>
            <a:pPr algn="ctr"/>
            <a:r>
              <a:rPr lang="en-US" sz="4000" b="1" i="0" baseline="0" dirty="0">
                <a:solidFill>
                  <a:srgbClr val="002B47"/>
                </a:solidFill>
              </a:rPr>
              <a:t>Thank You</a:t>
            </a:r>
          </a:p>
        </p:txBody>
      </p:sp>
      <p:sp>
        <p:nvSpPr>
          <p:cNvPr id="5" name="Title Placeholder 1">
            <a:extLst>
              <a:ext uri="{FF2B5EF4-FFF2-40B4-BE49-F238E27FC236}">
                <a16:creationId xmlns:a16="http://schemas.microsoft.com/office/drawing/2014/main" id="{81F12F62-C27F-7449-BED6-00B3CB3A5170}"/>
              </a:ext>
            </a:extLst>
          </p:cNvPr>
          <p:cNvSpPr>
            <a:spLocks noGrp="1"/>
          </p:cNvSpPr>
          <p:nvPr>
            <p:ph type="title" hasCustomPrompt="1"/>
          </p:nvPr>
        </p:nvSpPr>
        <p:spPr>
          <a:xfrm>
            <a:off x="838200" y="4650686"/>
            <a:ext cx="10515600" cy="519728"/>
          </a:xfrm>
          <a:prstGeom prst="rect">
            <a:avLst/>
          </a:prstGeom>
        </p:spPr>
        <p:txBody>
          <a:bodyPr vert="horz" lIns="0" tIns="0" rIns="0" bIns="45720" rtlCol="0" anchor="t" anchorCtr="0">
            <a:noAutofit/>
          </a:bodyPr>
          <a:lstStyle>
            <a:lvl1pPr algn="ctr">
              <a:defRPr sz="3000">
                <a:solidFill>
                  <a:srgbClr val="1AC4D6"/>
                </a:solidFill>
              </a:defRPr>
            </a:lvl1pPr>
          </a:lstStyle>
          <a:p>
            <a:r>
              <a:rPr lang="en-US" dirty="0"/>
              <a:t>Click to enter contact information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9054" y="558265"/>
            <a:ext cx="2853891" cy="2853891"/>
          </a:xfrm>
          <a:prstGeom prst="rect">
            <a:avLst/>
          </a:prstGeom>
        </p:spPr>
      </p:pic>
      <p:sp>
        <p:nvSpPr>
          <p:cNvPr id="8" name="Footer Placeholder 2"/>
          <p:cNvSpPr>
            <a:spLocks noGrp="1"/>
          </p:cNvSpPr>
          <p:nvPr>
            <p:ph type="ftr" sz="quarter" idx="23"/>
          </p:nvPr>
        </p:nvSpPr>
        <p:spPr>
          <a:xfrm>
            <a:off x="4038600" y="6261696"/>
            <a:ext cx="4114800" cy="365125"/>
          </a:xfrm>
        </p:spPr>
        <p:txBody>
          <a:bodyPr/>
          <a:lstStyle/>
          <a:p>
            <a:r>
              <a:rPr lang="en-US" dirty="0"/>
              <a:t>© Copyright 2020 by California Medical Association</a:t>
            </a:r>
          </a:p>
        </p:txBody>
      </p:sp>
      <p:sp>
        <p:nvSpPr>
          <p:cNvPr id="9" name="Slide Number Placeholder 4"/>
          <p:cNvSpPr>
            <a:spLocks noGrp="1"/>
          </p:cNvSpPr>
          <p:nvPr>
            <p:ph type="sldNum" sz="quarter" idx="24"/>
          </p:nvPr>
        </p:nvSpPr>
        <p:spPr>
          <a:xfrm>
            <a:off x="9330690" y="6261696"/>
            <a:ext cx="2743200" cy="365125"/>
          </a:xfrm>
        </p:spPr>
        <p:txBody>
          <a:bodyPr/>
          <a:lstStyle/>
          <a:p>
            <a:fld id="{462947D2-DB38-B544-9561-A22ED783005A}" type="slidenum">
              <a:rPr lang="en-US" smtClean="0"/>
              <a:t>‹#›</a:t>
            </a:fld>
            <a:endParaRPr lang="en-US" dirty="0"/>
          </a:p>
        </p:txBody>
      </p:sp>
    </p:spTree>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2016">
          <p15:clr>
            <a:srgbClr val="FBAE40"/>
          </p15:clr>
        </p15:guide>
        <p15:guide id="12" orient="horz" pos="22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slid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498794" y="953146"/>
            <a:ext cx="11090953" cy="4932781"/>
          </a:xfrm>
          <a:prstGeom prst="round2DiagRect">
            <a:avLst/>
          </a:prstGeom>
        </p:spPr>
        <p:txBody>
          <a:bodyPr/>
          <a:lstStyle/>
          <a:p>
            <a:r>
              <a:rPr lang="en-US" dirty="0"/>
              <a:t>Drag picture to placeholder or click icon to add</a:t>
            </a:r>
          </a:p>
        </p:txBody>
      </p:sp>
      <p:sp>
        <p:nvSpPr>
          <p:cNvPr id="2" name="Footer Placeholder 1"/>
          <p:cNvSpPr>
            <a:spLocks noGrp="1"/>
          </p:cNvSpPr>
          <p:nvPr>
            <p:ph type="ftr" sz="quarter" idx="13"/>
          </p:nvPr>
        </p:nvSpPr>
        <p:spPr/>
        <p:txBody>
          <a:bodyPr/>
          <a:lstStyle/>
          <a:p>
            <a:r>
              <a:rPr lang="en-US" dirty="0"/>
              <a:t>© Copyright 2020 by California Medical Association</a:t>
            </a:r>
          </a:p>
        </p:txBody>
      </p:sp>
      <p:sp>
        <p:nvSpPr>
          <p:cNvPr id="3" name="Slide Number Placeholder 2"/>
          <p:cNvSpPr>
            <a:spLocks noGrp="1"/>
          </p:cNvSpPr>
          <p:nvPr>
            <p:ph type="sldNum" sz="quarter" idx="14"/>
          </p:nvPr>
        </p:nvSpPr>
        <p:spPr/>
        <p:txBody>
          <a:bodyPr/>
          <a:lstStyle/>
          <a:p>
            <a:fld id="{462947D2-DB38-B544-9561-A22ED783005A}" type="slidenum">
              <a:rPr lang="en-US" smtClean="0"/>
              <a:t>‹#›</a:t>
            </a:fld>
            <a:endParaRPr lang="en-US" dirty="0"/>
          </a:p>
        </p:txBody>
      </p:sp>
      <p:sp>
        <p:nvSpPr>
          <p:cNvPr id="8"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pic>
        <p:nvPicPr>
          <p:cNvPr id="7" name="Picture 6">
            <a:extLst>
              <a:ext uri="{FF2B5EF4-FFF2-40B4-BE49-F238E27FC236}">
                <a16:creationId xmlns:a16="http://schemas.microsoft.com/office/drawing/2014/main" id="{E998B3FC-0B80-D14A-A056-F0A17CF05B71}"/>
              </a:ext>
            </a:extLst>
          </p:cNvPr>
          <p:cNvPicPr>
            <a:picLocks noChangeAspect="1"/>
          </p:cNvPicPr>
          <p:nvPr userDrawn="1"/>
        </p:nvPicPr>
        <p:blipFill>
          <a:blip r:embed="rId2"/>
          <a:stretch>
            <a:fillRect/>
          </a:stretch>
        </p:blipFill>
        <p:spPr>
          <a:xfrm>
            <a:off x="11490499" y="-22227"/>
            <a:ext cx="683203" cy="506812"/>
          </a:xfrm>
          <a:prstGeom prst="rect">
            <a:avLst/>
          </a:prstGeom>
        </p:spPr>
      </p:pic>
    </p:spTree>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1656">
          <p15:clr>
            <a:srgbClr val="FBAE40"/>
          </p15:clr>
        </p15:guide>
        <p15:guide id="5" orient="horz" pos="3888">
          <p15:clr>
            <a:srgbClr val="FBAE40"/>
          </p15:clr>
        </p15:guide>
        <p15:guide id="6" orient="horz" pos="4080">
          <p15:clr>
            <a:srgbClr val="FBAE40"/>
          </p15:clr>
        </p15:guide>
        <p15:guide id="9" orient="horz" pos="45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21" name="Text Placeholder 20"/>
          <p:cNvSpPr>
            <a:spLocks noGrp="1"/>
          </p:cNvSpPr>
          <p:nvPr>
            <p:ph type="body" sz="quarter" idx="21" hasCustomPrompt="1"/>
          </p:nvPr>
        </p:nvSpPr>
        <p:spPr>
          <a:xfrm>
            <a:off x="498793" y="984144"/>
            <a:ext cx="11090953" cy="4901784"/>
          </a:xfrm>
        </p:spPr>
        <p:txBody>
          <a:bodyPr>
            <a:normAutofit/>
          </a:bodyPr>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a:lvl1pPr>
          </a:lstStyle>
          <a:p>
            <a:pPr lvl="0"/>
            <a:r>
              <a:rPr lang="en-US" dirty="0"/>
              <a:t>Bullet</a:t>
            </a:r>
          </a:p>
          <a:p>
            <a:pPr lvl="0"/>
            <a:r>
              <a:rPr lang="en-US" dirty="0"/>
              <a:t>Bullet</a:t>
            </a:r>
          </a:p>
          <a:p>
            <a:pPr lvl="0"/>
            <a:r>
              <a:rPr lang="en-US" dirty="0"/>
              <a:t>Bullet</a:t>
            </a:r>
          </a:p>
          <a:p>
            <a:pPr lvl="0"/>
            <a:r>
              <a:rPr lang="en-US" dirty="0"/>
              <a:t>Bullet</a:t>
            </a:r>
          </a:p>
          <a:p>
            <a:pPr lvl="0"/>
            <a:r>
              <a:rPr lang="en-US" dirty="0"/>
              <a:t>Bullet</a:t>
            </a:r>
          </a:p>
          <a:p>
            <a:pPr lvl="0"/>
            <a:r>
              <a:rPr lang="en-US" dirty="0"/>
              <a:t>Bullet</a:t>
            </a:r>
          </a:p>
          <a:p>
            <a:pPr marL="228600" marR="0" lvl="0" indent="-228600" algn="l" defTabSz="914400" rtl="0" eaLnBrk="1" fontAlgn="auto" latinLnBrk="0" hangingPunct="1">
              <a:lnSpc>
                <a:spcPct val="150000"/>
              </a:lnSpc>
              <a:spcBef>
                <a:spcPts val="1000"/>
              </a:spcBef>
              <a:spcAft>
                <a:spcPts val="0"/>
              </a:spcAft>
              <a:buClrTx/>
              <a:buSzTx/>
              <a:buFont typeface="Arial"/>
              <a:buChar char="•"/>
              <a:tabLst/>
              <a:defRPr/>
            </a:pPr>
            <a:r>
              <a:rPr lang="en-US" dirty="0"/>
              <a:t>Bullet</a:t>
            </a:r>
          </a:p>
        </p:txBody>
      </p:sp>
      <p:sp>
        <p:nvSpPr>
          <p:cNvPr id="7" name="Title Placeholder 1"/>
          <p:cNvSpPr>
            <a:spLocks noGrp="1"/>
          </p:cNvSpPr>
          <p:nvPr>
            <p:ph type="title" hasCustomPrompt="1"/>
          </p:nvPr>
        </p:nvSpPr>
        <p:spPr>
          <a:xfrm>
            <a:off x="498794" y="234904"/>
            <a:ext cx="10515600" cy="519728"/>
          </a:xfrm>
          <a:prstGeom prst="rect">
            <a:avLst/>
          </a:prstGeom>
        </p:spPr>
        <p:txBody>
          <a:bodyPr vert="horz" lIns="0" tIns="0" rIns="0" bIns="45720" rtlCol="0" anchor="t" anchorCtr="0">
            <a:noAutofit/>
          </a:bodyPr>
          <a:lstStyle/>
          <a:p>
            <a:r>
              <a:rPr lang="en-US" dirty="0"/>
              <a:t>Click to edit title</a:t>
            </a:r>
          </a:p>
        </p:txBody>
      </p:sp>
      <p:sp>
        <p:nvSpPr>
          <p:cNvPr id="8"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2020 by California Medical Association</a:t>
            </a:r>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pic>
        <p:nvPicPr>
          <p:cNvPr id="10" name="Picture 9">
            <a:extLst>
              <a:ext uri="{FF2B5EF4-FFF2-40B4-BE49-F238E27FC236}">
                <a16:creationId xmlns:a16="http://schemas.microsoft.com/office/drawing/2014/main" id="{170AC3A0-3801-094E-9417-E5052EEBE78F}"/>
              </a:ext>
            </a:extLst>
          </p:cNvPr>
          <p:cNvPicPr>
            <a:picLocks noChangeAspect="1"/>
          </p:cNvPicPr>
          <p:nvPr userDrawn="1"/>
        </p:nvPicPr>
        <p:blipFill>
          <a:blip r:embed="rId2"/>
          <a:stretch>
            <a:fillRect/>
          </a:stretch>
        </p:blipFill>
        <p:spPr>
          <a:xfrm>
            <a:off x="11490499" y="-22227"/>
            <a:ext cx="683203" cy="506812"/>
          </a:xfrm>
          <a:prstGeom prst="rect">
            <a:avLst/>
          </a:prstGeom>
        </p:spPr>
      </p:pic>
    </p:spTree>
    <p:extLst>
      <p:ext uri="{BB962C8B-B14F-4D97-AF65-F5344CB8AC3E}">
        <p14:creationId xmlns:p14="http://schemas.microsoft.com/office/powerpoint/2010/main" val="1106869750"/>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480">
          <p15:clr>
            <a:srgbClr val="FBAE40"/>
          </p15:clr>
        </p15:guide>
        <p15:guide id="4" orient="horz" pos="1152">
          <p15:clr>
            <a:srgbClr val="FBAE40"/>
          </p15:clr>
        </p15:guide>
        <p15:guide id="5" orient="horz" pos="3864">
          <p15:clr>
            <a:srgbClr val="FBAE40"/>
          </p15:clr>
        </p15:guide>
        <p15:guide id="6" orient="horz" pos="3984">
          <p15:clr>
            <a:srgbClr val="FBAE40"/>
          </p15:clr>
        </p15:guide>
        <p15:guide id="7" orient="horz" pos="456">
          <p15:clr>
            <a:srgbClr val="FBAE40"/>
          </p15:clr>
        </p15:guide>
        <p15:guide id="8" orient="horz" pos="168">
          <p15:clr>
            <a:srgbClr val="FBAE40"/>
          </p15:clr>
        </p15:guide>
        <p15:guide id="9" pos="3696">
          <p15:clr>
            <a:srgbClr val="FBAE40"/>
          </p15:clr>
        </p15:guide>
        <p15:guide id="10" orient="horz" pos="4200">
          <p15:clr>
            <a:srgbClr val="FBAE40"/>
          </p15:clr>
        </p15:guide>
        <p15:guide id="11" orient="horz" pos="192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838200" y="1825625"/>
            <a:ext cx="10515600" cy="39808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8100" y="6058692"/>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2"/>
          <p:cNvSpPr>
            <a:spLocks noGrp="1"/>
          </p:cNvSpPr>
          <p:nvPr>
            <p:ph type="title"/>
          </p:nvPr>
        </p:nvSpPr>
        <p:spPr>
          <a:xfrm>
            <a:off x="841248"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6"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2020 by California Medical Association</a:t>
            </a:r>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73598" y="6240760"/>
            <a:ext cx="1130293" cy="371934"/>
          </a:xfrm>
          <a:prstGeom prst="rect">
            <a:avLst/>
          </a:prstGeom>
        </p:spPr>
      </p:pic>
    </p:spTree>
    <p:extLst>
      <p:ext uri="{BB962C8B-B14F-4D97-AF65-F5344CB8AC3E}">
        <p14:creationId xmlns:p14="http://schemas.microsoft.com/office/powerpoint/2010/main" val="1782309488"/>
      </p:ext>
    </p:extLst>
  </p:cSld>
  <p:clrMap bg1="lt1" tx1="dk1" bg2="lt2" tx2="dk2" accent1="accent1" accent2="accent2" accent3="accent3" accent4="accent4" accent5="accent5" accent6="accent6" hlink="hlink" folHlink="folHlink"/>
  <p:sldLayoutIdLst>
    <p:sldLayoutId id="2147483919" r:id="rId1"/>
    <p:sldLayoutId id="2147483910" r:id="rId2"/>
    <p:sldLayoutId id="2147483895" r:id="rId3"/>
    <p:sldLayoutId id="2147483897" r:id="rId4"/>
    <p:sldLayoutId id="2147483924" r:id="rId5"/>
  </p:sldLayoutIdLst>
  <p:hf hdr="0" dt="0"/>
  <p:txStyles>
    <p:titleStyle>
      <a:lvl1pPr algn="l" defTabSz="914400" rtl="0" eaLnBrk="1" latinLnBrk="0" hangingPunct="1">
        <a:lnSpc>
          <a:spcPct val="90000"/>
        </a:lnSpc>
        <a:spcBef>
          <a:spcPct val="0"/>
        </a:spcBef>
        <a:buNone/>
        <a:defRPr sz="3500" b="1" i="0" kern="1200" baseline="0">
          <a:solidFill>
            <a:srgbClr val="002B47"/>
          </a:solidFill>
          <a:latin typeface="Montserrat" charset="0"/>
          <a:ea typeface="Montserrat" charset="0"/>
          <a:cs typeface="Montserrat" charset="0"/>
        </a:defRPr>
      </a:lvl1pPr>
    </p:titleStyle>
    <p:bodyStyle>
      <a:lvl1pPr marL="228600" indent="-228600" algn="l" defTabSz="914400" rtl="0" eaLnBrk="1" latinLnBrk="0" hangingPunct="1">
        <a:lnSpc>
          <a:spcPct val="150000"/>
        </a:lnSpc>
        <a:spcBef>
          <a:spcPts val="1000"/>
        </a:spcBef>
        <a:buFont typeface="Arial"/>
        <a:buChar char="•"/>
        <a:defRPr sz="2400" b="0" i="0" kern="1200">
          <a:solidFill>
            <a:srgbClr val="012B47"/>
          </a:solidFill>
          <a:latin typeface="Montserrat Medium" charset="0"/>
          <a:ea typeface="Montserrat Medium" charset="0"/>
          <a:cs typeface="Montserrat Medium" charset="0"/>
        </a:defRPr>
      </a:lvl1pPr>
      <a:lvl2pPr marL="685800" indent="-228600" algn="l" defTabSz="914400" rtl="0" eaLnBrk="1" latinLnBrk="0" hangingPunct="1">
        <a:lnSpc>
          <a:spcPct val="150000"/>
        </a:lnSpc>
        <a:spcBef>
          <a:spcPts val="500"/>
        </a:spcBef>
        <a:buFont typeface="Arial"/>
        <a:buChar char="•"/>
        <a:defRPr sz="2400" b="0" i="0" kern="1200">
          <a:solidFill>
            <a:srgbClr val="012B47"/>
          </a:solidFill>
          <a:latin typeface="Montserrat Medium" charset="0"/>
          <a:ea typeface="Montserrat Medium" charset="0"/>
          <a:cs typeface="Montserrat Medium" charset="0"/>
        </a:defRPr>
      </a:lvl2pPr>
      <a:lvl3pPr marL="1143000" indent="-228600" algn="l" defTabSz="914400" rtl="0" eaLnBrk="1" latinLnBrk="0" hangingPunct="1">
        <a:lnSpc>
          <a:spcPct val="150000"/>
        </a:lnSpc>
        <a:spcBef>
          <a:spcPts val="500"/>
        </a:spcBef>
        <a:buFont typeface="Arial"/>
        <a:buChar char="•"/>
        <a:defRPr sz="2400" b="0" i="0" kern="1200">
          <a:solidFill>
            <a:srgbClr val="012B47"/>
          </a:solidFill>
          <a:latin typeface="Montserrat Medium" charset="0"/>
          <a:ea typeface="Montserrat Medium" charset="0"/>
          <a:cs typeface="Montserrat Medium" charset="0"/>
        </a:defRPr>
      </a:lvl3pPr>
      <a:lvl4pPr marL="1600200" indent="-228600" algn="l" defTabSz="914400" rtl="0" eaLnBrk="1" latinLnBrk="0" hangingPunct="1">
        <a:lnSpc>
          <a:spcPct val="150000"/>
        </a:lnSpc>
        <a:spcBef>
          <a:spcPts val="500"/>
        </a:spcBef>
        <a:buFont typeface="Arial"/>
        <a:buChar char="•"/>
        <a:defRPr sz="2400" b="0" i="0" kern="1200">
          <a:solidFill>
            <a:srgbClr val="012B47"/>
          </a:solidFill>
          <a:latin typeface="Montserrat Medium" charset="0"/>
          <a:ea typeface="Montserrat Medium" charset="0"/>
          <a:cs typeface="Montserrat Medium" charset="0"/>
        </a:defRPr>
      </a:lvl4pPr>
      <a:lvl5pPr marL="2057400" indent="-228600" algn="l" defTabSz="914400" rtl="0" eaLnBrk="1" latinLnBrk="0" hangingPunct="1">
        <a:lnSpc>
          <a:spcPct val="150000"/>
        </a:lnSpc>
        <a:spcBef>
          <a:spcPts val="500"/>
        </a:spcBef>
        <a:buFont typeface="Arial"/>
        <a:buChar char="•"/>
        <a:defRPr sz="2400" b="0" i="0" kern="1200" baseline="0">
          <a:solidFill>
            <a:srgbClr val="012B47"/>
          </a:solidFill>
          <a:latin typeface="Montserrat Medium" charset="0"/>
          <a:ea typeface="Montserrat Medium" charset="0"/>
          <a:cs typeface="Montserrat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838200" y="1825625"/>
            <a:ext cx="10515600" cy="39808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8100" y="6058692"/>
            <a:ext cx="12230100" cy="59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2"/>
          <p:cNvSpPr>
            <a:spLocks noGrp="1"/>
          </p:cNvSpPr>
          <p:nvPr>
            <p:ph type="title"/>
          </p:nvPr>
        </p:nvSpPr>
        <p:spPr>
          <a:xfrm>
            <a:off x="841248"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6" name="Footer Placeholder 5"/>
          <p:cNvSpPr>
            <a:spLocks noGrp="1"/>
          </p:cNvSpPr>
          <p:nvPr>
            <p:ph type="ftr" sz="quarter" idx="3"/>
          </p:nvPr>
        </p:nvSpPr>
        <p:spPr>
          <a:xfrm>
            <a:off x="7601025" y="6261696"/>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montserrat" charset="0"/>
              </a:defRPr>
            </a:lvl1pPr>
          </a:lstStyle>
          <a:p>
            <a:r>
              <a:rPr lang="en-US" dirty="0"/>
              <a:t>© Copyright 2020 by California Medical Association</a:t>
            </a:r>
          </a:p>
        </p:txBody>
      </p:sp>
      <p:sp>
        <p:nvSpPr>
          <p:cNvPr id="9" name="Slide Number Placeholder 8"/>
          <p:cNvSpPr>
            <a:spLocks noGrp="1"/>
          </p:cNvSpPr>
          <p:nvPr>
            <p:ph type="sldNum" sz="quarter" idx="4"/>
          </p:nvPr>
        </p:nvSpPr>
        <p:spPr>
          <a:xfrm>
            <a:off x="9330690" y="6261696"/>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montserrat" charset="0"/>
              </a:defRPr>
            </a:lvl1pPr>
          </a:lstStyle>
          <a:p>
            <a:fld id="{462947D2-DB38-B544-9561-A22ED783005A}" type="slidenum">
              <a:rPr lang="en-US" smtClean="0"/>
              <a:pPr/>
              <a:t>‹#›</a:t>
            </a:fld>
            <a:endParaRPr lang="en-US" dirty="0"/>
          </a:p>
        </p:txBody>
      </p:sp>
      <p:pic>
        <p:nvPicPr>
          <p:cNvPr id="8" name="Picture 7"/>
          <p:cNvPicPr>
            <a:picLocks noChangeAspect="1"/>
          </p:cNvPicPr>
          <p:nvPr userDrawn="1"/>
        </p:nvPicPr>
        <p:blipFill>
          <a:blip r:embed="rId9"/>
          <a:stretch>
            <a:fillRect/>
          </a:stretch>
        </p:blipFill>
        <p:spPr>
          <a:xfrm>
            <a:off x="473598" y="6240760"/>
            <a:ext cx="1130293" cy="371934"/>
          </a:xfrm>
          <a:prstGeom prst="rect">
            <a:avLst/>
          </a:prstGeom>
        </p:spPr>
      </p:pic>
    </p:spTree>
    <p:extLst>
      <p:ext uri="{BB962C8B-B14F-4D97-AF65-F5344CB8AC3E}">
        <p14:creationId xmlns:p14="http://schemas.microsoft.com/office/powerpoint/2010/main" val="1782309488"/>
      </p:ext>
    </p:extLst>
  </p:cSld>
  <p:clrMap bg1="lt1" tx1="dk1" bg2="lt2" tx2="dk2" accent1="accent1" accent2="accent2" accent3="accent3" accent4="accent4" accent5="accent5" accent6="accent6" hlink="hlink" folHlink="folHlink"/>
  <p:sldLayoutIdLst>
    <p:sldLayoutId id="2147483664" r:id="rId1"/>
    <p:sldLayoutId id="2147483911" r:id="rId2"/>
    <p:sldLayoutId id="2147483885" r:id="rId3"/>
    <p:sldLayoutId id="2147483923" r:id="rId4"/>
    <p:sldLayoutId id="2147483922" r:id="rId5"/>
    <p:sldLayoutId id="2147483890" r:id="rId6"/>
    <p:sldLayoutId id="2147483921" r:id="rId7"/>
  </p:sldLayoutIdLst>
  <p:hf hdr="0" dt="0"/>
  <p:txStyles>
    <p:titleStyle>
      <a:lvl1pPr algn="l" defTabSz="914400" rtl="0" eaLnBrk="1" latinLnBrk="0" hangingPunct="1">
        <a:lnSpc>
          <a:spcPct val="90000"/>
        </a:lnSpc>
        <a:spcBef>
          <a:spcPct val="0"/>
        </a:spcBef>
        <a:buNone/>
        <a:defRPr sz="3500" b="1" i="0" kern="1200" baseline="0">
          <a:solidFill>
            <a:srgbClr val="002B47"/>
          </a:solidFill>
          <a:latin typeface="Montserrat" charset="0"/>
          <a:ea typeface="Montserrat" charset="0"/>
          <a:cs typeface="Montserrat" charset="0"/>
        </a:defRPr>
      </a:lvl1pPr>
    </p:titleStyle>
    <p:bodyStyle>
      <a:lvl1pPr marL="228600" indent="-228600" algn="l" defTabSz="914400" rtl="0" eaLnBrk="1" latinLnBrk="0" hangingPunct="1">
        <a:lnSpc>
          <a:spcPct val="150000"/>
        </a:lnSpc>
        <a:spcBef>
          <a:spcPts val="1000"/>
        </a:spcBef>
        <a:buFont typeface="Arial"/>
        <a:buChar char="•"/>
        <a:defRPr sz="2400" b="0" i="0" kern="1200">
          <a:solidFill>
            <a:srgbClr val="012B47"/>
          </a:solidFill>
          <a:latin typeface="Montserrat Medium" charset="0"/>
          <a:ea typeface="Montserrat Medium" charset="0"/>
          <a:cs typeface="Montserrat Medium" charset="0"/>
        </a:defRPr>
      </a:lvl1pPr>
      <a:lvl2pPr marL="685800" indent="-228600" algn="l" defTabSz="914400" rtl="0" eaLnBrk="1" latinLnBrk="0" hangingPunct="1">
        <a:lnSpc>
          <a:spcPct val="150000"/>
        </a:lnSpc>
        <a:spcBef>
          <a:spcPts val="500"/>
        </a:spcBef>
        <a:buFont typeface="Arial"/>
        <a:buChar char="•"/>
        <a:defRPr sz="2400" b="0" i="0" kern="1200">
          <a:solidFill>
            <a:srgbClr val="012B47"/>
          </a:solidFill>
          <a:latin typeface="Montserrat Medium" charset="0"/>
          <a:ea typeface="Montserrat Medium" charset="0"/>
          <a:cs typeface="Montserrat Medium" charset="0"/>
        </a:defRPr>
      </a:lvl2pPr>
      <a:lvl3pPr marL="1143000" indent="-228600" algn="l" defTabSz="914400" rtl="0" eaLnBrk="1" latinLnBrk="0" hangingPunct="1">
        <a:lnSpc>
          <a:spcPct val="150000"/>
        </a:lnSpc>
        <a:spcBef>
          <a:spcPts val="500"/>
        </a:spcBef>
        <a:buFont typeface="Arial"/>
        <a:buChar char="•"/>
        <a:defRPr sz="2400" b="0" i="0" kern="1200">
          <a:solidFill>
            <a:srgbClr val="012B47"/>
          </a:solidFill>
          <a:latin typeface="Montserrat Medium" charset="0"/>
          <a:ea typeface="Montserrat Medium" charset="0"/>
          <a:cs typeface="Montserrat Medium" charset="0"/>
        </a:defRPr>
      </a:lvl3pPr>
      <a:lvl4pPr marL="1600200" indent="-228600" algn="l" defTabSz="914400" rtl="0" eaLnBrk="1" latinLnBrk="0" hangingPunct="1">
        <a:lnSpc>
          <a:spcPct val="150000"/>
        </a:lnSpc>
        <a:spcBef>
          <a:spcPts val="500"/>
        </a:spcBef>
        <a:buFont typeface="Arial"/>
        <a:buChar char="•"/>
        <a:defRPr sz="2400" b="0" i="0" kern="1200">
          <a:solidFill>
            <a:srgbClr val="012B47"/>
          </a:solidFill>
          <a:latin typeface="Montserrat Medium" charset="0"/>
          <a:ea typeface="Montserrat Medium" charset="0"/>
          <a:cs typeface="Montserrat Medium" charset="0"/>
        </a:defRPr>
      </a:lvl4pPr>
      <a:lvl5pPr marL="2057400" indent="-228600" algn="l" defTabSz="914400" rtl="0" eaLnBrk="1" latinLnBrk="0" hangingPunct="1">
        <a:lnSpc>
          <a:spcPct val="150000"/>
        </a:lnSpc>
        <a:spcBef>
          <a:spcPts val="500"/>
        </a:spcBef>
        <a:buFont typeface="Arial"/>
        <a:buChar char="•"/>
        <a:defRPr sz="2400" b="0" i="0" kern="1200" baseline="0">
          <a:solidFill>
            <a:srgbClr val="012B47"/>
          </a:solidFill>
          <a:latin typeface="Montserrat Medium" charset="0"/>
          <a:ea typeface="Montserrat Medium" charset="0"/>
          <a:cs typeface="Montserrat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7CA5-296E-418B-A412-B5D5AB9C4D67}"/>
              </a:ext>
            </a:extLst>
          </p:cNvPr>
          <p:cNvSpPr>
            <a:spLocks noGrp="1"/>
          </p:cNvSpPr>
          <p:nvPr>
            <p:ph type="title"/>
          </p:nvPr>
        </p:nvSpPr>
        <p:spPr>
          <a:xfrm>
            <a:off x="1828800" y="1691640"/>
            <a:ext cx="7924800" cy="978408"/>
          </a:xfrm>
        </p:spPr>
        <p:txBody>
          <a:bodyPr>
            <a:normAutofit/>
          </a:bodyPr>
          <a:lstStyle/>
          <a:p>
            <a:pPr algn="ctr"/>
            <a:endParaRPr lang="en-US" dirty="0"/>
          </a:p>
        </p:txBody>
      </p:sp>
      <p:sp>
        <p:nvSpPr>
          <p:cNvPr id="3" name="Text Placeholder 2">
            <a:extLst>
              <a:ext uri="{FF2B5EF4-FFF2-40B4-BE49-F238E27FC236}">
                <a16:creationId xmlns:a16="http://schemas.microsoft.com/office/drawing/2014/main" id="{8D712F49-B334-4259-ACA7-2BA59ABEA110}"/>
              </a:ext>
            </a:extLst>
          </p:cNvPr>
          <p:cNvSpPr>
            <a:spLocks noGrp="1"/>
          </p:cNvSpPr>
          <p:nvPr>
            <p:ph type="body" sz="quarter" idx="17"/>
          </p:nvPr>
        </p:nvSpPr>
        <p:spPr>
          <a:xfrm>
            <a:off x="1987114" y="2989006"/>
            <a:ext cx="7525512" cy="1868129"/>
          </a:xfrm>
        </p:spPr>
        <p:txBody>
          <a:bodyPr>
            <a:normAutofit/>
          </a:bodyPr>
          <a:lstStyle/>
          <a:p>
            <a:pPr algn="ctr"/>
            <a:r>
              <a:rPr lang="en-US" sz="4800" b="1" dirty="0">
                <a:latin typeface="Montserrat" panose="00000500000000000000" pitchFamily="2" charset="0"/>
              </a:rPr>
              <a:t>MICRA Modernization</a:t>
            </a:r>
            <a:r>
              <a:rPr lang="en-US" sz="4000" b="1" dirty="0">
                <a:latin typeface="Montserrat" panose="00000500000000000000" pitchFamily="2" charset="0"/>
              </a:rPr>
              <a:t> </a:t>
            </a:r>
          </a:p>
          <a:p>
            <a:pPr algn="ctr"/>
            <a:r>
              <a:rPr lang="en-US" sz="4000" b="1" dirty="0">
                <a:latin typeface="Montserrat" panose="00000500000000000000" pitchFamily="2" charset="0"/>
              </a:rPr>
              <a:t>(AB 35 - 2022)</a:t>
            </a:r>
          </a:p>
        </p:txBody>
      </p:sp>
      <p:sp>
        <p:nvSpPr>
          <p:cNvPr id="4" name="Text Placeholder 3">
            <a:extLst>
              <a:ext uri="{FF2B5EF4-FFF2-40B4-BE49-F238E27FC236}">
                <a16:creationId xmlns:a16="http://schemas.microsoft.com/office/drawing/2014/main" id="{694E2DD0-DF3A-4819-852A-AA0FF1703947}"/>
              </a:ext>
            </a:extLst>
          </p:cNvPr>
          <p:cNvSpPr>
            <a:spLocks noGrp="1"/>
          </p:cNvSpPr>
          <p:nvPr>
            <p:ph type="body" sz="quarter" idx="11"/>
          </p:nvPr>
        </p:nvSpPr>
        <p:spPr>
          <a:xfrm>
            <a:off x="465082" y="5728357"/>
            <a:ext cx="5284788" cy="300968"/>
          </a:xfrm>
        </p:spPr>
        <p:txBody>
          <a:bodyPr/>
          <a:lstStyle/>
          <a:p>
            <a:r>
              <a:rPr lang="en-US" dirty="0"/>
              <a:t>October 2024</a:t>
            </a:r>
          </a:p>
        </p:txBody>
      </p:sp>
      <p:sp>
        <p:nvSpPr>
          <p:cNvPr id="5" name="Footer Placeholder 4">
            <a:extLst>
              <a:ext uri="{FF2B5EF4-FFF2-40B4-BE49-F238E27FC236}">
                <a16:creationId xmlns:a16="http://schemas.microsoft.com/office/drawing/2014/main" id="{E13A3E01-54BD-4F93-A2D8-A731EDDA0B5C}"/>
              </a:ext>
            </a:extLst>
          </p:cNvPr>
          <p:cNvSpPr>
            <a:spLocks noGrp="1"/>
          </p:cNvSpPr>
          <p:nvPr>
            <p:ph type="ftr" sz="quarter" idx="3"/>
          </p:nvPr>
        </p:nvSpPr>
        <p:spPr/>
        <p:txBody>
          <a:bodyPr/>
          <a:lstStyle/>
          <a:p>
            <a:r>
              <a:rPr lang="en-US" dirty="0"/>
              <a:t>© Copyright 2024 by California Medical Association</a:t>
            </a:r>
          </a:p>
        </p:txBody>
      </p:sp>
      <p:sp>
        <p:nvSpPr>
          <p:cNvPr id="6" name="Slide Number Placeholder 5">
            <a:extLst>
              <a:ext uri="{FF2B5EF4-FFF2-40B4-BE49-F238E27FC236}">
                <a16:creationId xmlns:a16="http://schemas.microsoft.com/office/drawing/2014/main" id="{C5EA91D0-DEA5-4699-973B-9A71332A115B}"/>
              </a:ext>
            </a:extLst>
          </p:cNvPr>
          <p:cNvSpPr>
            <a:spLocks noGrp="1"/>
          </p:cNvSpPr>
          <p:nvPr>
            <p:ph type="sldNum" sz="quarter" idx="4"/>
          </p:nvPr>
        </p:nvSpPr>
        <p:spPr/>
        <p:txBody>
          <a:bodyPr/>
          <a:lstStyle/>
          <a:p>
            <a:fld id="{462947D2-DB38-B544-9561-A22ED783005A}" type="slidenum">
              <a:rPr lang="en-US" smtClean="0"/>
              <a:pPr/>
              <a:t>1</a:t>
            </a:fld>
            <a:endParaRPr lang="en-US" dirty="0"/>
          </a:p>
        </p:txBody>
      </p:sp>
    </p:spTree>
    <p:extLst>
      <p:ext uri="{BB962C8B-B14F-4D97-AF65-F5344CB8AC3E}">
        <p14:creationId xmlns:p14="http://schemas.microsoft.com/office/powerpoint/2010/main" val="4280323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A50EEE-A3E3-694C-9856-445C50B9A5A0}"/>
              </a:ext>
            </a:extLst>
          </p:cNvPr>
          <p:cNvSpPr>
            <a:spLocks noGrp="1"/>
          </p:cNvSpPr>
          <p:nvPr>
            <p:ph type="body" sz="quarter" idx="21"/>
          </p:nvPr>
        </p:nvSpPr>
        <p:spPr>
          <a:xfrm>
            <a:off x="335280" y="984144"/>
            <a:ext cx="6241011" cy="4948027"/>
          </a:xfrm>
        </p:spPr>
        <p:txBody>
          <a:bodyPr vert="horz" lIns="0" tIns="45720" rIns="91440" bIns="45720" rtlCol="0">
            <a:normAutofit fontScale="85000" lnSpcReduction="10000"/>
          </a:bodyPr>
          <a:lstStyle/>
          <a:p>
            <a:pPr indent="-300582">
              <a:lnSpc>
                <a:spcPct val="145000"/>
              </a:lnSpc>
              <a:spcBef>
                <a:spcPts val="600"/>
              </a:spcBef>
              <a:spcAft>
                <a:spcPts val="600"/>
              </a:spcAft>
              <a:buClrTx/>
            </a:pPr>
            <a:r>
              <a:rPr lang="en-US" sz="2000" dirty="0"/>
              <a:t>Under AB 35, important guardrails of MICRA have been maintained:</a:t>
            </a:r>
          </a:p>
          <a:p>
            <a:pPr marL="628650" lvl="1" indent="-307975">
              <a:lnSpc>
                <a:spcPct val="145000"/>
              </a:lnSpc>
              <a:spcBef>
                <a:spcPts val="0"/>
              </a:spcBef>
              <a:spcAft>
                <a:spcPts val="1200"/>
              </a:spcAft>
              <a:buSzPct val="100000"/>
              <a:buFont typeface="Wingdings" panose="05000000000000000000" pitchFamily="2" charset="2"/>
              <a:buChar char="§"/>
            </a:pPr>
            <a:r>
              <a:rPr lang="en-US" sz="2000" dirty="0"/>
              <a:t>Option for binding arbitration</a:t>
            </a:r>
          </a:p>
          <a:p>
            <a:pPr marL="628650" lvl="1" indent="-307975">
              <a:lnSpc>
                <a:spcPct val="145000"/>
              </a:lnSpc>
              <a:spcBef>
                <a:spcPts val="0"/>
              </a:spcBef>
              <a:spcAft>
                <a:spcPts val="1200"/>
              </a:spcAft>
              <a:buSzPct val="100000"/>
              <a:buFont typeface="Wingdings" panose="05000000000000000000" pitchFamily="2" charset="2"/>
              <a:buChar char="§"/>
            </a:pPr>
            <a:r>
              <a:rPr lang="en-US" sz="2000" dirty="0"/>
              <a:t>90-day advance notice of claim</a:t>
            </a:r>
          </a:p>
          <a:p>
            <a:pPr marL="628650" lvl="1" indent="-307975">
              <a:lnSpc>
                <a:spcPct val="145000"/>
              </a:lnSpc>
              <a:spcBef>
                <a:spcPts val="0"/>
              </a:spcBef>
              <a:spcAft>
                <a:spcPts val="1200"/>
              </a:spcAft>
              <a:buSzPct val="100000"/>
              <a:buFont typeface="Wingdings" panose="05000000000000000000" pitchFamily="2" charset="2"/>
              <a:buChar char="§"/>
            </a:pPr>
            <a:r>
              <a:rPr lang="en-US" sz="2000" dirty="0"/>
              <a:t>One-year statute of limitations </a:t>
            </a:r>
          </a:p>
          <a:p>
            <a:pPr marL="628650" lvl="1" indent="-307975">
              <a:lnSpc>
                <a:spcPct val="145000"/>
              </a:lnSpc>
              <a:spcBef>
                <a:spcPts val="0"/>
              </a:spcBef>
              <a:spcAft>
                <a:spcPts val="1200"/>
              </a:spcAft>
              <a:buSzPct val="100000"/>
              <a:buFont typeface="Wingdings" panose="05000000000000000000" pitchFamily="2" charset="2"/>
              <a:buChar char="§"/>
            </a:pPr>
            <a:r>
              <a:rPr lang="en-US" sz="2000" dirty="0"/>
              <a:t>Allowing other sources of compensation to be considered in award determinations (collateral source rule)</a:t>
            </a:r>
          </a:p>
          <a:p>
            <a:pPr marL="628650" lvl="1" indent="-307975">
              <a:lnSpc>
                <a:spcPct val="145000"/>
              </a:lnSpc>
              <a:spcBef>
                <a:spcPts val="0"/>
              </a:spcBef>
              <a:spcAft>
                <a:spcPts val="1200"/>
              </a:spcAft>
              <a:buSzPct val="100000"/>
              <a:buFont typeface="Wingdings" panose="05000000000000000000" pitchFamily="2" charset="2"/>
              <a:buChar char="§"/>
            </a:pPr>
            <a:r>
              <a:rPr lang="en-US" sz="2000" dirty="0"/>
              <a:t>Limits on plaintiff’s attorney’s contingency fees – NEW STRUCTURE – 25% pre-filing; 33% post-filing</a:t>
            </a:r>
          </a:p>
          <a:p>
            <a:pPr marL="628650" lvl="1" indent="-307975">
              <a:lnSpc>
                <a:spcPct val="145000"/>
              </a:lnSpc>
              <a:spcBef>
                <a:spcPts val="0"/>
              </a:spcBef>
              <a:spcAft>
                <a:spcPts val="1200"/>
              </a:spcAft>
              <a:buSzPct val="100000"/>
              <a:buFont typeface="Wingdings" panose="05000000000000000000" pitchFamily="2" charset="2"/>
              <a:buChar char="§"/>
            </a:pPr>
            <a:r>
              <a:rPr lang="en-US" sz="2000" dirty="0"/>
              <a:t>Periodic payments – NEW THRESHOLD - $250k</a:t>
            </a:r>
          </a:p>
        </p:txBody>
      </p:sp>
      <p:sp>
        <p:nvSpPr>
          <p:cNvPr id="4" name="Title 3">
            <a:extLst>
              <a:ext uri="{FF2B5EF4-FFF2-40B4-BE49-F238E27FC236}">
                <a16:creationId xmlns:a16="http://schemas.microsoft.com/office/drawing/2014/main" id="{B9561D15-1913-8B40-B753-4CC7C9CC30A0}"/>
              </a:ext>
            </a:extLst>
          </p:cNvPr>
          <p:cNvSpPr>
            <a:spLocks noGrp="1"/>
          </p:cNvSpPr>
          <p:nvPr>
            <p:ph type="title"/>
          </p:nvPr>
        </p:nvSpPr>
        <p:spPr>
          <a:xfrm>
            <a:off x="335280" y="335280"/>
            <a:ext cx="10515600" cy="519728"/>
          </a:xfrm>
        </p:spPr>
        <p:txBody>
          <a:bodyPr/>
          <a:lstStyle/>
          <a:p>
            <a:r>
              <a:rPr lang="en-US" sz="3200" dirty="0"/>
              <a:t>Maintains Important Protections of MICRA</a:t>
            </a:r>
          </a:p>
        </p:txBody>
      </p:sp>
      <p:pic>
        <p:nvPicPr>
          <p:cNvPr id="5" name="Picture Placeholder 7">
            <a:extLst>
              <a:ext uri="{FF2B5EF4-FFF2-40B4-BE49-F238E27FC236}">
                <a16:creationId xmlns:a16="http://schemas.microsoft.com/office/drawing/2014/main" id="{E80B620A-1D9F-B8B5-9E7C-078A0056A8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68655" y="993974"/>
            <a:ext cx="4921094" cy="4946904"/>
          </a:xfrm>
          <a:prstGeom prst="round2DiagRect">
            <a:avLst/>
          </a:prstGeom>
        </p:spPr>
      </p:pic>
    </p:spTree>
    <p:extLst>
      <p:ext uri="{BB962C8B-B14F-4D97-AF65-F5344CB8AC3E}">
        <p14:creationId xmlns:p14="http://schemas.microsoft.com/office/powerpoint/2010/main" val="136858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7">
            <a:extLst>
              <a:ext uri="{FF2B5EF4-FFF2-40B4-BE49-F238E27FC236}">
                <a16:creationId xmlns:a16="http://schemas.microsoft.com/office/drawing/2014/main" id="{82C0D2A5-5778-4F11-B605-4C47EE4C7920}"/>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 contrast="4000"/>
                    </a14:imgEffect>
                  </a14:imgLayer>
                </a14:imgProps>
              </a:ext>
              <a:ext uri="{28A0092B-C50C-407E-A947-70E740481C1C}">
                <a14:useLocalDpi xmlns:a14="http://schemas.microsoft.com/office/drawing/2010/main"/>
              </a:ext>
            </a:extLst>
          </a:blip>
          <a:srcRect/>
          <a:stretch/>
        </p:blipFill>
        <p:spPr>
          <a:xfrm>
            <a:off x="5874556" y="985267"/>
            <a:ext cx="5719118" cy="4946904"/>
          </a:xfrm>
          <a:prstGeom prst="round2DiagRect">
            <a:avLst>
              <a:gd name="adj1" fmla="val 16667"/>
              <a:gd name="adj2" fmla="val 1662"/>
            </a:avLst>
          </a:prstGeom>
        </p:spPr>
      </p:pic>
      <p:sp>
        <p:nvSpPr>
          <p:cNvPr id="3" name="Text Placeholder 2">
            <a:extLst>
              <a:ext uri="{FF2B5EF4-FFF2-40B4-BE49-F238E27FC236}">
                <a16:creationId xmlns:a16="http://schemas.microsoft.com/office/drawing/2014/main" id="{DBA50EEE-A3E3-694C-9856-445C50B9A5A0}"/>
              </a:ext>
            </a:extLst>
          </p:cNvPr>
          <p:cNvSpPr>
            <a:spLocks noGrp="1"/>
          </p:cNvSpPr>
          <p:nvPr>
            <p:ph type="body" sz="quarter" idx="21"/>
          </p:nvPr>
        </p:nvSpPr>
        <p:spPr>
          <a:xfrm>
            <a:off x="335281" y="777240"/>
            <a:ext cx="5400782" cy="5221913"/>
          </a:xfrm>
        </p:spPr>
        <p:txBody>
          <a:bodyPr vert="horz" lIns="0" tIns="45720" rIns="91440" bIns="45720" rtlCol="0">
            <a:normAutofit fontScale="25000" lnSpcReduction="20000"/>
          </a:bodyPr>
          <a:lstStyle/>
          <a:p>
            <a:pPr marL="0" lvl="1" indent="0" fontAlgn="base">
              <a:lnSpc>
                <a:spcPct val="130000"/>
              </a:lnSpc>
              <a:spcBef>
                <a:spcPts val="1000"/>
              </a:spcBef>
              <a:spcAft>
                <a:spcPct val="0"/>
              </a:spcAft>
              <a:buClr>
                <a:srgbClr val="002B47"/>
              </a:buClr>
              <a:buNone/>
            </a:pPr>
            <a:r>
              <a:rPr lang="en-US" sz="8000" b="1" dirty="0">
                <a:solidFill>
                  <a:srgbClr val="17C3D5"/>
                </a:solidFill>
                <a:effectLst/>
                <a:latin typeface="Montserrat" panose="00000800000000000000" pitchFamily="2" charset="0"/>
                <a:ea typeface="Calibri" panose="020F0502020204030204" pitchFamily="34" charset="0"/>
                <a:cs typeface="Times New Roman" panose="02020603050405020304" pitchFamily="18" charset="0"/>
              </a:rPr>
              <a:t>Allowing Expressions of Sympathy, Apologies and Statements of Fault</a:t>
            </a:r>
          </a:p>
          <a:p>
            <a:pPr marL="309049" lvl="1" indent="-309049" fontAlgn="base">
              <a:lnSpc>
                <a:spcPct val="155000"/>
              </a:lnSpc>
              <a:spcBef>
                <a:spcPts val="1000"/>
              </a:spcBef>
              <a:spcAft>
                <a:spcPct val="0"/>
              </a:spcAft>
              <a:buClr>
                <a:srgbClr val="002B47"/>
              </a:buClr>
              <a:buFont typeface="Arial Black" panose="020B0A04020102020204" pitchFamily="34" charset="0"/>
              <a:buChar char="+"/>
            </a:pPr>
            <a:r>
              <a:rPr lang="en-US" sz="6000" dirty="0">
                <a:latin typeface="Montserrat Medium" panose="00000600000000000000" pitchFamily="2" charset="0"/>
              </a:rPr>
              <a:t>The modernized framework establishes new evidentiary protection for all pre-litigation expressions of sympathy, regret, or benevolence, including statements of fault, in relation to pain, suffering or death of a patient or an adverse patient safety event or unexpected health care outcome.</a:t>
            </a:r>
          </a:p>
          <a:p>
            <a:pPr marL="309049" lvl="2" indent="-309049" fontAlgn="base">
              <a:lnSpc>
                <a:spcPct val="155000"/>
              </a:lnSpc>
              <a:spcBef>
                <a:spcPts val="1000"/>
              </a:spcBef>
              <a:spcAft>
                <a:spcPct val="0"/>
              </a:spcAft>
              <a:buClr>
                <a:srgbClr val="002B47"/>
              </a:buClr>
              <a:buSzPct val="80000"/>
              <a:buFont typeface="Arial Black" panose="020B0A04020102020204" pitchFamily="34" charset="0"/>
              <a:buChar char="+"/>
            </a:pPr>
            <a:r>
              <a:rPr lang="en-US" sz="6000" dirty="0">
                <a:latin typeface="Montserrat Medium" panose="00000600000000000000" pitchFamily="2" charset="0"/>
              </a:rPr>
              <a:t>Often, a patient’s decision to file a medical malpractice lawsuit is triggered by a failure in communication.  </a:t>
            </a:r>
          </a:p>
          <a:p>
            <a:pPr marL="309049" lvl="2" indent="-309049" fontAlgn="base">
              <a:lnSpc>
                <a:spcPct val="155000"/>
              </a:lnSpc>
              <a:spcBef>
                <a:spcPts val="1000"/>
              </a:spcBef>
              <a:spcAft>
                <a:spcPct val="0"/>
              </a:spcAft>
              <a:buClr>
                <a:srgbClr val="002B47"/>
              </a:buClr>
              <a:buSzPct val="80000"/>
              <a:buFont typeface="Arial Black" panose="020B0A04020102020204" pitchFamily="34" charset="0"/>
              <a:buChar char="+"/>
            </a:pPr>
            <a:r>
              <a:rPr lang="en-US" sz="6000" dirty="0">
                <a:latin typeface="Montserrat Medium" panose="00000600000000000000" pitchFamily="2" charset="0"/>
              </a:rPr>
              <a:t>Allowing physicians and patients to have a full and open conversation after an unexpected outcome will lead to greater accountability, patient safety and trust.  </a:t>
            </a:r>
          </a:p>
          <a:p>
            <a:pPr indent="-300582">
              <a:lnSpc>
                <a:spcPct val="145000"/>
              </a:lnSpc>
              <a:spcBef>
                <a:spcPts val="600"/>
              </a:spcBef>
              <a:spcAft>
                <a:spcPts val="600"/>
              </a:spcAft>
              <a:buClrTx/>
            </a:pPr>
            <a:endParaRPr lang="en-US" sz="2000" dirty="0"/>
          </a:p>
        </p:txBody>
      </p:sp>
      <p:sp>
        <p:nvSpPr>
          <p:cNvPr id="4" name="Title 3">
            <a:extLst>
              <a:ext uri="{FF2B5EF4-FFF2-40B4-BE49-F238E27FC236}">
                <a16:creationId xmlns:a16="http://schemas.microsoft.com/office/drawing/2014/main" id="{B9561D15-1913-8B40-B753-4CC7C9CC30A0}"/>
              </a:ext>
            </a:extLst>
          </p:cNvPr>
          <p:cNvSpPr>
            <a:spLocks noGrp="1"/>
          </p:cNvSpPr>
          <p:nvPr>
            <p:ph type="title"/>
          </p:nvPr>
        </p:nvSpPr>
        <p:spPr>
          <a:xfrm>
            <a:off x="335280" y="335280"/>
            <a:ext cx="10515600" cy="519728"/>
          </a:xfrm>
        </p:spPr>
        <p:txBody>
          <a:bodyPr/>
          <a:lstStyle/>
          <a:p>
            <a:r>
              <a:rPr lang="en-US" sz="3200" b="1" dirty="0">
                <a:effectLst/>
                <a:latin typeface="Montserrat" panose="00000800000000000000" pitchFamily="2" charset="0"/>
                <a:ea typeface="Calibri" panose="020F0502020204030204" pitchFamily="34" charset="0"/>
                <a:cs typeface="Times New Roman" panose="02020603050405020304" pitchFamily="18" charset="0"/>
              </a:rPr>
              <a:t>New Protections</a:t>
            </a:r>
            <a:endParaRPr lang="en-US" sz="3200" dirty="0"/>
          </a:p>
        </p:txBody>
      </p:sp>
    </p:spTree>
    <p:extLst>
      <p:ext uri="{BB962C8B-B14F-4D97-AF65-F5344CB8AC3E}">
        <p14:creationId xmlns:p14="http://schemas.microsoft.com/office/powerpoint/2010/main" val="148851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09764F-3B43-4DBD-AB16-40924260892A}"/>
              </a:ext>
            </a:extLst>
          </p:cNvPr>
          <p:cNvSpPr>
            <a:spLocks noGrp="1"/>
          </p:cNvSpPr>
          <p:nvPr>
            <p:ph type="body" sz="quarter" idx="21"/>
          </p:nvPr>
        </p:nvSpPr>
        <p:spPr>
          <a:xfrm>
            <a:off x="460846" y="958752"/>
            <a:ext cx="7691120" cy="4660412"/>
          </a:xfrm>
        </p:spPr>
        <p:txBody>
          <a:bodyPr>
            <a:normAutofit fontScale="70000" lnSpcReduction="20000"/>
          </a:bodyPr>
          <a:lstStyle/>
          <a:p>
            <a:pPr marL="309049" marR="0" indent="-300582" algn="l">
              <a:lnSpc>
                <a:spcPct val="125000"/>
              </a:lnSpc>
              <a:spcBef>
                <a:spcPts val="600"/>
              </a:spcBef>
              <a:spcAft>
                <a:spcPts val="600"/>
              </a:spcAft>
              <a:buFont typeface="Arial Black" panose="020B0A04020102020204" pitchFamily="34" charset="0"/>
              <a:buChar char="+"/>
            </a:pPr>
            <a:r>
              <a:rPr lang="en-US" sz="2000" dirty="0"/>
              <a:t>Original limit on non-economic damages in medical malpractice cases: $250k</a:t>
            </a:r>
          </a:p>
          <a:p>
            <a:pPr marL="309049" marR="0" indent="-300582" algn="l">
              <a:lnSpc>
                <a:spcPct val="125000"/>
              </a:lnSpc>
              <a:spcBef>
                <a:spcPts val="600"/>
              </a:spcBef>
              <a:spcAft>
                <a:spcPts val="600"/>
              </a:spcAft>
              <a:buFont typeface="Arial Black" panose="020B0A04020102020204" pitchFamily="34" charset="0"/>
              <a:buChar char="+"/>
            </a:pPr>
            <a:r>
              <a:rPr lang="en-US" sz="2000" dirty="0"/>
              <a:t>While FIPA would have effectively eliminated the cap on non-economic damages entirely, under AB 35: </a:t>
            </a:r>
          </a:p>
          <a:p>
            <a:pPr marL="628650" lvl="1" indent="-307975">
              <a:lnSpc>
                <a:spcPct val="125000"/>
              </a:lnSpc>
              <a:spcBef>
                <a:spcPts val="0"/>
              </a:spcBef>
              <a:spcAft>
                <a:spcPts val="1200"/>
              </a:spcAft>
              <a:buSzPct val="100000"/>
              <a:buFont typeface="Wingdings" panose="05000000000000000000" pitchFamily="2" charset="2"/>
              <a:buChar char="§"/>
            </a:pPr>
            <a:r>
              <a:rPr lang="en-US" sz="2000" dirty="0"/>
              <a:t>Cases not involving a patient death: </a:t>
            </a:r>
          </a:p>
          <a:p>
            <a:pPr marL="1085850" lvl="2" indent="-307975">
              <a:lnSpc>
                <a:spcPct val="125000"/>
              </a:lnSpc>
              <a:spcBef>
                <a:spcPts val="0"/>
              </a:spcBef>
              <a:spcAft>
                <a:spcPts val="1200"/>
              </a:spcAft>
              <a:buSzPct val="100000"/>
              <a:buFont typeface="Wingdings" panose="05000000000000000000" pitchFamily="2" charset="2"/>
              <a:buChar char="§"/>
            </a:pPr>
            <a:r>
              <a:rPr lang="en-US" sz="2000" b="1" dirty="0">
                <a:latin typeface="Montserrat" panose="00000500000000000000" pitchFamily="2" charset="0"/>
              </a:rPr>
              <a:t>$350k</a:t>
            </a:r>
            <a:r>
              <a:rPr lang="en-US" sz="2000" b="1" dirty="0"/>
              <a:t> </a:t>
            </a:r>
            <a:r>
              <a:rPr lang="en-US" sz="2000" dirty="0"/>
              <a:t>as of January 1, 2023</a:t>
            </a:r>
          </a:p>
          <a:p>
            <a:pPr marL="1085850" lvl="2" indent="-307975">
              <a:lnSpc>
                <a:spcPct val="125000"/>
              </a:lnSpc>
              <a:spcBef>
                <a:spcPts val="0"/>
              </a:spcBef>
              <a:spcAft>
                <a:spcPts val="1200"/>
              </a:spcAft>
              <a:buSzPct val="100000"/>
              <a:buFont typeface="Wingdings" panose="05000000000000000000" pitchFamily="2" charset="2"/>
              <a:buChar char="§"/>
            </a:pPr>
            <a:r>
              <a:rPr lang="en-US" sz="2000" dirty="0"/>
              <a:t>gradually increasing over 10 years to </a:t>
            </a:r>
            <a:r>
              <a:rPr lang="en-US" sz="2000" b="1" dirty="0">
                <a:latin typeface="Montserrat" panose="00000500000000000000" pitchFamily="2" charset="0"/>
              </a:rPr>
              <a:t>$750k</a:t>
            </a:r>
          </a:p>
          <a:p>
            <a:pPr marL="628650" lvl="1" indent="-307975">
              <a:lnSpc>
                <a:spcPct val="125000"/>
              </a:lnSpc>
              <a:spcBef>
                <a:spcPts val="0"/>
              </a:spcBef>
              <a:spcAft>
                <a:spcPts val="1200"/>
              </a:spcAft>
              <a:buSzPct val="100000"/>
              <a:buFont typeface="Wingdings" panose="05000000000000000000" pitchFamily="2" charset="2"/>
              <a:buChar char="§"/>
            </a:pPr>
            <a:r>
              <a:rPr lang="en-US" sz="2000" dirty="0"/>
              <a:t>Cases involving a patient death: </a:t>
            </a:r>
          </a:p>
          <a:p>
            <a:pPr marL="1085850" lvl="2" indent="-307975">
              <a:lnSpc>
                <a:spcPct val="125000"/>
              </a:lnSpc>
              <a:spcBef>
                <a:spcPts val="0"/>
              </a:spcBef>
              <a:spcAft>
                <a:spcPts val="1200"/>
              </a:spcAft>
              <a:buSzPct val="100000"/>
              <a:buFont typeface="Wingdings" panose="05000000000000000000" pitchFamily="2" charset="2"/>
              <a:buChar char="§"/>
            </a:pPr>
            <a:r>
              <a:rPr lang="en-US" sz="2000" b="1" dirty="0">
                <a:latin typeface="Montserrat" panose="00000500000000000000" pitchFamily="2" charset="0"/>
              </a:rPr>
              <a:t>$500k </a:t>
            </a:r>
            <a:r>
              <a:rPr lang="en-US" sz="2000" dirty="0"/>
              <a:t>as of January 1, 2023</a:t>
            </a:r>
          </a:p>
          <a:p>
            <a:pPr marL="1085850" lvl="2" indent="-307975">
              <a:lnSpc>
                <a:spcPct val="125000"/>
              </a:lnSpc>
              <a:spcBef>
                <a:spcPts val="0"/>
              </a:spcBef>
              <a:spcAft>
                <a:spcPts val="1200"/>
              </a:spcAft>
              <a:buSzPct val="100000"/>
              <a:buFont typeface="Wingdings" panose="05000000000000000000" pitchFamily="2" charset="2"/>
              <a:buChar char="§"/>
            </a:pPr>
            <a:r>
              <a:rPr lang="en-US" sz="2000" dirty="0"/>
              <a:t>gradually increasing over 10 years to </a:t>
            </a:r>
            <a:r>
              <a:rPr lang="en-US" sz="2000" b="1" dirty="0">
                <a:latin typeface="Montserrat" panose="00000500000000000000" pitchFamily="2" charset="0"/>
              </a:rPr>
              <a:t>$1 million</a:t>
            </a:r>
          </a:p>
          <a:p>
            <a:pPr marL="309049" indent="-300582" algn="l">
              <a:lnSpc>
                <a:spcPct val="125000"/>
              </a:lnSpc>
              <a:spcBef>
                <a:spcPts val="600"/>
              </a:spcBef>
              <a:spcAft>
                <a:spcPts val="600"/>
              </a:spcAft>
              <a:buFont typeface="Arial Black" panose="020B0A04020102020204" pitchFamily="34" charset="0"/>
              <a:buChar char="+"/>
            </a:pPr>
            <a:r>
              <a:rPr lang="en-US" sz="2000" dirty="0"/>
              <a:t>2% annual inflationary adjustment after 10 years</a:t>
            </a:r>
          </a:p>
          <a:p>
            <a:pPr marL="309049" indent="-300582" algn="l">
              <a:lnSpc>
                <a:spcPct val="125000"/>
              </a:lnSpc>
              <a:spcBef>
                <a:spcPts val="600"/>
              </a:spcBef>
              <a:spcAft>
                <a:spcPts val="600"/>
              </a:spcAft>
              <a:buFont typeface="Arial Black" panose="020B0A04020102020204" pitchFamily="34" charset="0"/>
              <a:buChar char="+"/>
            </a:pPr>
            <a:r>
              <a:rPr lang="en-US" sz="2000" dirty="0"/>
              <a:t>Applies to cases filed and arbitration demanded on or after January 1, 2023</a:t>
            </a:r>
            <a:r>
              <a:rPr lang="en-US" sz="1700" baseline="30000" dirty="0"/>
              <a:t>*1</a:t>
            </a:r>
          </a:p>
          <a:p>
            <a:pPr marL="994849" lvl="1" indent="-300582">
              <a:lnSpc>
                <a:spcPct val="125000"/>
              </a:lnSpc>
              <a:spcBef>
                <a:spcPts val="600"/>
              </a:spcBef>
              <a:spcAft>
                <a:spcPts val="600"/>
              </a:spcAft>
              <a:buFont typeface="Arial Black" panose="020B0A04020102020204" pitchFamily="34" charset="0"/>
              <a:buChar char="+"/>
            </a:pPr>
            <a:r>
              <a:rPr lang="en-US" sz="1900" dirty="0"/>
              <a:t>Does not apply to cases pending but filed before 1-1-23</a:t>
            </a:r>
            <a:r>
              <a:rPr lang="en-US" sz="1900" baseline="30000" dirty="0"/>
              <a:t>*2</a:t>
            </a:r>
            <a:r>
              <a:rPr lang="en-US" sz="1900" dirty="0"/>
              <a:t>)</a:t>
            </a:r>
          </a:p>
          <a:p>
            <a:pPr marL="309049" indent="-300582" algn="l">
              <a:lnSpc>
                <a:spcPct val="125000"/>
              </a:lnSpc>
              <a:spcBef>
                <a:spcPts val="600"/>
              </a:spcBef>
              <a:spcAft>
                <a:spcPts val="600"/>
              </a:spcAft>
              <a:buFont typeface="Arial Black" panose="020B0A04020102020204" pitchFamily="34" charset="0"/>
              <a:buChar char="+"/>
            </a:pPr>
            <a:r>
              <a:rPr lang="en-US" sz="2000" dirty="0"/>
              <a:t>Cap in place at time of judgement or decision applies</a:t>
            </a:r>
            <a:r>
              <a:rPr lang="en-US" sz="1700" baseline="30000" dirty="0"/>
              <a:t>*3</a:t>
            </a:r>
            <a:endParaRPr lang="en-US" sz="2000" baseline="30000" dirty="0"/>
          </a:p>
        </p:txBody>
      </p:sp>
      <p:sp>
        <p:nvSpPr>
          <p:cNvPr id="4" name="Title 3">
            <a:extLst>
              <a:ext uri="{FF2B5EF4-FFF2-40B4-BE49-F238E27FC236}">
                <a16:creationId xmlns:a16="http://schemas.microsoft.com/office/drawing/2014/main" id="{384AF473-3EA7-4EAD-AFA4-AC200CF76A3A}"/>
              </a:ext>
            </a:extLst>
          </p:cNvPr>
          <p:cNvSpPr>
            <a:spLocks noGrp="1"/>
          </p:cNvSpPr>
          <p:nvPr>
            <p:ph type="title"/>
          </p:nvPr>
        </p:nvSpPr>
        <p:spPr>
          <a:xfrm>
            <a:off x="335280" y="335280"/>
            <a:ext cx="11618532" cy="519728"/>
          </a:xfrm>
        </p:spPr>
        <p:txBody>
          <a:bodyPr/>
          <a:lstStyle/>
          <a:p>
            <a:r>
              <a:rPr lang="en-US" sz="3200" dirty="0"/>
              <a:t>Modernizing and Updating MICRA</a:t>
            </a:r>
          </a:p>
        </p:txBody>
      </p:sp>
      <p:pic>
        <p:nvPicPr>
          <p:cNvPr id="5" name="Graphic 4">
            <a:extLst>
              <a:ext uri="{FF2B5EF4-FFF2-40B4-BE49-F238E27FC236}">
                <a16:creationId xmlns:a16="http://schemas.microsoft.com/office/drawing/2014/main" id="{B9DE448D-BF10-B8C9-C58F-6849D3CEFD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5595" y="1238836"/>
            <a:ext cx="3549732" cy="3549732"/>
          </a:xfrm>
          <a:prstGeom prst="rect">
            <a:avLst/>
          </a:prstGeom>
        </p:spPr>
      </p:pic>
    </p:spTree>
    <p:extLst>
      <p:ext uri="{BB962C8B-B14F-4D97-AF65-F5344CB8AC3E}">
        <p14:creationId xmlns:p14="http://schemas.microsoft.com/office/powerpoint/2010/main" val="228023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Chart&#10;&#10;Description automatically generated with medium confidence">
            <a:extLst>
              <a:ext uri="{FF2B5EF4-FFF2-40B4-BE49-F238E27FC236}">
                <a16:creationId xmlns:a16="http://schemas.microsoft.com/office/drawing/2014/main" id="{E7852D3B-B47E-4CBD-84A7-97862FDC0B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6541" y="198325"/>
            <a:ext cx="4308349" cy="950749"/>
          </a:xfrm>
          <a:prstGeom prst="rect">
            <a:avLst/>
          </a:prstGeom>
        </p:spPr>
      </p:pic>
      <p:graphicFrame>
        <p:nvGraphicFramePr>
          <p:cNvPr id="19" name="Chart Placeholder 9">
            <a:extLst>
              <a:ext uri="{FF2B5EF4-FFF2-40B4-BE49-F238E27FC236}">
                <a16:creationId xmlns:a16="http://schemas.microsoft.com/office/drawing/2014/main" id="{E166EAF6-2A55-4888-8245-EC91A9E76A99}"/>
              </a:ext>
            </a:extLst>
          </p:cNvPr>
          <p:cNvGraphicFramePr>
            <a:graphicFrameLocks/>
          </p:cNvGraphicFramePr>
          <p:nvPr/>
        </p:nvGraphicFramePr>
        <p:xfrm>
          <a:off x="0" y="873597"/>
          <a:ext cx="11715825" cy="5296536"/>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a:extLst>
              <a:ext uri="{FF2B5EF4-FFF2-40B4-BE49-F238E27FC236}">
                <a16:creationId xmlns:a16="http://schemas.microsoft.com/office/drawing/2014/main" id="{5A6F836D-96DC-466D-8C1C-11631696E0EA}"/>
              </a:ext>
            </a:extLst>
          </p:cNvPr>
          <p:cNvSpPr>
            <a:spLocks noGrp="1"/>
          </p:cNvSpPr>
          <p:nvPr>
            <p:ph type="title"/>
          </p:nvPr>
        </p:nvSpPr>
        <p:spPr/>
        <p:txBody>
          <a:bodyPr/>
          <a:lstStyle/>
          <a:p>
            <a:r>
              <a:rPr lang="en-US" sz="3200" dirty="0"/>
              <a:t>Cap Comparison: AB 35 Compromise vs. FIPA</a:t>
            </a:r>
          </a:p>
        </p:txBody>
      </p:sp>
      <p:cxnSp>
        <p:nvCxnSpPr>
          <p:cNvPr id="15" name="Straight Connector 14">
            <a:extLst>
              <a:ext uri="{FF2B5EF4-FFF2-40B4-BE49-F238E27FC236}">
                <a16:creationId xmlns:a16="http://schemas.microsoft.com/office/drawing/2014/main" id="{D31179FD-0E30-405C-A040-47FB830B1511}"/>
              </a:ext>
            </a:extLst>
          </p:cNvPr>
          <p:cNvCxnSpPr/>
          <p:nvPr/>
        </p:nvCxnSpPr>
        <p:spPr>
          <a:xfrm>
            <a:off x="1371099" y="5191296"/>
            <a:ext cx="0" cy="680882"/>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9C0DC70B-EBBB-4E30-B0E1-0F6DA143B0D0}"/>
              </a:ext>
            </a:extLst>
          </p:cNvPr>
          <p:cNvSpPr txBox="1"/>
          <p:nvPr/>
        </p:nvSpPr>
        <p:spPr>
          <a:xfrm>
            <a:off x="7922368" y="1049022"/>
            <a:ext cx="3697546" cy="1077218"/>
          </a:xfrm>
          <a:prstGeom prst="rect">
            <a:avLst/>
          </a:prstGeom>
          <a:solidFill>
            <a:schemeClr val="bg1"/>
          </a:solidFill>
          <a:ln w="25400">
            <a:solidFill>
              <a:srgbClr val="002B47"/>
            </a:solidFill>
          </a:ln>
        </p:spPr>
        <p:txBody>
          <a:bodyPr wrap="square" rtlCol="0">
            <a:spAutoFit/>
          </a:bodyPr>
          <a:lstStyle/>
          <a:p>
            <a:pPr defTabSz="457223" eaLnBrk="1" fontAlgn="auto" hangingPunct="1">
              <a:spcBef>
                <a:spcPts val="0"/>
              </a:spcBef>
              <a:spcAft>
                <a:spcPts val="0"/>
              </a:spcAft>
            </a:pPr>
            <a:r>
              <a:rPr lang="en-US" sz="1600" dirty="0">
                <a:solidFill>
                  <a:srgbClr val="002B47"/>
                </a:solidFill>
                <a:latin typeface="Montserrat" panose="00000500000000000000" pitchFamily="2" charset="0"/>
                <a:ea typeface="Calibri" panose="020F0502020204030204" pitchFamily="34" charset="0"/>
              </a:rPr>
              <a:t>FIPA’s broadly-defined category of injuries had no cap, sending medical lawsuit costs through the roof</a:t>
            </a:r>
            <a:endParaRPr lang="en-US" sz="1600" dirty="0">
              <a:solidFill>
                <a:srgbClr val="002B47"/>
              </a:solidFill>
              <a:latin typeface="Montserrat" panose="00000500000000000000" pitchFamily="2" charset="0"/>
            </a:endParaRPr>
          </a:p>
        </p:txBody>
      </p:sp>
      <p:sp>
        <p:nvSpPr>
          <p:cNvPr id="17" name="TextBox 16">
            <a:extLst>
              <a:ext uri="{FF2B5EF4-FFF2-40B4-BE49-F238E27FC236}">
                <a16:creationId xmlns:a16="http://schemas.microsoft.com/office/drawing/2014/main" id="{1DC549FE-0722-41CA-8DE3-073C6CEF012C}"/>
              </a:ext>
            </a:extLst>
          </p:cNvPr>
          <p:cNvSpPr txBox="1"/>
          <p:nvPr/>
        </p:nvSpPr>
        <p:spPr>
          <a:xfrm>
            <a:off x="2282950" y="2923963"/>
            <a:ext cx="3179301" cy="246221"/>
          </a:xfrm>
          <a:prstGeom prst="rect">
            <a:avLst/>
          </a:prstGeom>
          <a:noFill/>
        </p:spPr>
        <p:txBody>
          <a:bodyPr wrap="square" rtlCol="0">
            <a:spAutoFit/>
          </a:bodyPr>
          <a:lstStyle/>
          <a:p>
            <a:pPr defTabSz="457223" eaLnBrk="1" fontAlgn="auto" hangingPunct="1">
              <a:spcBef>
                <a:spcPts val="0"/>
              </a:spcBef>
              <a:spcAft>
                <a:spcPts val="0"/>
              </a:spcAft>
            </a:pPr>
            <a:r>
              <a:rPr lang="en-US" sz="1000" b="1" dirty="0">
                <a:solidFill>
                  <a:srgbClr val="ED7D31"/>
                </a:solidFill>
                <a:latin typeface="Montserrat Black" pitchFamily="2" charset="77"/>
              </a:rPr>
              <a:t>IMMEDIATE INFLATION ADJUSTMENT </a:t>
            </a:r>
          </a:p>
        </p:txBody>
      </p:sp>
      <p:sp>
        <p:nvSpPr>
          <p:cNvPr id="18" name="TextBox 17">
            <a:extLst>
              <a:ext uri="{FF2B5EF4-FFF2-40B4-BE49-F238E27FC236}">
                <a16:creationId xmlns:a16="http://schemas.microsoft.com/office/drawing/2014/main" id="{7CD7713F-DDA5-4E36-8FF7-7C49FCC34BBB}"/>
              </a:ext>
            </a:extLst>
          </p:cNvPr>
          <p:cNvSpPr txBox="1"/>
          <p:nvPr/>
        </p:nvSpPr>
        <p:spPr>
          <a:xfrm>
            <a:off x="4303673" y="1490168"/>
            <a:ext cx="2964635" cy="246221"/>
          </a:xfrm>
          <a:prstGeom prst="rect">
            <a:avLst/>
          </a:prstGeom>
          <a:noFill/>
        </p:spPr>
        <p:txBody>
          <a:bodyPr wrap="square" rtlCol="0">
            <a:spAutoFit/>
          </a:bodyPr>
          <a:lstStyle/>
          <a:p>
            <a:pPr defTabSz="457223" eaLnBrk="1" fontAlgn="auto" hangingPunct="1">
              <a:spcBef>
                <a:spcPts val="0"/>
              </a:spcBef>
              <a:spcAft>
                <a:spcPts val="0"/>
              </a:spcAft>
            </a:pPr>
            <a:r>
              <a:rPr lang="en-US" sz="1000" b="1" dirty="0">
                <a:solidFill>
                  <a:srgbClr val="C00000"/>
                </a:solidFill>
                <a:latin typeface="Montserrat Black" pitchFamily="2" charset="77"/>
              </a:rPr>
              <a:t>UNKNOWN COURT RULINGS OVER TIME</a:t>
            </a:r>
          </a:p>
        </p:txBody>
      </p:sp>
      <p:sp>
        <p:nvSpPr>
          <p:cNvPr id="20" name="TextBox 19">
            <a:extLst>
              <a:ext uri="{FF2B5EF4-FFF2-40B4-BE49-F238E27FC236}">
                <a16:creationId xmlns:a16="http://schemas.microsoft.com/office/drawing/2014/main" id="{0659C5B2-5B03-45F0-8C88-53B43D2DA39E}"/>
              </a:ext>
            </a:extLst>
          </p:cNvPr>
          <p:cNvSpPr txBox="1"/>
          <p:nvPr/>
        </p:nvSpPr>
        <p:spPr>
          <a:xfrm>
            <a:off x="1426098" y="5748505"/>
            <a:ext cx="2879186" cy="246221"/>
          </a:xfrm>
          <a:prstGeom prst="rect">
            <a:avLst/>
          </a:prstGeom>
          <a:noFill/>
        </p:spPr>
        <p:txBody>
          <a:bodyPr wrap="square" rtlCol="0">
            <a:spAutoFit/>
          </a:bodyPr>
          <a:lstStyle/>
          <a:p>
            <a:pPr defTabSz="457223" eaLnBrk="1" fontAlgn="auto" hangingPunct="1">
              <a:spcBef>
                <a:spcPts val="0"/>
              </a:spcBef>
              <a:spcAft>
                <a:spcPts val="0"/>
              </a:spcAft>
            </a:pPr>
            <a:r>
              <a:rPr lang="en-US" sz="1000" b="1" dirty="0">
                <a:solidFill>
                  <a:srgbClr val="18C4D6"/>
                </a:solidFill>
                <a:latin typeface="Montserrat Black" pitchFamily="2" charset="77"/>
              </a:rPr>
              <a:t>CURRENT CAP ADJUSTED OVER TIME</a:t>
            </a:r>
          </a:p>
        </p:txBody>
      </p:sp>
      <p:cxnSp>
        <p:nvCxnSpPr>
          <p:cNvPr id="3" name="Straight Connector 2">
            <a:extLst>
              <a:ext uri="{FF2B5EF4-FFF2-40B4-BE49-F238E27FC236}">
                <a16:creationId xmlns:a16="http://schemas.microsoft.com/office/drawing/2014/main" id="{810EE299-9F2F-4391-B468-816F939254DB}"/>
              </a:ext>
            </a:extLst>
          </p:cNvPr>
          <p:cNvCxnSpPr/>
          <p:nvPr/>
        </p:nvCxnSpPr>
        <p:spPr>
          <a:xfrm>
            <a:off x="1629420" y="3242834"/>
            <a:ext cx="9694015" cy="0"/>
          </a:xfrm>
          <a:prstGeom prst="line">
            <a:avLst/>
          </a:prstGeom>
          <a:ln w="19050">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7650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A50EEE-A3E3-694C-9856-445C50B9A5A0}"/>
              </a:ext>
            </a:extLst>
          </p:cNvPr>
          <p:cNvSpPr>
            <a:spLocks noGrp="1"/>
          </p:cNvSpPr>
          <p:nvPr>
            <p:ph type="body" sz="quarter" idx="21"/>
          </p:nvPr>
        </p:nvSpPr>
        <p:spPr>
          <a:xfrm>
            <a:off x="335280" y="984144"/>
            <a:ext cx="7498903" cy="4948027"/>
          </a:xfrm>
        </p:spPr>
        <p:txBody>
          <a:bodyPr vert="horz" lIns="0" tIns="45720" rIns="91440" bIns="45720" rtlCol="0">
            <a:normAutofit lnSpcReduction="10000"/>
          </a:bodyPr>
          <a:lstStyle/>
          <a:p>
            <a:pPr marL="8467" indent="0">
              <a:lnSpc>
                <a:spcPct val="145000"/>
              </a:lnSpc>
              <a:spcBef>
                <a:spcPts val="600"/>
              </a:spcBef>
              <a:spcAft>
                <a:spcPts val="600"/>
              </a:spcAft>
              <a:buClrTx/>
              <a:buNone/>
            </a:pPr>
            <a:r>
              <a:rPr lang="en-US" sz="1800" dirty="0">
                <a:solidFill>
                  <a:srgbClr val="012B47"/>
                </a:solidFill>
                <a:effectLst/>
                <a:latin typeface="Montserrat Medium" panose="00000600000000000000" pitchFamily="2" charset="0"/>
                <a:ea typeface="Calibri" panose="020F0502020204030204" pitchFamily="34" charset="0"/>
              </a:rPr>
              <a:t>AB 35 also created three categories, which may or may not apply depending on the facts of each particular case. In all cases, a health care provider or health care institution can only be held liable for damages under </a:t>
            </a:r>
            <a:r>
              <a:rPr lang="en-US" sz="1800" b="1" u="sng" dirty="0">
                <a:solidFill>
                  <a:srgbClr val="012B47"/>
                </a:solidFill>
                <a:effectLst/>
                <a:latin typeface="Montserrat" panose="00000500000000000000" pitchFamily="2" charset="0"/>
                <a:ea typeface="Calibri" panose="020F0502020204030204" pitchFamily="34" charset="0"/>
              </a:rPr>
              <a:t>one</a:t>
            </a:r>
            <a:r>
              <a:rPr lang="en-US" sz="1800" dirty="0">
                <a:solidFill>
                  <a:srgbClr val="012B47"/>
                </a:solidFill>
                <a:effectLst/>
                <a:latin typeface="Montserrat Medium" panose="00000600000000000000" pitchFamily="2" charset="0"/>
                <a:ea typeface="Calibri" panose="020F0502020204030204" pitchFamily="34" charset="0"/>
              </a:rPr>
              <a:t> category regardless of how the categories are applied or combined</a:t>
            </a:r>
            <a:endParaRPr lang="en-US" sz="1800" dirty="0"/>
          </a:p>
          <a:p>
            <a:pPr marL="309049" lvl="1" indent="-309049" fontAlgn="base">
              <a:lnSpc>
                <a:spcPct val="136000"/>
              </a:lnSpc>
              <a:spcBef>
                <a:spcPts val="1000"/>
              </a:spcBef>
              <a:spcAft>
                <a:spcPct val="0"/>
              </a:spcAft>
              <a:buClr>
                <a:srgbClr val="002B47"/>
              </a:buClr>
              <a:buFont typeface="Arial Black" panose="020B0A04020102020204" pitchFamily="34" charset="0"/>
              <a:buChar char="+"/>
            </a:pPr>
            <a:r>
              <a:rPr lang="en-US" sz="1900" dirty="0">
                <a:latin typeface="Montserrat Medium" panose="00000600000000000000" pitchFamily="2" charset="0"/>
              </a:rPr>
              <a:t>One cap for health care providers (regardless of the number of providers or causes of action)</a:t>
            </a:r>
          </a:p>
          <a:p>
            <a:pPr marL="309049" lvl="1" indent="-309049" fontAlgn="base">
              <a:lnSpc>
                <a:spcPct val="136000"/>
              </a:lnSpc>
              <a:spcBef>
                <a:spcPts val="1000"/>
              </a:spcBef>
              <a:spcAft>
                <a:spcPct val="0"/>
              </a:spcAft>
              <a:buClr>
                <a:srgbClr val="002B47"/>
              </a:buClr>
              <a:buFont typeface="Arial Black" panose="020B0A04020102020204" pitchFamily="34" charset="0"/>
              <a:buChar char="+"/>
            </a:pPr>
            <a:r>
              <a:rPr lang="en-US" sz="1900" dirty="0">
                <a:latin typeface="Montserrat Medium" panose="00000600000000000000" pitchFamily="2" charset="0"/>
              </a:rPr>
              <a:t>One cap for health care institutions (regardless of the number of institutions or causes of action)</a:t>
            </a:r>
          </a:p>
          <a:p>
            <a:pPr marL="309049" lvl="1" indent="-309049" fontAlgn="base">
              <a:lnSpc>
                <a:spcPct val="136000"/>
              </a:lnSpc>
              <a:spcBef>
                <a:spcPts val="1000"/>
              </a:spcBef>
              <a:spcAft>
                <a:spcPct val="0"/>
              </a:spcAft>
              <a:buClr>
                <a:srgbClr val="002B47"/>
              </a:buClr>
              <a:buFont typeface="Arial Black" panose="020B0A04020102020204" pitchFamily="34" charset="0"/>
              <a:buChar char="+"/>
            </a:pPr>
            <a:r>
              <a:rPr lang="en-US" sz="1900" dirty="0">
                <a:latin typeface="Montserrat Medium" panose="00000600000000000000" pitchFamily="2" charset="0"/>
              </a:rPr>
              <a:t>One cap for unaffiliated health care institutions or providers at that institution that commit a </a:t>
            </a:r>
            <a:r>
              <a:rPr lang="en-US" sz="1900" b="1" u="sng" dirty="0">
                <a:latin typeface="Montserrat" panose="00000500000000000000" pitchFamily="2" charset="0"/>
              </a:rPr>
              <a:t>separate and independent</a:t>
            </a:r>
            <a:r>
              <a:rPr lang="en-US" sz="1900" dirty="0">
                <a:latin typeface="Montserrat Medium" panose="00000600000000000000" pitchFamily="2" charset="0"/>
              </a:rPr>
              <a:t> negligent act</a:t>
            </a:r>
          </a:p>
        </p:txBody>
      </p:sp>
      <p:sp>
        <p:nvSpPr>
          <p:cNvPr id="4" name="Title 3">
            <a:extLst>
              <a:ext uri="{FF2B5EF4-FFF2-40B4-BE49-F238E27FC236}">
                <a16:creationId xmlns:a16="http://schemas.microsoft.com/office/drawing/2014/main" id="{B9561D15-1913-8B40-B753-4CC7C9CC30A0}"/>
              </a:ext>
            </a:extLst>
          </p:cNvPr>
          <p:cNvSpPr>
            <a:spLocks noGrp="1"/>
          </p:cNvSpPr>
          <p:nvPr>
            <p:ph type="title"/>
          </p:nvPr>
        </p:nvSpPr>
        <p:spPr>
          <a:xfrm>
            <a:off x="335280" y="335280"/>
            <a:ext cx="10515600" cy="519728"/>
          </a:xfrm>
        </p:spPr>
        <p:txBody>
          <a:bodyPr/>
          <a:lstStyle/>
          <a:p>
            <a:r>
              <a:rPr lang="en-US" sz="3200" dirty="0"/>
              <a:t>Three New Cap Categories </a:t>
            </a:r>
          </a:p>
        </p:txBody>
      </p:sp>
      <p:pic>
        <p:nvPicPr>
          <p:cNvPr id="5" name="Graphic 4">
            <a:extLst>
              <a:ext uri="{FF2B5EF4-FFF2-40B4-BE49-F238E27FC236}">
                <a16:creationId xmlns:a16="http://schemas.microsoft.com/office/drawing/2014/main" id="{F17995EC-0B91-A63C-2115-A24696F4DE2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01620" y="4278659"/>
            <a:ext cx="1631445" cy="1631445"/>
          </a:xfrm>
          <a:prstGeom prst="rect">
            <a:avLst/>
          </a:prstGeom>
        </p:spPr>
      </p:pic>
      <p:pic>
        <p:nvPicPr>
          <p:cNvPr id="8" name="Graphic 7">
            <a:extLst>
              <a:ext uri="{FF2B5EF4-FFF2-40B4-BE49-F238E27FC236}">
                <a16:creationId xmlns:a16="http://schemas.microsoft.com/office/drawing/2014/main" id="{5AAA69CD-6109-DCCB-2AD3-15306D12334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01620" y="2486474"/>
            <a:ext cx="1631445" cy="1631445"/>
          </a:xfrm>
          <a:prstGeom prst="rect">
            <a:avLst/>
          </a:prstGeom>
        </p:spPr>
      </p:pic>
      <p:pic>
        <p:nvPicPr>
          <p:cNvPr id="10" name="Graphic 9">
            <a:extLst>
              <a:ext uri="{FF2B5EF4-FFF2-40B4-BE49-F238E27FC236}">
                <a16:creationId xmlns:a16="http://schemas.microsoft.com/office/drawing/2014/main" id="{DBCEAB4B-AAD1-F4A1-A0DE-A87DC22AB20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01620" y="706646"/>
            <a:ext cx="1631445" cy="1631445"/>
          </a:xfrm>
          <a:prstGeom prst="rect">
            <a:avLst/>
          </a:prstGeom>
        </p:spPr>
      </p:pic>
    </p:spTree>
    <p:extLst>
      <p:ext uri="{BB962C8B-B14F-4D97-AF65-F5344CB8AC3E}">
        <p14:creationId xmlns:p14="http://schemas.microsoft.com/office/powerpoint/2010/main" val="2910149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561D15-1913-8B40-B753-4CC7C9CC30A0}"/>
              </a:ext>
            </a:extLst>
          </p:cNvPr>
          <p:cNvSpPr>
            <a:spLocks noGrp="1"/>
          </p:cNvSpPr>
          <p:nvPr>
            <p:ph type="title"/>
          </p:nvPr>
        </p:nvSpPr>
        <p:spPr>
          <a:xfrm>
            <a:off x="351226" y="335280"/>
            <a:ext cx="11076068" cy="542786"/>
          </a:xfrm>
        </p:spPr>
        <p:txBody>
          <a:bodyPr/>
          <a:lstStyle/>
          <a:p>
            <a:r>
              <a:rPr lang="en-US" sz="3200" dirty="0"/>
              <a:t>Key Takeaways: MICRA Modernization vs. FIPA</a:t>
            </a:r>
          </a:p>
        </p:txBody>
      </p:sp>
      <p:graphicFrame>
        <p:nvGraphicFramePr>
          <p:cNvPr id="7" name="Table 7">
            <a:extLst>
              <a:ext uri="{FF2B5EF4-FFF2-40B4-BE49-F238E27FC236}">
                <a16:creationId xmlns:a16="http://schemas.microsoft.com/office/drawing/2014/main" id="{B5F39B2C-C4C7-4976-95B9-CC409B176B00}"/>
              </a:ext>
            </a:extLst>
          </p:cNvPr>
          <p:cNvGraphicFramePr>
            <a:graphicFrameLocks noGrp="1"/>
          </p:cNvGraphicFramePr>
          <p:nvPr/>
        </p:nvGraphicFramePr>
        <p:xfrm>
          <a:off x="351228" y="990842"/>
          <a:ext cx="11517806" cy="4626864"/>
        </p:xfrm>
        <a:graphic>
          <a:graphicData uri="http://schemas.openxmlformats.org/drawingml/2006/table">
            <a:tbl>
              <a:tblPr firstRow="1" bandRow="1">
                <a:tableStyleId>{5C22544A-7EE6-4342-B048-85BDC9FD1C3A}</a:tableStyleId>
              </a:tblPr>
              <a:tblGrid>
                <a:gridCol w="8335572">
                  <a:extLst>
                    <a:ext uri="{9D8B030D-6E8A-4147-A177-3AD203B41FA5}">
                      <a16:colId xmlns:a16="http://schemas.microsoft.com/office/drawing/2014/main" val="701868957"/>
                    </a:ext>
                  </a:extLst>
                </a:gridCol>
                <a:gridCol w="1659835">
                  <a:extLst>
                    <a:ext uri="{9D8B030D-6E8A-4147-A177-3AD203B41FA5}">
                      <a16:colId xmlns:a16="http://schemas.microsoft.com/office/drawing/2014/main" val="2279866537"/>
                    </a:ext>
                  </a:extLst>
                </a:gridCol>
                <a:gridCol w="1522399">
                  <a:extLst>
                    <a:ext uri="{9D8B030D-6E8A-4147-A177-3AD203B41FA5}">
                      <a16:colId xmlns:a16="http://schemas.microsoft.com/office/drawing/2014/main" val="1702599189"/>
                    </a:ext>
                  </a:extLst>
                </a:gridCol>
              </a:tblGrid>
              <a:tr h="130168">
                <a:tc>
                  <a:txBody>
                    <a:bodyPr/>
                    <a:lstStyle/>
                    <a:p>
                      <a:r>
                        <a:rPr lang="en-US" sz="1800" dirty="0">
                          <a:latin typeface="Montserrat" panose="00000500000000000000" pitchFamily="2" charset="0"/>
                        </a:rPr>
                        <a:t>Key Provision</a:t>
                      </a:r>
                    </a:p>
                  </a:txBody>
                  <a:tcPr marT="36576" marB="36576"/>
                </a:tc>
                <a:tc>
                  <a:txBody>
                    <a:bodyPr/>
                    <a:lstStyle/>
                    <a:p>
                      <a:pPr algn="ctr"/>
                      <a:r>
                        <a:rPr lang="en-US" sz="1800" dirty="0">
                          <a:latin typeface="Montserrat" panose="00000500000000000000" pitchFamily="2" charset="0"/>
                        </a:rPr>
                        <a:t>MICRA-Mod</a:t>
                      </a:r>
                    </a:p>
                  </a:txBody>
                  <a:tcPr marT="36576" marB="36576"/>
                </a:tc>
                <a:tc>
                  <a:txBody>
                    <a:bodyPr/>
                    <a:lstStyle/>
                    <a:p>
                      <a:pPr algn="ctr"/>
                      <a:r>
                        <a:rPr lang="en-US" sz="1800" dirty="0">
                          <a:latin typeface="Montserrat" panose="00000500000000000000" pitchFamily="2" charset="0"/>
                        </a:rPr>
                        <a:t>FIPA</a:t>
                      </a:r>
                    </a:p>
                  </a:txBody>
                  <a:tcPr marT="36576" marB="36576"/>
                </a:tc>
                <a:extLst>
                  <a:ext uri="{0D108BD9-81ED-4DB2-BD59-A6C34878D82A}">
                    <a16:rowId xmlns:a16="http://schemas.microsoft.com/office/drawing/2014/main" val="2785065759"/>
                  </a:ext>
                </a:extLst>
              </a:tr>
              <a:tr h="153835">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2" charset="0"/>
                        </a:rPr>
                        <a:t>Option for binding arbitration</a:t>
                      </a:r>
                    </a:p>
                  </a:txBody>
                  <a:tcPr marT="27432" marB="9144"/>
                </a:tc>
                <a:tc>
                  <a:txBody>
                    <a:bodyPr/>
                    <a:lstStyle/>
                    <a:p>
                      <a:pPr algn="ct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algn="ct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extLst>
                  <a:ext uri="{0D108BD9-81ED-4DB2-BD59-A6C34878D82A}">
                    <a16:rowId xmlns:a16="http://schemas.microsoft.com/office/drawing/2014/main" val="2099490407"/>
                  </a:ext>
                </a:extLst>
              </a:tr>
              <a:tr h="153835">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2" charset="0"/>
                        </a:rPr>
                        <a:t>90-day advance notice of claim</a:t>
                      </a:r>
                    </a:p>
                  </a:txBody>
                  <a:tcPr marT="27432" marB="9144"/>
                </a:tc>
                <a:tc>
                  <a:txBody>
                    <a:bodyPr/>
                    <a:lstStyle/>
                    <a:p>
                      <a:pPr algn="ct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algn="ct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extLst>
                  <a:ext uri="{0D108BD9-81ED-4DB2-BD59-A6C34878D82A}">
                    <a16:rowId xmlns:a16="http://schemas.microsoft.com/office/drawing/2014/main" val="1101110443"/>
                  </a:ext>
                </a:extLst>
              </a:tr>
              <a:tr h="142002">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2" charset="0"/>
                        </a:rPr>
                        <a:t>Cap on non-economic damage awards</a:t>
                      </a:r>
                    </a:p>
                  </a:txBody>
                  <a:tcPr marT="27432" marB="9144"/>
                </a:tc>
                <a:tc>
                  <a:txBody>
                    <a:bodyPr/>
                    <a:lstStyle/>
                    <a:p>
                      <a:pPr algn="ct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algn="ctr"/>
                      <a:r>
                        <a:rPr lang="en-US" sz="1800" b="1" dirty="0">
                          <a:solidFill>
                            <a:srgbClr val="FF0000"/>
                          </a:solidFill>
                          <a:sym typeface="Wingdings" panose="05000000000000000000" pitchFamily="2" charset="2"/>
                        </a:rPr>
                        <a:t>UNLIMITED</a:t>
                      </a:r>
                      <a:endParaRPr lang="en-US" sz="2000" b="1" dirty="0">
                        <a:solidFill>
                          <a:srgbClr val="FF0000"/>
                        </a:solidFill>
                      </a:endParaRPr>
                    </a:p>
                  </a:txBody>
                  <a:tcPr marT="27432" marB="9144" anchor="ctr"/>
                </a:tc>
                <a:extLst>
                  <a:ext uri="{0D108BD9-81ED-4DB2-BD59-A6C34878D82A}">
                    <a16:rowId xmlns:a16="http://schemas.microsoft.com/office/drawing/2014/main" val="2826505926"/>
                  </a:ext>
                </a:extLst>
              </a:tr>
              <a:tr h="153835">
                <a:tc>
                  <a:txBody>
                    <a:bodyPr/>
                    <a:lstStyle/>
                    <a:p>
                      <a:r>
                        <a:rPr lang="en-US" sz="1600" dirty="0">
                          <a:latin typeface="Montserrat" panose="00000500000000000000" pitchFamily="2" charset="0"/>
                        </a:rPr>
                        <a:t>One-year statute of limitations</a:t>
                      </a:r>
                    </a:p>
                  </a:txBody>
                  <a:tcPr marT="27432" marB="9144"/>
                </a:tc>
                <a:tc>
                  <a:txBody>
                    <a:bodyPr/>
                    <a:lstStyle/>
                    <a:p>
                      <a:pPr algn="ct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FF0000"/>
                          </a:solidFill>
                          <a:sym typeface="Wingdings" panose="05000000000000000000" pitchFamily="2" charset="2"/>
                        </a:rPr>
                        <a:t>X</a:t>
                      </a:r>
                      <a:endParaRPr lang="en-US" sz="2000" b="1" dirty="0">
                        <a:solidFill>
                          <a:srgbClr val="FF0000"/>
                        </a:solidFill>
                      </a:endParaRPr>
                    </a:p>
                  </a:txBody>
                  <a:tcPr marT="27432" marB="9144" anchor="ctr"/>
                </a:tc>
                <a:extLst>
                  <a:ext uri="{0D108BD9-81ED-4DB2-BD59-A6C34878D82A}">
                    <a16:rowId xmlns:a16="http://schemas.microsoft.com/office/drawing/2014/main" val="3709866327"/>
                  </a:ext>
                </a:extLst>
              </a:tr>
              <a:tr h="153835">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600" spc="0" dirty="0">
                          <a:latin typeface="Montserrat" panose="00000500000000000000" pitchFamily="2" charset="0"/>
                        </a:rPr>
                        <a:t>Allowing other sources of compensation to be considered in awards</a:t>
                      </a:r>
                    </a:p>
                  </a:txBody>
                  <a:tcPr marT="27432" marB="9144"/>
                </a:tc>
                <a:tc>
                  <a:txBody>
                    <a:bodyPr/>
                    <a:lstStyle/>
                    <a:p>
                      <a:pPr algn="ct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FF0000"/>
                          </a:solidFill>
                          <a:sym typeface="Wingdings" panose="05000000000000000000" pitchFamily="2" charset="2"/>
                        </a:rPr>
                        <a:t>X</a:t>
                      </a:r>
                      <a:endParaRPr lang="en-US" sz="2000" b="1" dirty="0">
                        <a:solidFill>
                          <a:srgbClr val="FF0000"/>
                        </a:solidFill>
                      </a:endParaRPr>
                    </a:p>
                  </a:txBody>
                  <a:tcPr marT="27432" marB="9144" anchor="ctr"/>
                </a:tc>
                <a:extLst>
                  <a:ext uri="{0D108BD9-81ED-4DB2-BD59-A6C34878D82A}">
                    <a16:rowId xmlns:a16="http://schemas.microsoft.com/office/drawing/2014/main" val="34548286"/>
                  </a:ext>
                </a:extLst>
              </a:tr>
              <a:tr h="153835">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2" charset="0"/>
                        </a:rPr>
                        <a:t>Limits on plaintiff’s attorney’s contingency fees</a:t>
                      </a:r>
                    </a:p>
                  </a:txBody>
                  <a:tcPr marT="27432" marB="9144"/>
                </a:tc>
                <a:tc>
                  <a:txBody>
                    <a:bodyPr/>
                    <a:lstStyle/>
                    <a:p>
                      <a:pPr algn="ct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FF0000"/>
                          </a:solidFill>
                          <a:sym typeface="Wingdings" panose="05000000000000000000" pitchFamily="2" charset="2"/>
                        </a:rPr>
                        <a:t>X</a:t>
                      </a:r>
                      <a:endParaRPr lang="en-US" sz="2000" b="1" dirty="0">
                        <a:solidFill>
                          <a:srgbClr val="FF0000"/>
                        </a:solidFill>
                      </a:endParaRPr>
                    </a:p>
                  </a:txBody>
                  <a:tcPr marT="27432" marB="9144" anchor="ctr"/>
                </a:tc>
                <a:extLst>
                  <a:ext uri="{0D108BD9-81ED-4DB2-BD59-A6C34878D82A}">
                    <a16:rowId xmlns:a16="http://schemas.microsoft.com/office/drawing/2014/main" val="4111550243"/>
                  </a:ext>
                </a:extLst>
              </a:tr>
              <a:tr h="153835">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2" charset="0"/>
                        </a:rPr>
                        <a:t>The ability to pay awards over time</a:t>
                      </a:r>
                    </a:p>
                  </a:txBody>
                  <a:tcPr marT="27432" marB="9144"/>
                </a:tc>
                <a:tc>
                  <a:txBody>
                    <a:bodyPr/>
                    <a:lstStyle/>
                    <a:p>
                      <a:pPr algn="ct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FF0000"/>
                          </a:solidFill>
                          <a:sym typeface="Wingdings" panose="05000000000000000000" pitchFamily="2" charset="2"/>
                        </a:rPr>
                        <a:t>X</a:t>
                      </a:r>
                      <a:endParaRPr lang="en-US" sz="2000" b="1" dirty="0">
                        <a:solidFill>
                          <a:srgbClr val="FF0000"/>
                        </a:solidFill>
                      </a:endParaRPr>
                    </a:p>
                  </a:txBody>
                  <a:tcPr marT="27432" marB="9144" anchor="ctr"/>
                </a:tc>
                <a:extLst>
                  <a:ext uri="{0D108BD9-81ED-4DB2-BD59-A6C34878D82A}">
                    <a16:rowId xmlns:a16="http://schemas.microsoft.com/office/drawing/2014/main" val="3599757698"/>
                  </a:ext>
                </a:extLst>
              </a:tr>
              <a:tr h="194579">
                <a:tc>
                  <a:txBody>
                    <a:bodyPr/>
                    <a:lstStyle/>
                    <a:p>
                      <a:r>
                        <a:rPr lang="en-US" sz="1600" kern="1200" spc="-30" baseline="0" dirty="0">
                          <a:solidFill>
                            <a:schemeClr val="dk1"/>
                          </a:solidFill>
                          <a:latin typeface="Montserrat" panose="00000500000000000000" pitchFamily="2" charset="0"/>
                          <a:ea typeface="+mn-ea"/>
                          <a:cs typeface="+mn-cs"/>
                        </a:rPr>
                        <a:t>Discovery and evidentiary protections for all pre-litigation expressions of sympathy, regret, or benevolence, and statements of fault by a provider to a patient/family</a:t>
                      </a:r>
                    </a:p>
                  </a:txBody>
                  <a:tcPr marT="27432" marB="9144"/>
                </a:tc>
                <a:tc>
                  <a:txBody>
                    <a:bodyPr/>
                    <a:lstStyle/>
                    <a:p>
                      <a:pPr algn="ct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FF0000"/>
                          </a:solidFill>
                          <a:sym typeface="Wingdings" panose="05000000000000000000" pitchFamily="2" charset="2"/>
                        </a:rPr>
                        <a:t>X</a:t>
                      </a:r>
                      <a:endParaRPr lang="en-US" sz="2000" b="1" dirty="0">
                        <a:solidFill>
                          <a:srgbClr val="FF0000"/>
                        </a:solidFill>
                      </a:endParaRPr>
                    </a:p>
                  </a:txBody>
                  <a:tcPr marT="27432" marB="9144" anchor="ctr"/>
                </a:tc>
                <a:extLst>
                  <a:ext uri="{0D108BD9-81ED-4DB2-BD59-A6C34878D82A}">
                    <a16:rowId xmlns:a16="http://schemas.microsoft.com/office/drawing/2014/main" val="977821913"/>
                  </a:ext>
                </a:extLst>
              </a:tr>
              <a:tr h="194579">
                <a:tc>
                  <a:txBody>
                    <a:bodyPr/>
                    <a:lstStyle/>
                    <a:p>
                      <a:r>
                        <a:rPr lang="en-US" sz="1600" dirty="0">
                          <a:latin typeface="Montserrat" panose="00000500000000000000" pitchFamily="2" charset="0"/>
                        </a:rPr>
                        <a:t>Judicial discretion to throw out frivolous lawsuits</a:t>
                      </a:r>
                      <a:r>
                        <a:rPr lang="en-US" sz="1600" baseline="30000" dirty="0">
                          <a:latin typeface="Montserrat" panose="00000500000000000000" pitchFamily="2" charset="0"/>
                        </a:rPr>
                        <a:t>1</a:t>
                      </a:r>
                    </a:p>
                  </a:txBody>
                  <a:tcPr marT="27432" marB="9144"/>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FF0000"/>
                          </a:solidFill>
                          <a:sym typeface="Wingdings" panose="05000000000000000000" pitchFamily="2" charset="2"/>
                        </a:rPr>
                        <a:t>X</a:t>
                      </a:r>
                      <a:endParaRPr lang="en-US" sz="2000" b="1" dirty="0">
                        <a:solidFill>
                          <a:srgbClr val="FF0000"/>
                        </a:solidFill>
                      </a:endParaRPr>
                    </a:p>
                  </a:txBody>
                  <a:tcPr marT="27432" marB="9144" anchor="ctr"/>
                </a:tc>
                <a:extLst>
                  <a:ext uri="{0D108BD9-81ED-4DB2-BD59-A6C34878D82A}">
                    <a16:rowId xmlns:a16="http://schemas.microsoft.com/office/drawing/2014/main" val="121674728"/>
                  </a:ext>
                </a:extLst>
              </a:tr>
              <a:tr h="153835">
                <a:tc>
                  <a:txBody>
                    <a:bodyPr/>
                    <a:lstStyle/>
                    <a:p>
                      <a:r>
                        <a:rPr lang="en-US" sz="1600" kern="1200" dirty="0">
                          <a:solidFill>
                            <a:schemeClr val="dk1"/>
                          </a:solidFill>
                          <a:latin typeface="Montserrat" panose="00000500000000000000" pitchFamily="2" charset="0"/>
                          <a:ea typeface="+mn-ea"/>
                          <a:cs typeface="+mn-cs"/>
                        </a:rPr>
                        <a:t>Limits</a:t>
                      </a:r>
                      <a:r>
                        <a:rPr lang="en-US" sz="1600" dirty="0">
                          <a:latin typeface="Montserrat" panose="00000500000000000000" pitchFamily="2" charset="0"/>
                        </a:rPr>
                        <a:t> on qualifications of expert witnesses</a:t>
                      </a:r>
                      <a:r>
                        <a:rPr lang="en-US" sz="1600" baseline="30000" dirty="0">
                          <a:latin typeface="Montserrat" panose="00000500000000000000" pitchFamily="2" charset="0"/>
                        </a:rPr>
                        <a:t>2</a:t>
                      </a:r>
                    </a:p>
                  </a:txBody>
                  <a:tcPr marT="27432" marB="9144"/>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FF0000"/>
                          </a:solidFill>
                          <a:sym typeface="Wingdings" panose="05000000000000000000" pitchFamily="2" charset="2"/>
                        </a:rPr>
                        <a:t>X</a:t>
                      </a:r>
                      <a:endParaRPr lang="en-US" sz="2000" b="1" dirty="0">
                        <a:solidFill>
                          <a:srgbClr val="FF0000"/>
                        </a:solidFill>
                      </a:endParaRPr>
                    </a:p>
                  </a:txBody>
                  <a:tcPr marT="27432" marB="9144" anchor="ctr"/>
                </a:tc>
                <a:extLst>
                  <a:ext uri="{0D108BD9-81ED-4DB2-BD59-A6C34878D82A}">
                    <a16:rowId xmlns:a16="http://schemas.microsoft.com/office/drawing/2014/main" val="1407863511"/>
                  </a:ext>
                </a:extLst>
              </a:tr>
              <a:tr h="153835">
                <a:tc>
                  <a:txBody>
                    <a:bodyPr/>
                    <a:lstStyle/>
                    <a:p>
                      <a:r>
                        <a:rPr lang="en-US" sz="1600" dirty="0">
                          <a:latin typeface="Montserrat" panose="00000500000000000000" pitchFamily="2" charset="0"/>
                        </a:rPr>
                        <a:t>Protections from wage garnishments, liens &amp; levies on personal assets</a:t>
                      </a:r>
                      <a:r>
                        <a:rPr lang="en-US" sz="1600" baseline="30000" dirty="0">
                          <a:latin typeface="Montserrat" panose="00000500000000000000" pitchFamily="2" charset="0"/>
                        </a:rPr>
                        <a:t>3</a:t>
                      </a:r>
                    </a:p>
                  </a:txBody>
                  <a:tcPr marT="27432" marB="9144"/>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FF0000"/>
                          </a:solidFill>
                          <a:sym typeface="Wingdings" panose="05000000000000000000" pitchFamily="2" charset="2"/>
                        </a:rPr>
                        <a:t>X</a:t>
                      </a:r>
                      <a:endParaRPr lang="en-US" sz="2000" b="1" dirty="0">
                        <a:solidFill>
                          <a:srgbClr val="FF0000"/>
                        </a:solidFill>
                      </a:endParaRPr>
                    </a:p>
                  </a:txBody>
                  <a:tcPr marT="27432" marB="9144" anchor="ctr"/>
                </a:tc>
                <a:extLst>
                  <a:ext uri="{0D108BD9-81ED-4DB2-BD59-A6C34878D82A}">
                    <a16:rowId xmlns:a16="http://schemas.microsoft.com/office/drawing/2014/main" val="3511047869"/>
                  </a:ext>
                </a:extLst>
              </a:tr>
              <a:tr h="153835">
                <a:tc>
                  <a:txBody>
                    <a:bodyPr/>
                    <a:lstStyle/>
                    <a:p>
                      <a:r>
                        <a:rPr lang="en-US" sz="1600" spc="-10" baseline="0" dirty="0">
                          <a:latin typeface="Montserrat" panose="00000500000000000000" pitchFamily="2" charset="0"/>
                        </a:rPr>
                        <a:t>Protection from paying prevailing plaintiff's attorney fees out of pocket</a:t>
                      </a:r>
                      <a:r>
                        <a:rPr lang="en-US" sz="1600" spc="-10" baseline="30000" dirty="0">
                          <a:latin typeface="Montserrat" panose="00000500000000000000" pitchFamily="2" charset="0"/>
                        </a:rPr>
                        <a:t>4</a:t>
                      </a:r>
                    </a:p>
                  </a:txBody>
                  <a:tcPr marT="27432" marB="9144"/>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00B050"/>
                          </a:solidFill>
                          <a:latin typeface="Montserrat" panose="00000500000000000000" pitchFamily="2" charset="0"/>
                          <a:sym typeface="Wingdings" panose="05000000000000000000" pitchFamily="2" charset="2"/>
                        </a:rPr>
                        <a:t></a:t>
                      </a:r>
                      <a:endParaRPr lang="en-US" sz="2000" b="1" dirty="0">
                        <a:solidFill>
                          <a:srgbClr val="00B050"/>
                        </a:solidFill>
                        <a:latin typeface="Montserrat" panose="00000500000000000000" pitchFamily="2" charset="0"/>
                      </a:endParaRPr>
                    </a:p>
                  </a:txBody>
                  <a:tcPr marT="27432" marB="9144" anchor="ctr"/>
                </a:tc>
                <a:tc>
                  <a: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2000" b="1" dirty="0">
                          <a:solidFill>
                            <a:srgbClr val="FF0000"/>
                          </a:solidFill>
                          <a:sym typeface="Wingdings" panose="05000000000000000000" pitchFamily="2" charset="2"/>
                        </a:rPr>
                        <a:t>X</a:t>
                      </a:r>
                      <a:endParaRPr lang="en-US" sz="2000" b="1" dirty="0">
                        <a:solidFill>
                          <a:srgbClr val="FF0000"/>
                        </a:solidFill>
                      </a:endParaRPr>
                    </a:p>
                  </a:txBody>
                  <a:tcPr marT="27432" marB="9144" anchor="ctr"/>
                </a:tc>
                <a:extLst>
                  <a:ext uri="{0D108BD9-81ED-4DB2-BD59-A6C34878D82A}">
                    <a16:rowId xmlns:a16="http://schemas.microsoft.com/office/drawing/2014/main" val="1601407536"/>
                  </a:ext>
                </a:extLst>
              </a:tr>
            </a:tbl>
          </a:graphicData>
        </a:graphic>
      </p:graphicFrame>
      <p:sp>
        <p:nvSpPr>
          <p:cNvPr id="2" name="TextBox 1">
            <a:extLst>
              <a:ext uri="{FF2B5EF4-FFF2-40B4-BE49-F238E27FC236}">
                <a16:creationId xmlns:a16="http://schemas.microsoft.com/office/drawing/2014/main" id="{B0EC5FA9-FE09-4831-85AA-C9D3356D2210}"/>
              </a:ext>
            </a:extLst>
          </p:cNvPr>
          <p:cNvSpPr txBox="1"/>
          <p:nvPr/>
        </p:nvSpPr>
        <p:spPr>
          <a:xfrm>
            <a:off x="322966" y="5750959"/>
            <a:ext cx="11546068" cy="346249"/>
          </a:xfrm>
          <a:prstGeom prst="rect">
            <a:avLst/>
          </a:prstGeom>
          <a:noFill/>
        </p:spPr>
        <p:txBody>
          <a:bodyPr wrap="square" rtlCol="0">
            <a:spAutoFit/>
          </a:bodyPr>
          <a:lstStyle/>
          <a:p>
            <a:pPr marR="0" lvl="0">
              <a:lnSpc>
                <a:spcPct val="115000"/>
              </a:lnSpc>
              <a:spcBef>
                <a:spcPts val="0"/>
              </a:spcBef>
              <a:spcAft>
                <a:spcPts val="0"/>
              </a:spcAft>
              <a:tabLst>
                <a:tab pos="1971675" algn="l"/>
              </a:tabLst>
            </a:pPr>
            <a:r>
              <a:rPr lang="en-US" sz="500" dirty="0">
                <a:effectLst/>
                <a:latin typeface="Montserrat" panose="00000500000000000000" pitchFamily="2" charset="0"/>
                <a:ea typeface="Calibri" panose="020F0502020204030204" pitchFamily="34" charset="0"/>
              </a:rPr>
              <a:t>FOOTNOTES: 1) FIPA creates a certificate of merit process that attorney can satisfy by stating that they attempted to contact three health care providers, but they declined or didn’t respond; 2) FIPA </a:t>
            </a:r>
            <a:r>
              <a:rPr lang="en-US" sz="500" dirty="0">
                <a:latin typeface="Montserrat" panose="00000500000000000000" pitchFamily="2" charset="0"/>
                <a:ea typeface="Calibri" panose="020F0502020204030204" pitchFamily="34" charset="0"/>
              </a:rPr>
              <a:t>e</a:t>
            </a:r>
            <a:r>
              <a:rPr lang="en-US" sz="500" dirty="0">
                <a:effectLst/>
                <a:latin typeface="Montserrat" panose="00000500000000000000" pitchFamily="2" charset="0"/>
                <a:ea typeface="Calibri" panose="020F0502020204030204" pitchFamily="34" charset="0"/>
              </a:rPr>
              <a:t>xpands who can testify as an expert against a health care provider; 3) FIPA includes a new requirement that medical negligence awards be satisfied by lien, levy, &amp; wage garnishment on health care providers’ personal assets; 4) FIPA </a:t>
            </a:r>
            <a:r>
              <a:rPr lang="en-US" sz="500" dirty="0">
                <a:latin typeface="Montserrat" panose="00000500000000000000" pitchFamily="2" charset="0"/>
                <a:ea typeface="Calibri" panose="020F0502020204030204" pitchFamily="34" charset="0"/>
              </a:rPr>
              <a:t>contains a n</a:t>
            </a:r>
            <a:r>
              <a:rPr lang="en-US" sz="500" dirty="0">
                <a:effectLst/>
                <a:latin typeface="Montserrat" panose="00000500000000000000" pitchFamily="2" charset="0"/>
                <a:ea typeface="Calibri" panose="020F0502020204030204" pitchFamily="34" charset="0"/>
              </a:rPr>
              <a:t>ew mandate that health care providers pay prevailing plaintiff’s attorney’s fees in addition to damages (not reciprocal)</a:t>
            </a:r>
          </a:p>
          <a:p>
            <a:r>
              <a:rPr lang="en-US" sz="500" dirty="0">
                <a:latin typeface="Montserrat" panose="00000500000000000000" pitchFamily="2" charset="0"/>
              </a:rPr>
              <a:t> </a:t>
            </a:r>
          </a:p>
        </p:txBody>
      </p:sp>
    </p:spTree>
    <p:extLst>
      <p:ext uri="{BB962C8B-B14F-4D97-AF65-F5344CB8AC3E}">
        <p14:creationId xmlns:p14="http://schemas.microsoft.com/office/powerpoint/2010/main" val="3080706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F7859-C971-4B46-91AE-A611E615F093}"/>
              </a:ext>
            </a:extLst>
          </p:cNvPr>
          <p:cNvSpPr>
            <a:spLocks noGrp="1"/>
          </p:cNvSpPr>
          <p:nvPr>
            <p:ph type="body" sz="quarter" idx="21"/>
          </p:nvPr>
        </p:nvSpPr>
        <p:spPr/>
        <p:txBody>
          <a:bodyPr/>
          <a:lstStyle/>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9FF766BD-180E-415B-8DF6-F9FBF5AB01E9}"/>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625DDA22-93D3-4BF9-9F0F-54CFA405DC1D}"/>
              </a:ext>
            </a:extLst>
          </p:cNvPr>
          <p:cNvSpPr>
            <a:spLocks noGrp="1"/>
          </p:cNvSpPr>
          <p:nvPr>
            <p:ph type="ftr" sz="quarter" idx="3"/>
          </p:nvPr>
        </p:nvSpPr>
        <p:spPr/>
        <p:txBody>
          <a:bodyPr/>
          <a:lstStyle/>
          <a:p>
            <a:r>
              <a:rPr lang="en-US" dirty="0"/>
              <a:t>© Copyright 2023 by California Medical Association</a:t>
            </a:r>
          </a:p>
        </p:txBody>
      </p:sp>
      <p:sp>
        <p:nvSpPr>
          <p:cNvPr id="5" name="Slide Number Placeholder 4">
            <a:extLst>
              <a:ext uri="{FF2B5EF4-FFF2-40B4-BE49-F238E27FC236}">
                <a16:creationId xmlns:a16="http://schemas.microsoft.com/office/drawing/2014/main" id="{F20C0B98-8C09-472B-962B-39016512CC3A}"/>
              </a:ext>
            </a:extLst>
          </p:cNvPr>
          <p:cNvSpPr>
            <a:spLocks noGrp="1"/>
          </p:cNvSpPr>
          <p:nvPr>
            <p:ph type="sldNum" sz="quarter" idx="4"/>
          </p:nvPr>
        </p:nvSpPr>
        <p:spPr/>
        <p:txBody>
          <a:bodyPr/>
          <a:lstStyle/>
          <a:p>
            <a:fld id="{462947D2-DB38-B544-9561-A22ED783005A}" type="slidenum">
              <a:rPr lang="en-US" smtClean="0"/>
              <a:pPr/>
              <a:t>16</a:t>
            </a:fld>
            <a:endParaRPr lang="en-US" dirty="0"/>
          </a:p>
        </p:txBody>
      </p:sp>
      <p:sp>
        <p:nvSpPr>
          <p:cNvPr id="6" name="Rectangle 5">
            <a:extLst>
              <a:ext uri="{FF2B5EF4-FFF2-40B4-BE49-F238E27FC236}">
                <a16:creationId xmlns:a16="http://schemas.microsoft.com/office/drawing/2014/main" id="{58431569-8672-4518-967E-115D6243D271}"/>
              </a:ext>
            </a:extLst>
          </p:cNvPr>
          <p:cNvSpPr/>
          <p:nvPr/>
        </p:nvSpPr>
        <p:spPr>
          <a:xfrm>
            <a:off x="498794" y="2110716"/>
            <a:ext cx="11090952" cy="1806263"/>
          </a:xfrm>
          <a:prstGeom prst="rect">
            <a:avLst/>
          </a:prstGeom>
          <a:solidFill>
            <a:srgbClr val="012B4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defTabSz="821531" hangingPunct="0"/>
            <a:r>
              <a:rPr kumimoji="0" lang="en-US" sz="5400" b="1" i="0" u="none" strike="noStrike" cap="none" spc="0" normalizeH="0" baseline="0" dirty="0">
                <a:ln>
                  <a:noFill/>
                </a:ln>
                <a:solidFill>
                  <a:srgbClr val="FFFFFF"/>
                </a:solidFill>
                <a:effectLst/>
                <a:uFillTx/>
                <a:latin typeface="Helvetica Light"/>
                <a:ea typeface="Helvetica Light"/>
                <a:cs typeface="Helvetica Light"/>
                <a:sym typeface="Helvetica Light"/>
              </a:rPr>
              <a:t>AB 35 – MICRA M</a:t>
            </a:r>
            <a:r>
              <a:rPr lang="en-US" sz="5400" b="1" dirty="0">
                <a:solidFill>
                  <a:srgbClr val="FFFFFF"/>
                </a:solidFill>
                <a:latin typeface="Helvetica Light"/>
                <a:ea typeface="Helvetica Light"/>
                <a:cs typeface="Helvetica Light"/>
                <a:sym typeface="Helvetica Light"/>
              </a:rPr>
              <a:t>odernization</a:t>
            </a:r>
          </a:p>
          <a:p>
            <a:pPr algn="ctr" defTabSz="821531" hangingPunct="0"/>
            <a:r>
              <a:rPr lang="en-US" sz="5400" b="1" dirty="0">
                <a:solidFill>
                  <a:srgbClr val="FFFFFF"/>
                </a:solidFill>
                <a:latin typeface="Helvetica Light"/>
                <a:ea typeface="Helvetica Light"/>
                <a:cs typeface="Helvetica Light"/>
                <a:sym typeface="Helvetica Light"/>
              </a:rPr>
              <a:t>~Early Impacts~</a:t>
            </a:r>
            <a:endParaRPr kumimoji="0" lang="en-US" sz="5400" b="1"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189417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6F836D-96DC-466D-8C1C-11631696E0EA}"/>
              </a:ext>
            </a:extLst>
          </p:cNvPr>
          <p:cNvSpPr>
            <a:spLocks noGrp="1"/>
          </p:cNvSpPr>
          <p:nvPr>
            <p:ph type="title"/>
          </p:nvPr>
        </p:nvSpPr>
        <p:spPr>
          <a:xfrm>
            <a:off x="335280" y="88489"/>
            <a:ext cx="11171766" cy="872477"/>
          </a:xfrm>
        </p:spPr>
        <p:txBody>
          <a:bodyPr/>
          <a:lstStyle/>
          <a:p>
            <a:pPr algn="ctr"/>
            <a:r>
              <a:rPr lang="en-US" sz="3200" dirty="0"/>
              <a:t>Estimated Changes in Physician MPLI Costs </a:t>
            </a:r>
            <a:br>
              <a:rPr lang="en-US" sz="3200" dirty="0"/>
            </a:br>
            <a:r>
              <a:rPr lang="en-US" sz="3200" dirty="0"/>
              <a:t>~ as Projected in 2022~</a:t>
            </a:r>
          </a:p>
        </p:txBody>
      </p:sp>
      <p:graphicFrame>
        <p:nvGraphicFramePr>
          <p:cNvPr id="4" name="Clustered Column">
            <a:extLst>
              <a:ext uri="{FF2B5EF4-FFF2-40B4-BE49-F238E27FC236}">
                <a16:creationId xmlns:a16="http://schemas.microsoft.com/office/drawing/2014/main" id="{C1994C93-E6E1-4777-830C-51F7AD4F6C53}"/>
              </a:ext>
            </a:extLst>
          </p:cNvPr>
          <p:cNvGraphicFramePr>
            <a:graphicFrameLocks/>
          </p:cNvGraphicFramePr>
          <p:nvPr>
            <p:custDataLst>
              <p:tags r:id="rId1"/>
            </p:custDataLst>
          </p:nvPr>
        </p:nvGraphicFramePr>
        <p:xfrm>
          <a:off x="498475" y="960967"/>
          <a:ext cx="11171767" cy="477141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E4A77F9-1855-44BA-9037-5A52371D9EC5}"/>
              </a:ext>
            </a:extLst>
          </p:cNvPr>
          <p:cNvSpPr txBox="1"/>
          <p:nvPr/>
        </p:nvSpPr>
        <p:spPr>
          <a:xfrm>
            <a:off x="984739" y="5838338"/>
            <a:ext cx="4693762" cy="215444"/>
          </a:xfrm>
          <a:prstGeom prst="rect">
            <a:avLst/>
          </a:prstGeom>
          <a:noFill/>
        </p:spPr>
        <p:txBody>
          <a:bodyPr wrap="square" rtlCol="0">
            <a:spAutoFit/>
          </a:bodyPr>
          <a:lstStyle/>
          <a:p>
            <a:r>
              <a:rPr lang="en-US" sz="800" dirty="0">
                <a:solidFill>
                  <a:srgbClr val="002B47"/>
                </a:solidFill>
                <a:latin typeface="Montserrat" panose="00000500000000000000" pitchFamily="2" charset="0"/>
              </a:rPr>
              <a:t>Premium estimates provided to CMA by independent third-party actuarial firm.</a:t>
            </a:r>
          </a:p>
        </p:txBody>
      </p:sp>
    </p:spTree>
    <p:extLst>
      <p:ext uri="{BB962C8B-B14F-4D97-AF65-F5344CB8AC3E}">
        <p14:creationId xmlns:p14="http://schemas.microsoft.com/office/powerpoint/2010/main" val="272077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D684D-61D8-493D-949D-D772E4EFC934}"/>
              </a:ext>
            </a:extLst>
          </p:cNvPr>
          <p:cNvSpPr>
            <a:spLocks noGrp="1"/>
          </p:cNvSpPr>
          <p:nvPr>
            <p:ph type="body" sz="quarter" idx="21"/>
          </p:nvPr>
        </p:nvSpPr>
        <p:spPr>
          <a:xfrm>
            <a:off x="665824" y="1376516"/>
            <a:ext cx="10860351" cy="3057832"/>
          </a:xfrm>
        </p:spPr>
        <p:txBody>
          <a:bodyPr>
            <a:noAutofit/>
          </a:bodyPr>
          <a:lstStyle/>
          <a:p>
            <a:pPr>
              <a:lnSpc>
                <a:spcPct val="100000"/>
              </a:lnSpc>
              <a:defRPr/>
            </a:pPr>
            <a:r>
              <a:rPr lang="en-US" altLang="en-US" sz="3600" b="1" dirty="0">
                <a:solidFill>
                  <a:srgbClr val="18C7F0"/>
                </a:solidFill>
              </a:rPr>
              <a:t>No known cases at this time</a:t>
            </a:r>
          </a:p>
          <a:p>
            <a:pPr>
              <a:lnSpc>
                <a:spcPct val="100000"/>
              </a:lnSpc>
              <a:defRPr/>
            </a:pPr>
            <a:r>
              <a:rPr lang="en-US" altLang="en-US" sz="3600" b="1" dirty="0">
                <a:solidFill>
                  <a:srgbClr val="18C7F0"/>
                </a:solidFill>
              </a:rPr>
              <a:t>Looking forward…</a:t>
            </a:r>
          </a:p>
          <a:p>
            <a:pPr>
              <a:lnSpc>
                <a:spcPct val="100000"/>
              </a:lnSpc>
              <a:defRPr/>
            </a:pPr>
            <a:r>
              <a:rPr lang="en-US" altLang="en-US" sz="3600" b="1" dirty="0">
                <a:solidFill>
                  <a:srgbClr val="18C7F0"/>
                </a:solidFill>
              </a:rPr>
              <a:t>Anecdotal attorney feedback</a:t>
            </a:r>
          </a:p>
          <a:p>
            <a:pPr>
              <a:lnSpc>
                <a:spcPct val="100000"/>
              </a:lnSpc>
              <a:defRPr/>
            </a:pPr>
            <a:r>
              <a:rPr lang="en-US" altLang="en-US" sz="3600" b="1" dirty="0">
                <a:solidFill>
                  <a:srgbClr val="18C7F0"/>
                </a:solidFill>
              </a:rPr>
              <a:t>Anecdotal provider feedback</a:t>
            </a:r>
            <a:r>
              <a:rPr lang="en-US" altLang="en-US" sz="3600" b="1" dirty="0">
                <a:solidFill>
                  <a:schemeClr val="tx1"/>
                </a:solidFill>
              </a:rPr>
              <a:t> </a:t>
            </a:r>
          </a:p>
          <a:p>
            <a:pPr marL="0" indent="0">
              <a:lnSpc>
                <a:spcPct val="100000"/>
              </a:lnSpc>
              <a:buNone/>
              <a:defRPr/>
            </a:pPr>
            <a:endParaRPr lang="en-US" altLang="en-US" sz="1200" dirty="0"/>
          </a:p>
        </p:txBody>
      </p:sp>
      <p:sp>
        <p:nvSpPr>
          <p:cNvPr id="3" name="Title 2">
            <a:extLst>
              <a:ext uri="{FF2B5EF4-FFF2-40B4-BE49-F238E27FC236}">
                <a16:creationId xmlns:a16="http://schemas.microsoft.com/office/drawing/2014/main" id="{387B096A-CA13-4251-8621-93353DF09501}"/>
              </a:ext>
            </a:extLst>
          </p:cNvPr>
          <p:cNvSpPr>
            <a:spLocks noGrp="1"/>
          </p:cNvSpPr>
          <p:nvPr>
            <p:ph type="title"/>
          </p:nvPr>
        </p:nvSpPr>
        <p:spPr/>
        <p:txBody>
          <a:bodyPr/>
          <a:lstStyle/>
          <a:p>
            <a:r>
              <a:rPr lang="en-US" dirty="0"/>
              <a:t>Litigation Challenging AB35</a:t>
            </a:r>
          </a:p>
        </p:txBody>
      </p:sp>
      <p:sp>
        <p:nvSpPr>
          <p:cNvPr id="4" name="Footer Placeholder 3">
            <a:extLst>
              <a:ext uri="{FF2B5EF4-FFF2-40B4-BE49-F238E27FC236}">
                <a16:creationId xmlns:a16="http://schemas.microsoft.com/office/drawing/2014/main" id="{CEB5F836-B833-43FB-B1EE-A5C9B35FB80C}"/>
              </a:ext>
            </a:extLst>
          </p:cNvPr>
          <p:cNvSpPr>
            <a:spLocks noGrp="1"/>
          </p:cNvSpPr>
          <p:nvPr>
            <p:ph type="ftr" sz="quarter" idx="3"/>
          </p:nvPr>
        </p:nvSpPr>
        <p:spPr/>
        <p:txBody>
          <a:bodyPr/>
          <a:lstStyle/>
          <a:p>
            <a:r>
              <a:rPr lang="en-US" dirty="0"/>
              <a:t>© Copyright 2023 by California Medical Association</a:t>
            </a:r>
          </a:p>
        </p:txBody>
      </p:sp>
      <p:sp>
        <p:nvSpPr>
          <p:cNvPr id="5" name="Slide Number Placeholder 4">
            <a:extLst>
              <a:ext uri="{FF2B5EF4-FFF2-40B4-BE49-F238E27FC236}">
                <a16:creationId xmlns:a16="http://schemas.microsoft.com/office/drawing/2014/main" id="{A5519639-69CB-49D5-B720-AFB1A39A7EC5}"/>
              </a:ext>
            </a:extLst>
          </p:cNvPr>
          <p:cNvSpPr>
            <a:spLocks noGrp="1"/>
          </p:cNvSpPr>
          <p:nvPr>
            <p:ph type="sldNum" sz="quarter" idx="4"/>
          </p:nvPr>
        </p:nvSpPr>
        <p:spPr/>
        <p:txBody>
          <a:bodyPr/>
          <a:lstStyle/>
          <a:p>
            <a:fld id="{462947D2-DB38-B544-9561-A22ED783005A}" type="slidenum">
              <a:rPr lang="en-US" smtClean="0"/>
              <a:pPr/>
              <a:t>18</a:t>
            </a:fld>
            <a:endParaRPr lang="en-US" dirty="0"/>
          </a:p>
        </p:txBody>
      </p:sp>
    </p:spTree>
    <p:extLst>
      <p:ext uri="{BB962C8B-B14F-4D97-AF65-F5344CB8AC3E}">
        <p14:creationId xmlns:p14="http://schemas.microsoft.com/office/powerpoint/2010/main" val="285873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D889F72-3F3D-854F-A019-C9C1E5F58214}"/>
              </a:ext>
            </a:extLst>
          </p:cNvPr>
          <p:cNvSpPr>
            <a:spLocks noGrp="1"/>
          </p:cNvSpPr>
          <p:nvPr>
            <p:ph type="ftr" sz="quarter" idx="13"/>
          </p:nvPr>
        </p:nvSpPr>
        <p:spPr/>
        <p:txBody>
          <a:bodyPr/>
          <a:lstStyle/>
          <a:p>
            <a:r>
              <a:rPr lang="en-US" dirty="0"/>
              <a:t>© Copyright 2023 by California Medical Association</a:t>
            </a:r>
          </a:p>
        </p:txBody>
      </p:sp>
      <p:sp>
        <p:nvSpPr>
          <p:cNvPr id="4" name="Slide Number Placeholder 3">
            <a:extLst>
              <a:ext uri="{FF2B5EF4-FFF2-40B4-BE49-F238E27FC236}">
                <a16:creationId xmlns:a16="http://schemas.microsoft.com/office/drawing/2014/main" id="{66D9F3E6-4103-3A40-9C64-59DF321124F8}"/>
              </a:ext>
            </a:extLst>
          </p:cNvPr>
          <p:cNvSpPr>
            <a:spLocks noGrp="1"/>
          </p:cNvSpPr>
          <p:nvPr>
            <p:ph type="sldNum" sz="quarter" idx="14"/>
          </p:nvPr>
        </p:nvSpPr>
        <p:spPr/>
        <p:txBody>
          <a:bodyPr/>
          <a:lstStyle/>
          <a:p>
            <a:fld id="{462947D2-DB38-B544-9561-A22ED783005A}" type="slidenum">
              <a:rPr lang="en-US" smtClean="0"/>
              <a:t>19</a:t>
            </a:fld>
            <a:endParaRPr lang="en-US" dirty="0"/>
          </a:p>
        </p:txBody>
      </p:sp>
      <p:sp>
        <p:nvSpPr>
          <p:cNvPr id="6" name="Rectangle 5">
            <a:extLst>
              <a:ext uri="{FF2B5EF4-FFF2-40B4-BE49-F238E27FC236}">
                <a16:creationId xmlns:a16="http://schemas.microsoft.com/office/drawing/2014/main" id="{05AF9851-AE71-4044-BA7E-1B71F0E60641}"/>
              </a:ext>
            </a:extLst>
          </p:cNvPr>
          <p:cNvSpPr/>
          <p:nvPr/>
        </p:nvSpPr>
        <p:spPr>
          <a:xfrm>
            <a:off x="-133167" y="2516698"/>
            <a:ext cx="12410219" cy="994299"/>
          </a:xfrm>
          <a:prstGeom prst="rect">
            <a:avLst/>
          </a:prstGeom>
          <a:solidFill>
            <a:srgbClr val="012B4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Title 1">
            <a:extLst>
              <a:ext uri="{FF2B5EF4-FFF2-40B4-BE49-F238E27FC236}">
                <a16:creationId xmlns:a16="http://schemas.microsoft.com/office/drawing/2014/main" id="{2E26F7FA-D40D-8C42-A5DD-D6F6C2CCFAE9}"/>
              </a:ext>
            </a:extLst>
          </p:cNvPr>
          <p:cNvSpPr>
            <a:spLocks noGrp="1"/>
          </p:cNvSpPr>
          <p:nvPr>
            <p:ph type="title"/>
          </p:nvPr>
        </p:nvSpPr>
        <p:spPr>
          <a:xfrm>
            <a:off x="-10510" y="2754139"/>
            <a:ext cx="12287562" cy="519728"/>
          </a:xfrm>
        </p:spPr>
        <p:txBody>
          <a:bodyPr>
            <a:normAutofit fontScale="90000"/>
          </a:bodyPr>
          <a:lstStyle/>
          <a:p>
            <a:pPr algn="ctr"/>
            <a:r>
              <a:rPr lang="en-US" sz="5000" dirty="0">
                <a:solidFill>
                  <a:schemeClr val="bg1"/>
                </a:solidFill>
                <a:latin typeface="Montserrat" panose="00000500000000000000" pitchFamily="2" charset="0"/>
              </a:rPr>
              <a:t>Questions?</a:t>
            </a:r>
            <a:endParaRPr lang="en-US" sz="5000" b="1" dirty="0">
              <a:solidFill>
                <a:schemeClr val="bg1"/>
              </a:solidFill>
              <a:latin typeface="Montserrat" panose="00000500000000000000" pitchFamily="2" charset="0"/>
            </a:endParaRPr>
          </a:p>
        </p:txBody>
      </p:sp>
      <p:sp>
        <p:nvSpPr>
          <p:cNvPr id="5" name="TextBox 4">
            <a:extLst>
              <a:ext uri="{FF2B5EF4-FFF2-40B4-BE49-F238E27FC236}">
                <a16:creationId xmlns:a16="http://schemas.microsoft.com/office/drawing/2014/main" id="{1F0D1297-9F7F-55F7-0783-9F0A23EE3328}"/>
              </a:ext>
            </a:extLst>
          </p:cNvPr>
          <p:cNvSpPr txBox="1"/>
          <p:nvPr/>
        </p:nvSpPr>
        <p:spPr>
          <a:xfrm>
            <a:off x="3556000" y="3934691"/>
            <a:ext cx="5070763" cy="1477328"/>
          </a:xfrm>
          <a:prstGeom prst="rect">
            <a:avLst/>
          </a:prstGeom>
          <a:noFill/>
        </p:spPr>
        <p:txBody>
          <a:bodyPr wrap="square" rtlCol="0">
            <a:spAutoFit/>
          </a:bodyPr>
          <a:lstStyle/>
          <a:p>
            <a:pPr algn="ctr"/>
            <a:r>
              <a:rPr lang="en-US" b="1" dirty="0">
                <a:solidFill>
                  <a:srgbClr val="0EAED4"/>
                </a:solidFill>
              </a:rPr>
              <a:t>Alicia F. Wagnon, Esq.</a:t>
            </a:r>
          </a:p>
          <a:p>
            <a:pPr algn="ctr"/>
            <a:r>
              <a:rPr lang="en-US" b="1" dirty="0">
                <a:solidFill>
                  <a:srgbClr val="0EAED4"/>
                </a:solidFill>
              </a:rPr>
              <a:t>Deputy General Counsel</a:t>
            </a:r>
          </a:p>
          <a:p>
            <a:pPr algn="ctr"/>
            <a:r>
              <a:rPr lang="en-US" b="1" dirty="0">
                <a:solidFill>
                  <a:srgbClr val="0EAED4"/>
                </a:solidFill>
              </a:rPr>
              <a:t>Director of Corporate Affairs</a:t>
            </a:r>
          </a:p>
          <a:p>
            <a:pPr algn="ctr"/>
            <a:r>
              <a:rPr lang="en-US" b="1" dirty="0">
                <a:solidFill>
                  <a:srgbClr val="0EAED4"/>
                </a:solidFill>
              </a:rPr>
              <a:t>VP, Patient Safety &amp; Innovation</a:t>
            </a:r>
          </a:p>
          <a:p>
            <a:pPr algn="ctr"/>
            <a:r>
              <a:rPr lang="en-US" b="1" dirty="0">
                <a:solidFill>
                  <a:schemeClr val="accent2">
                    <a:lumMod val="75000"/>
                  </a:schemeClr>
                </a:solidFill>
              </a:rPr>
              <a:t>awagnon@cmadocs.org</a:t>
            </a:r>
          </a:p>
        </p:txBody>
      </p:sp>
    </p:spTree>
    <p:extLst>
      <p:ext uri="{BB962C8B-B14F-4D97-AF65-F5344CB8AC3E}">
        <p14:creationId xmlns:p14="http://schemas.microsoft.com/office/powerpoint/2010/main" val="1004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69B402-45E0-48E4-AE6E-457AD0470B1D}"/>
              </a:ext>
            </a:extLst>
          </p:cNvPr>
          <p:cNvSpPr/>
          <p:nvPr/>
        </p:nvSpPr>
        <p:spPr>
          <a:xfrm>
            <a:off x="-10510" y="2281382"/>
            <a:ext cx="12164906" cy="1708727"/>
          </a:xfrm>
          <a:prstGeom prst="rect">
            <a:avLst/>
          </a:prstGeom>
          <a:solidFill>
            <a:srgbClr val="012B4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Title 1">
            <a:extLst>
              <a:ext uri="{FF2B5EF4-FFF2-40B4-BE49-F238E27FC236}">
                <a16:creationId xmlns:a16="http://schemas.microsoft.com/office/drawing/2014/main" id="{DDD93C55-6089-493D-B6E1-B79ACC1DF219}"/>
              </a:ext>
            </a:extLst>
          </p:cNvPr>
          <p:cNvSpPr>
            <a:spLocks noGrp="1"/>
          </p:cNvSpPr>
          <p:nvPr>
            <p:ph type="title"/>
          </p:nvPr>
        </p:nvSpPr>
        <p:spPr>
          <a:xfrm>
            <a:off x="-10510" y="2754138"/>
            <a:ext cx="12287562" cy="674861"/>
          </a:xfrm>
        </p:spPr>
        <p:txBody>
          <a:bodyPr>
            <a:normAutofit fontScale="90000"/>
          </a:bodyPr>
          <a:lstStyle/>
          <a:p>
            <a:pPr algn="ctr"/>
            <a:r>
              <a:rPr lang="en-US" sz="5000" b="1" dirty="0">
                <a:solidFill>
                  <a:schemeClr val="bg1"/>
                </a:solidFill>
                <a:latin typeface="Montserrat" panose="00000500000000000000" pitchFamily="2" charset="0"/>
              </a:rPr>
              <a:t>Brief Overview</a:t>
            </a:r>
          </a:p>
        </p:txBody>
      </p:sp>
      <p:pic>
        <p:nvPicPr>
          <p:cNvPr id="4" name="Picture 3">
            <a:extLst>
              <a:ext uri="{FF2B5EF4-FFF2-40B4-BE49-F238E27FC236}">
                <a16:creationId xmlns:a16="http://schemas.microsoft.com/office/drawing/2014/main" id="{67F14623-7353-094B-A028-B6E15B5F85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96902" y="1394848"/>
            <a:ext cx="2198196" cy="723338"/>
          </a:xfrm>
          <a:prstGeom prst="rect">
            <a:avLst/>
          </a:prstGeom>
        </p:spPr>
      </p:pic>
    </p:spTree>
    <p:extLst>
      <p:ext uri="{BB962C8B-B14F-4D97-AF65-F5344CB8AC3E}">
        <p14:creationId xmlns:p14="http://schemas.microsoft.com/office/powerpoint/2010/main" val="1615162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16F9-10CD-40CF-A522-D00383996A0A}"/>
              </a:ext>
            </a:extLst>
          </p:cNvPr>
          <p:cNvSpPr>
            <a:spLocks noGrp="1"/>
          </p:cNvSpPr>
          <p:nvPr>
            <p:ph type="title"/>
          </p:nvPr>
        </p:nvSpPr>
        <p:spPr/>
        <p:txBody>
          <a:bodyPr/>
          <a:lstStyle/>
          <a:p>
            <a:endParaRPr lang="en-US" dirty="0"/>
          </a:p>
        </p:txBody>
      </p:sp>
      <p:sp>
        <p:nvSpPr>
          <p:cNvPr id="3" name="Footer Placeholder 2">
            <a:extLst>
              <a:ext uri="{FF2B5EF4-FFF2-40B4-BE49-F238E27FC236}">
                <a16:creationId xmlns:a16="http://schemas.microsoft.com/office/drawing/2014/main" id="{BF7B08AE-C2D1-479B-832E-01654C7DA51E}"/>
              </a:ext>
            </a:extLst>
          </p:cNvPr>
          <p:cNvSpPr>
            <a:spLocks noGrp="1"/>
          </p:cNvSpPr>
          <p:nvPr>
            <p:ph type="ftr" sz="quarter" idx="23"/>
          </p:nvPr>
        </p:nvSpPr>
        <p:spPr>
          <a:xfrm>
            <a:off x="7150608" y="6261696"/>
            <a:ext cx="4517136" cy="365125"/>
          </a:xfrm>
        </p:spPr>
        <p:txBody>
          <a:bodyPr/>
          <a:lstStyle/>
          <a:p>
            <a:pPr algn="r"/>
            <a:r>
              <a:rPr lang="en-US" dirty="0"/>
              <a:t>© Copyright 2023 by California Medical Association</a:t>
            </a:r>
          </a:p>
        </p:txBody>
      </p:sp>
      <p:sp>
        <p:nvSpPr>
          <p:cNvPr id="4" name="Slide Number Placeholder 3">
            <a:extLst>
              <a:ext uri="{FF2B5EF4-FFF2-40B4-BE49-F238E27FC236}">
                <a16:creationId xmlns:a16="http://schemas.microsoft.com/office/drawing/2014/main" id="{EC7B8F48-D80C-4F4C-9F12-33678D3E55EB}"/>
              </a:ext>
            </a:extLst>
          </p:cNvPr>
          <p:cNvSpPr>
            <a:spLocks noGrp="1"/>
          </p:cNvSpPr>
          <p:nvPr>
            <p:ph type="sldNum" sz="quarter" idx="24"/>
          </p:nvPr>
        </p:nvSpPr>
        <p:spPr/>
        <p:txBody>
          <a:bodyPr/>
          <a:lstStyle/>
          <a:p>
            <a:fld id="{462947D2-DB38-B544-9561-A22ED783005A}" type="slidenum">
              <a:rPr lang="en-US" smtClean="0"/>
              <a:t>20</a:t>
            </a:fld>
            <a:endParaRPr lang="en-US" dirty="0"/>
          </a:p>
        </p:txBody>
      </p:sp>
    </p:spTree>
    <p:extLst>
      <p:ext uri="{BB962C8B-B14F-4D97-AF65-F5344CB8AC3E}">
        <p14:creationId xmlns:p14="http://schemas.microsoft.com/office/powerpoint/2010/main" val="254255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D684D-61D8-493D-949D-D772E4EFC934}"/>
              </a:ext>
            </a:extLst>
          </p:cNvPr>
          <p:cNvSpPr>
            <a:spLocks noGrp="1"/>
          </p:cNvSpPr>
          <p:nvPr>
            <p:ph type="body" sz="quarter" idx="21"/>
          </p:nvPr>
        </p:nvSpPr>
        <p:spPr>
          <a:xfrm>
            <a:off x="665824" y="1024916"/>
            <a:ext cx="10860351" cy="2483247"/>
          </a:xfrm>
        </p:spPr>
        <p:txBody>
          <a:bodyPr>
            <a:noAutofit/>
          </a:bodyPr>
          <a:lstStyle/>
          <a:p>
            <a:pPr marL="0" indent="0">
              <a:lnSpc>
                <a:spcPct val="100000"/>
              </a:lnSpc>
              <a:buNone/>
              <a:defRPr/>
            </a:pPr>
            <a:r>
              <a:rPr lang="en-US" altLang="en-US" b="1" dirty="0">
                <a:solidFill>
                  <a:srgbClr val="17C3D5"/>
                </a:solidFill>
              </a:rPr>
              <a:t>Original Statutory Provisions of MICRA, as Enacted in 1975</a:t>
            </a:r>
          </a:p>
          <a:p>
            <a:pPr marL="0" indent="0">
              <a:lnSpc>
                <a:spcPct val="100000"/>
              </a:lnSpc>
              <a:buNone/>
              <a:defRPr/>
            </a:pPr>
            <a:endParaRPr lang="en-US" altLang="en-US" sz="1200" dirty="0"/>
          </a:p>
          <a:p>
            <a:pPr marL="457200" indent="-457200">
              <a:lnSpc>
                <a:spcPct val="100000"/>
              </a:lnSpc>
              <a:buFont typeface="+mj-lt"/>
              <a:buAutoNum type="arabicPeriod"/>
              <a:defRPr/>
            </a:pPr>
            <a:r>
              <a:rPr lang="en-US" altLang="en-US" dirty="0"/>
              <a:t>Advance Notice of a Claim</a:t>
            </a:r>
          </a:p>
          <a:p>
            <a:pPr marL="457200" indent="-457200">
              <a:lnSpc>
                <a:spcPct val="100000"/>
              </a:lnSpc>
              <a:buFont typeface="+mj-lt"/>
              <a:buAutoNum type="arabicPeriod"/>
              <a:defRPr/>
            </a:pPr>
            <a:r>
              <a:rPr lang="en-US" altLang="en-US" dirty="0"/>
              <a:t>Statute of Limitations</a:t>
            </a:r>
          </a:p>
          <a:p>
            <a:pPr marL="457200" indent="-457200">
              <a:lnSpc>
                <a:spcPct val="100000"/>
              </a:lnSpc>
              <a:buFont typeface="+mj-lt"/>
              <a:buAutoNum type="arabicPeriod"/>
              <a:defRPr/>
            </a:pPr>
            <a:r>
              <a:rPr lang="en-US" altLang="en-US" dirty="0"/>
              <a:t>Binding Arbitration of Disputes</a:t>
            </a:r>
          </a:p>
          <a:p>
            <a:pPr marL="457200" indent="-457200">
              <a:lnSpc>
                <a:spcPct val="100000"/>
              </a:lnSpc>
              <a:buFont typeface="+mj-lt"/>
              <a:buAutoNum type="arabicPeriod"/>
              <a:defRPr/>
            </a:pPr>
            <a:r>
              <a:rPr lang="en-US" altLang="en-US" dirty="0"/>
              <a:t>Evidence of Collateral Source Payments</a:t>
            </a:r>
          </a:p>
          <a:p>
            <a:pPr marL="457200" indent="-457200">
              <a:lnSpc>
                <a:spcPct val="100000"/>
              </a:lnSpc>
              <a:buFont typeface="+mj-lt"/>
              <a:buAutoNum type="arabicPeriod"/>
              <a:defRPr/>
            </a:pPr>
            <a:r>
              <a:rPr lang="en-US" altLang="en-US" dirty="0"/>
              <a:t>Periodic Payments of Future Damages</a:t>
            </a:r>
          </a:p>
          <a:p>
            <a:pPr marL="457200" indent="-457200">
              <a:lnSpc>
                <a:spcPct val="100000"/>
              </a:lnSpc>
              <a:buFont typeface="+mj-lt"/>
              <a:buAutoNum type="arabicPeriod"/>
              <a:defRPr/>
            </a:pPr>
            <a:r>
              <a:rPr lang="en-US" altLang="en-US" dirty="0"/>
              <a:t>$250,000 Limit on Recovery of Non-Economic Damages</a:t>
            </a:r>
          </a:p>
          <a:p>
            <a:pPr marL="457200" indent="-457200">
              <a:lnSpc>
                <a:spcPct val="100000"/>
              </a:lnSpc>
              <a:buFont typeface="+mj-lt"/>
              <a:buAutoNum type="arabicPeriod"/>
              <a:defRPr/>
            </a:pPr>
            <a:r>
              <a:rPr lang="en-US" altLang="en-US" dirty="0"/>
              <a:t>Tiered Attorney Contingency Fee Structure (1975: 26% / 1987: 29%)</a:t>
            </a:r>
          </a:p>
          <a:p>
            <a:pPr marL="0" indent="0">
              <a:lnSpc>
                <a:spcPct val="100000"/>
              </a:lnSpc>
              <a:buNone/>
              <a:defRPr/>
            </a:pPr>
            <a:r>
              <a:rPr lang="en-US" altLang="en-US" dirty="0"/>
              <a:t>(Punitive Damages Statute added in 1987)</a:t>
            </a:r>
          </a:p>
        </p:txBody>
      </p:sp>
      <p:sp>
        <p:nvSpPr>
          <p:cNvPr id="3" name="Title 2">
            <a:extLst>
              <a:ext uri="{FF2B5EF4-FFF2-40B4-BE49-F238E27FC236}">
                <a16:creationId xmlns:a16="http://schemas.microsoft.com/office/drawing/2014/main" id="{387B096A-CA13-4251-8621-93353DF09501}"/>
              </a:ext>
            </a:extLst>
          </p:cNvPr>
          <p:cNvSpPr>
            <a:spLocks noGrp="1"/>
          </p:cNvSpPr>
          <p:nvPr>
            <p:ph type="title"/>
          </p:nvPr>
        </p:nvSpPr>
        <p:spPr/>
        <p:txBody>
          <a:bodyPr/>
          <a:lstStyle/>
          <a:p>
            <a:r>
              <a:rPr lang="en-US" dirty="0"/>
              <a:t>Integrated Mechanisms</a:t>
            </a:r>
          </a:p>
        </p:txBody>
      </p:sp>
      <p:sp>
        <p:nvSpPr>
          <p:cNvPr id="4" name="Footer Placeholder 3">
            <a:extLst>
              <a:ext uri="{FF2B5EF4-FFF2-40B4-BE49-F238E27FC236}">
                <a16:creationId xmlns:a16="http://schemas.microsoft.com/office/drawing/2014/main" id="{CEB5F836-B833-43FB-B1EE-A5C9B35FB80C}"/>
              </a:ext>
            </a:extLst>
          </p:cNvPr>
          <p:cNvSpPr>
            <a:spLocks noGrp="1"/>
          </p:cNvSpPr>
          <p:nvPr>
            <p:ph type="ftr" sz="quarter" idx="3"/>
          </p:nvPr>
        </p:nvSpPr>
        <p:spPr/>
        <p:txBody>
          <a:bodyPr/>
          <a:lstStyle/>
          <a:p>
            <a:r>
              <a:rPr lang="en-US" dirty="0"/>
              <a:t>© Copyright 2023 by California Medical Association</a:t>
            </a:r>
          </a:p>
        </p:txBody>
      </p:sp>
      <p:sp>
        <p:nvSpPr>
          <p:cNvPr id="5" name="Slide Number Placeholder 4">
            <a:extLst>
              <a:ext uri="{FF2B5EF4-FFF2-40B4-BE49-F238E27FC236}">
                <a16:creationId xmlns:a16="http://schemas.microsoft.com/office/drawing/2014/main" id="{A5519639-69CB-49D5-B720-AFB1A39A7EC5}"/>
              </a:ext>
            </a:extLst>
          </p:cNvPr>
          <p:cNvSpPr>
            <a:spLocks noGrp="1"/>
          </p:cNvSpPr>
          <p:nvPr>
            <p:ph type="sldNum" sz="quarter" idx="4"/>
          </p:nvPr>
        </p:nvSpPr>
        <p:spPr/>
        <p:txBody>
          <a:bodyPr/>
          <a:lstStyle/>
          <a:p>
            <a:fld id="{462947D2-DB38-B544-9561-A22ED783005A}" type="slidenum">
              <a:rPr lang="en-US" smtClean="0"/>
              <a:pPr/>
              <a:t>3</a:t>
            </a:fld>
            <a:endParaRPr lang="en-US" dirty="0"/>
          </a:p>
        </p:txBody>
      </p:sp>
    </p:spTree>
    <p:extLst>
      <p:ext uri="{BB962C8B-B14F-4D97-AF65-F5344CB8AC3E}">
        <p14:creationId xmlns:p14="http://schemas.microsoft.com/office/powerpoint/2010/main" val="410681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F7859-C971-4B46-91AE-A611E615F093}"/>
              </a:ext>
            </a:extLst>
          </p:cNvPr>
          <p:cNvSpPr>
            <a:spLocks noGrp="1"/>
          </p:cNvSpPr>
          <p:nvPr>
            <p:ph type="body" sz="quarter" idx="21"/>
          </p:nvPr>
        </p:nvSpPr>
        <p:spPr/>
        <p:txBody>
          <a:bodyPr/>
          <a:lstStyle/>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9FF766BD-180E-415B-8DF6-F9FBF5AB01E9}"/>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625DDA22-93D3-4BF9-9F0F-54CFA405DC1D}"/>
              </a:ext>
            </a:extLst>
          </p:cNvPr>
          <p:cNvSpPr>
            <a:spLocks noGrp="1"/>
          </p:cNvSpPr>
          <p:nvPr>
            <p:ph type="ftr" sz="quarter" idx="3"/>
          </p:nvPr>
        </p:nvSpPr>
        <p:spPr/>
        <p:txBody>
          <a:bodyPr/>
          <a:lstStyle/>
          <a:p>
            <a:r>
              <a:rPr lang="en-US" dirty="0"/>
              <a:t>© Copyright 2023 by California Medical Association</a:t>
            </a:r>
          </a:p>
        </p:txBody>
      </p:sp>
      <p:sp>
        <p:nvSpPr>
          <p:cNvPr id="5" name="Slide Number Placeholder 4">
            <a:extLst>
              <a:ext uri="{FF2B5EF4-FFF2-40B4-BE49-F238E27FC236}">
                <a16:creationId xmlns:a16="http://schemas.microsoft.com/office/drawing/2014/main" id="{F20C0B98-8C09-472B-962B-39016512CC3A}"/>
              </a:ext>
            </a:extLst>
          </p:cNvPr>
          <p:cNvSpPr>
            <a:spLocks noGrp="1"/>
          </p:cNvSpPr>
          <p:nvPr>
            <p:ph type="sldNum" sz="quarter" idx="4"/>
          </p:nvPr>
        </p:nvSpPr>
        <p:spPr/>
        <p:txBody>
          <a:bodyPr/>
          <a:lstStyle/>
          <a:p>
            <a:fld id="{462947D2-DB38-B544-9561-A22ED783005A}" type="slidenum">
              <a:rPr lang="en-US" smtClean="0"/>
              <a:pPr/>
              <a:t>4</a:t>
            </a:fld>
            <a:endParaRPr lang="en-US" dirty="0"/>
          </a:p>
        </p:txBody>
      </p:sp>
      <p:sp>
        <p:nvSpPr>
          <p:cNvPr id="6" name="Rectangle 5">
            <a:extLst>
              <a:ext uri="{FF2B5EF4-FFF2-40B4-BE49-F238E27FC236}">
                <a16:creationId xmlns:a16="http://schemas.microsoft.com/office/drawing/2014/main" id="{58431569-8672-4518-967E-115D6243D271}"/>
              </a:ext>
            </a:extLst>
          </p:cNvPr>
          <p:cNvSpPr/>
          <p:nvPr/>
        </p:nvSpPr>
        <p:spPr>
          <a:xfrm>
            <a:off x="498794" y="2526214"/>
            <a:ext cx="11090952" cy="975266"/>
          </a:xfrm>
          <a:prstGeom prst="rect">
            <a:avLst/>
          </a:prstGeom>
          <a:solidFill>
            <a:srgbClr val="012B4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rgbClr val="FFFFFF"/>
                </a:solidFill>
                <a:effectLst/>
                <a:uFillTx/>
                <a:latin typeface="Helvetica Light"/>
                <a:ea typeface="Helvetica Light"/>
                <a:cs typeface="Helvetica Light"/>
                <a:sym typeface="Helvetica Light"/>
              </a:rPr>
              <a:t>2022 Ballot Initiative</a:t>
            </a:r>
          </a:p>
        </p:txBody>
      </p:sp>
    </p:spTree>
    <p:extLst>
      <p:ext uri="{BB962C8B-B14F-4D97-AF65-F5344CB8AC3E}">
        <p14:creationId xmlns:p14="http://schemas.microsoft.com/office/powerpoint/2010/main" val="303924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F49726-CF2F-4411-B93B-481CBE179B04}"/>
              </a:ext>
            </a:extLst>
          </p:cNvPr>
          <p:cNvSpPr>
            <a:spLocks noGrp="1"/>
          </p:cNvSpPr>
          <p:nvPr>
            <p:ph type="body" sz="quarter" idx="21"/>
          </p:nvPr>
        </p:nvSpPr>
        <p:spPr>
          <a:xfrm>
            <a:off x="310896" y="754632"/>
            <a:ext cx="11539728" cy="5131296"/>
          </a:xfrm>
        </p:spPr>
        <p:txBody>
          <a:bodyPr>
            <a:noAutofit/>
          </a:bodyPr>
          <a:lstStyle/>
          <a:p>
            <a:pPr marL="0" lvl="0" indent="0">
              <a:buNone/>
            </a:pPr>
            <a:r>
              <a:rPr lang="en-US" sz="1700" b="1" dirty="0">
                <a:solidFill>
                  <a:srgbClr val="17C3D5"/>
                </a:solidFill>
              </a:rPr>
              <a:t>Initiative invented a new category of injuries not recognized under California law:</a:t>
            </a:r>
            <a:endParaRPr lang="en-US" sz="1700" dirty="0"/>
          </a:p>
          <a:p>
            <a:pPr lvl="1"/>
            <a:r>
              <a:rPr lang="en-US" sz="1700" dirty="0"/>
              <a:t>“</a:t>
            </a:r>
            <a:r>
              <a:rPr lang="en-US" sz="1700" b="1" dirty="0"/>
              <a:t>catastrophic injuries:</a:t>
            </a:r>
            <a:r>
              <a:rPr lang="en-US" sz="1700" dirty="0"/>
              <a:t>” “any level of permanent physical impairment, disfigurement, disability, or loss of consortium”</a:t>
            </a:r>
          </a:p>
          <a:p>
            <a:pPr marL="0" indent="0">
              <a:buNone/>
            </a:pPr>
            <a:r>
              <a:rPr lang="en-US" sz="1700" b="1" dirty="0">
                <a:solidFill>
                  <a:srgbClr val="17C3D5"/>
                </a:solidFill>
              </a:rPr>
              <a:t>Requires Jury Be Told About Power To Make Finding Of Catastrophic Injury &amp; Elimination of Caps</a:t>
            </a:r>
          </a:p>
          <a:p>
            <a:pPr lvl="1"/>
            <a:r>
              <a:rPr lang="en-US" sz="1700" dirty="0"/>
              <a:t>If “catastrophic injury” is found:</a:t>
            </a:r>
          </a:p>
          <a:p>
            <a:pPr lvl="2"/>
            <a:r>
              <a:rPr lang="en-US" sz="1700" dirty="0"/>
              <a:t>MICRA’s non-economic damages cap</a:t>
            </a:r>
            <a:r>
              <a:rPr lang="en-US" sz="1700" b="1" dirty="0"/>
              <a:t> does not apply</a:t>
            </a:r>
          </a:p>
          <a:p>
            <a:pPr lvl="2"/>
            <a:r>
              <a:rPr lang="en-US" sz="1700" dirty="0"/>
              <a:t>MICRA’s attorneys’ fees structure</a:t>
            </a:r>
            <a:r>
              <a:rPr lang="en-US" sz="1700" b="1" dirty="0"/>
              <a:t> does not apply </a:t>
            </a:r>
          </a:p>
          <a:p>
            <a:pPr marL="0" lvl="0" indent="0">
              <a:buNone/>
            </a:pPr>
            <a:r>
              <a:rPr lang="en-US" sz="1700" b="1" dirty="0">
                <a:solidFill>
                  <a:srgbClr val="17C3D5"/>
                </a:solidFill>
              </a:rPr>
              <a:t>Requires Prevailing Plaintiff’s Attorneys’ Fees To Be Paid By Defendant</a:t>
            </a:r>
          </a:p>
          <a:p>
            <a:pPr lvl="1"/>
            <a:r>
              <a:rPr lang="en-US" sz="1700" dirty="0">
                <a:solidFill>
                  <a:srgbClr val="002B47"/>
                </a:solidFill>
              </a:rPr>
              <a:t>If “catastrophic injury” found:</a:t>
            </a:r>
          </a:p>
          <a:p>
            <a:pPr lvl="2"/>
            <a:r>
              <a:rPr lang="en-US" sz="1700" b="1" dirty="0">
                <a:solidFill>
                  <a:srgbClr val="002B47"/>
                </a:solidFill>
              </a:rPr>
              <a:t>mandatory</a:t>
            </a:r>
            <a:r>
              <a:rPr lang="en-US" sz="1700" dirty="0">
                <a:solidFill>
                  <a:srgbClr val="002B47"/>
                </a:solidFill>
              </a:rPr>
              <a:t> award of attorneys’ fees to prevailing plaintiff paid by defendant </a:t>
            </a:r>
            <a:r>
              <a:rPr lang="en-US" sz="1700" b="1" dirty="0">
                <a:solidFill>
                  <a:schemeClr val="tx1"/>
                </a:solidFill>
              </a:rPr>
              <a:t>on top </a:t>
            </a:r>
            <a:r>
              <a:rPr lang="en-US" sz="1700" dirty="0">
                <a:solidFill>
                  <a:srgbClr val="002B47"/>
                </a:solidFill>
              </a:rPr>
              <a:t>of award</a:t>
            </a:r>
          </a:p>
          <a:p>
            <a:pPr marL="0" indent="0">
              <a:spcBef>
                <a:spcPts val="0"/>
              </a:spcBef>
              <a:spcAft>
                <a:spcPts val="1200"/>
              </a:spcAft>
              <a:buNone/>
            </a:pPr>
            <a:r>
              <a:rPr lang="en-US" sz="1600" b="1" dirty="0">
                <a:solidFill>
                  <a:srgbClr val="17C3D5"/>
                </a:solidFill>
                <a:latin typeface="Montserrat Medium" panose="00000600000000000000" pitchFamily="2" charset="0"/>
                <a:ea typeface="Times New Roman" panose="02020603050405020304" pitchFamily="18" charset="0"/>
              </a:rPr>
              <a:t>For Non-Catastrophic Injury Cases: Noneconomic Damages Cap &amp; Attorney Fee Structure Adjusted to 1975 /1987</a:t>
            </a:r>
          </a:p>
          <a:p>
            <a:pPr marL="0" indent="0">
              <a:spcBef>
                <a:spcPts val="0"/>
              </a:spcBef>
              <a:spcAft>
                <a:spcPts val="1200"/>
              </a:spcAft>
              <a:buNone/>
            </a:pPr>
            <a:endParaRPr lang="en-US" sz="1600" b="1" dirty="0">
              <a:solidFill>
                <a:schemeClr val="tx1"/>
              </a:solidFill>
              <a:latin typeface="Montserrat Medium" panose="00000600000000000000" pitchFamily="2" charset="0"/>
              <a:ea typeface="Times New Roman" panose="02020603050405020304" pitchFamily="18" charset="0"/>
            </a:endParaRPr>
          </a:p>
          <a:p>
            <a:pPr marL="457200" lvl="1" indent="0">
              <a:lnSpc>
                <a:spcPct val="110000"/>
              </a:lnSpc>
              <a:buNone/>
            </a:pPr>
            <a:endParaRPr lang="en-US" sz="1700" b="1" dirty="0">
              <a:solidFill>
                <a:srgbClr val="17C3D5"/>
              </a:solidFill>
            </a:endParaRPr>
          </a:p>
          <a:p>
            <a:pPr marL="0" indent="0">
              <a:buNone/>
            </a:pPr>
            <a:endParaRPr lang="en-US" sz="1700" dirty="0"/>
          </a:p>
        </p:txBody>
      </p:sp>
      <p:sp>
        <p:nvSpPr>
          <p:cNvPr id="3" name="Title 2">
            <a:extLst>
              <a:ext uri="{FF2B5EF4-FFF2-40B4-BE49-F238E27FC236}">
                <a16:creationId xmlns:a16="http://schemas.microsoft.com/office/drawing/2014/main" id="{EA6F13C4-9969-48A3-B072-47F5031B4C81}"/>
              </a:ext>
            </a:extLst>
          </p:cNvPr>
          <p:cNvSpPr>
            <a:spLocks noGrp="1"/>
          </p:cNvSpPr>
          <p:nvPr>
            <p:ph type="title"/>
          </p:nvPr>
        </p:nvSpPr>
        <p:spPr/>
        <p:txBody>
          <a:bodyPr/>
          <a:lstStyle/>
          <a:p>
            <a:r>
              <a:rPr lang="en-US" altLang="en-US" dirty="0"/>
              <a:t>2022 Threat To Decimate MICRA</a:t>
            </a:r>
            <a:endParaRPr lang="en-US" dirty="0"/>
          </a:p>
        </p:txBody>
      </p:sp>
      <p:sp>
        <p:nvSpPr>
          <p:cNvPr id="4" name="Footer Placeholder 3">
            <a:extLst>
              <a:ext uri="{FF2B5EF4-FFF2-40B4-BE49-F238E27FC236}">
                <a16:creationId xmlns:a16="http://schemas.microsoft.com/office/drawing/2014/main" id="{9E358CB2-3C48-43A6-8393-B6CEB0F353A4}"/>
              </a:ext>
            </a:extLst>
          </p:cNvPr>
          <p:cNvSpPr>
            <a:spLocks noGrp="1"/>
          </p:cNvSpPr>
          <p:nvPr>
            <p:ph type="ftr" sz="quarter" idx="3"/>
          </p:nvPr>
        </p:nvSpPr>
        <p:spPr/>
        <p:txBody>
          <a:bodyPr/>
          <a:lstStyle/>
          <a:p>
            <a:r>
              <a:rPr lang="en-US" dirty="0"/>
              <a:t>© Copyright 2023 by California Medical Association</a:t>
            </a:r>
          </a:p>
        </p:txBody>
      </p:sp>
      <p:sp>
        <p:nvSpPr>
          <p:cNvPr id="5" name="Slide Number Placeholder 4">
            <a:extLst>
              <a:ext uri="{FF2B5EF4-FFF2-40B4-BE49-F238E27FC236}">
                <a16:creationId xmlns:a16="http://schemas.microsoft.com/office/drawing/2014/main" id="{4F126C5A-CB4B-4E39-B3DF-80B6D2F7DB7F}"/>
              </a:ext>
            </a:extLst>
          </p:cNvPr>
          <p:cNvSpPr>
            <a:spLocks noGrp="1"/>
          </p:cNvSpPr>
          <p:nvPr>
            <p:ph type="sldNum" sz="quarter" idx="4"/>
          </p:nvPr>
        </p:nvSpPr>
        <p:spPr/>
        <p:txBody>
          <a:bodyPr/>
          <a:lstStyle/>
          <a:p>
            <a:fld id="{462947D2-DB38-B544-9561-A22ED783005A}" type="slidenum">
              <a:rPr lang="en-US" smtClean="0"/>
              <a:pPr/>
              <a:t>5</a:t>
            </a:fld>
            <a:endParaRPr lang="en-US" dirty="0"/>
          </a:p>
        </p:txBody>
      </p:sp>
    </p:spTree>
    <p:extLst>
      <p:ext uri="{BB962C8B-B14F-4D97-AF65-F5344CB8AC3E}">
        <p14:creationId xmlns:p14="http://schemas.microsoft.com/office/powerpoint/2010/main" val="272334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7B096A-CA13-4251-8621-93353DF09501}"/>
              </a:ext>
            </a:extLst>
          </p:cNvPr>
          <p:cNvSpPr>
            <a:spLocks noGrp="1"/>
          </p:cNvSpPr>
          <p:nvPr>
            <p:ph type="title"/>
          </p:nvPr>
        </p:nvSpPr>
        <p:spPr/>
        <p:txBody>
          <a:bodyPr/>
          <a:lstStyle/>
          <a:p>
            <a:r>
              <a:rPr lang="en-US" altLang="en-US" dirty="0"/>
              <a:t>2022 Threat to Decimate MICRA</a:t>
            </a:r>
            <a:endParaRPr lang="en-US" dirty="0"/>
          </a:p>
        </p:txBody>
      </p:sp>
      <p:sp>
        <p:nvSpPr>
          <p:cNvPr id="4" name="Footer Placeholder 3">
            <a:extLst>
              <a:ext uri="{FF2B5EF4-FFF2-40B4-BE49-F238E27FC236}">
                <a16:creationId xmlns:a16="http://schemas.microsoft.com/office/drawing/2014/main" id="{CEB5F836-B833-43FB-B1EE-A5C9B35FB80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montserrat" charset="0"/>
                <a:ea typeface="+mn-ea"/>
                <a:cs typeface="+mn-cs"/>
              </a:rPr>
              <a:t>© Copyright 2023 by California Medical Association</a:t>
            </a:r>
          </a:p>
        </p:txBody>
      </p:sp>
      <p:sp>
        <p:nvSpPr>
          <p:cNvPr id="5" name="Slide Number Placeholder 4">
            <a:extLst>
              <a:ext uri="{FF2B5EF4-FFF2-40B4-BE49-F238E27FC236}">
                <a16:creationId xmlns:a16="http://schemas.microsoft.com/office/drawing/2014/main" id="{A5519639-69CB-49D5-B720-AFB1A39A7EC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947D2-DB38-B544-9561-A22ED783005A}" type="slidenum">
              <a:rPr kumimoji="0" lang="en-US" sz="1200" b="0" i="0" u="none" strike="noStrike" kern="1200" cap="none" spc="0" normalizeH="0" baseline="0" noProof="0" smtClean="0">
                <a:ln>
                  <a:noFill/>
                </a:ln>
                <a:solidFill>
                  <a:prstClr val="black">
                    <a:tint val="75000"/>
                  </a:prstClr>
                </a:solidFill>
                <a:effectLst/>
                <a:uLnTx/>
                <a:uFillTx/>
                <a:latin typeface="montserrat"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montserrat" charset="0"/>
              <a:ea typeface="+mn-ea"/>
              <a:cs typeface="+mn-cs"/>
            </a:endParaRPr>
          </a:p>
        </p:txBody>
      </p:sp>
      <p:sp>
        <p:nvSpPr>
          <p:cNvPr id="7" name="Text Placeholder 6">
            <a:extLst>
              <a:ext uri="{FF2B5EF4-FFF2-40B4-BE49-F238E27FC236}">
                <a16:creationId xmlns:a16="http://schemas.microsoft.com/office/drawing/2014/main" id="{12524AEA-1C9C-C742-84D2-C954A5071FD3}"/>
              </a:ext>
            </a:extLst>
          </p:cNvPr>
          <p:cNvSpPr>
            <a:spLocks noGrp="1"/>
          </p:cNvSpPr>
          <p:nvPr>
            <p:ph type="body" sz="quarter" idx="21"/>
          </p:nvPr>
        </p:nvSpPr>
        <p:spPr>
          <a:xfrm>
            <a:off x="498795" y="754632"/>
            <a:ext cx="11217030" cy="5280408"/>
          </a:xfrm>
        </p:spPr>
        <p:txBody>
          <a:bodyPr>
            <a:noAutofit/>
          </a:bodyPr>
          <a:lstStyle/>
          <a:p>
            <a:pPr marL="0" lvl="0" indent="0">
              <a:lnSpc>
                <a:spcPct val="100000"/>
              </a:lnSpc>
              <a:buNone/>
            </a:pPr>
            <a:r>
              <a:rPr lang="en-US" sz="1600" b="1" dirty="0">
                <a:solidFill>
                  <a:srgbClr val="17C3D5"/>
                </a:solidFill>
              </a:rPr>
              <a:t>Eliminates Collateral Source Rule</a:t>
            </a:r>
          </a:p>
          <a:p>
            <a:pPr>
              <a:lnSpc>
                <a:spcPct val="100000"/>
              </a:lnSpc>
            </a:pPr>
            <a:r>
              <a:rPr lang="en-US" sz="1600" dirty="0">
                <a:solidFill>
                  <a:srgbClr val="002B47"/>
                </a:solidFill>
              </a:rPr>
              <a:t>Allows for double-recovery by excluding evidence that a plaintiff’s damages are compensated by another source</a:t>
            </a:r>
          </a:p>
          <a:p>
            <a:pPr marL="0" lvl="0" indent="0">
              <a:lnSpc>
                <a:spcPct val="100000"/>
              </a:lnSpc>
              <a:buNone/>
            </a:pPr>
            <a:r>
              <a:rPr lang="en-US" sz="1600" b="1" dirty="0">
                <a:solidFill>
                  <a:srgbClr val="17C3D5"/>
                </a:solidFill>
              </a:rPr>
              <a:t>Eliminates Periodic Payments</a:t>
            </a:r>
          </a:p>
          <a:p>
            <a:pPr>
              <a:lnSpc>
                <a:spcPct val="100000"/>
              </a:lnSpc>
            </a:pPr>
            <a:r>
              <a:rPr lang="en-US" sz="1600" dirty="0">
                <a:solidFill>
                  <a:srgbClr val="002B47"/>
                </a:solidFill>
              </a:rPr>
              <a:t>Eliminates the option of providing financial resources to an injured patient over time as their treatment and recovery continue</a:t>
            </a:r>
          </a:p>
          <a:p>
            <a:pPr marL="0" lvl="0" indent="0">
              <a:lnSpc>
                <a:spcPct val="100000"/>
              </a:lnSpc>
              <a:buNone/>
            </a:pPr>
            <a:r>
              <a:rPr lang="en-US" sz="1600" b="1" dirty="0">
                <a:solidFill>
                  <a:srgbClr val="17C3D5"/>
                </a:solidFill>
              </a:rPr>
              <a:t>Extends Statute of Limitations</a:t>
            </a:r>
          </a:p>
          <a:p>
            <a:pPr>
              <a:lnSpc>
                <a:spcPct val="100000"/>
              </a:lnSpc>
            </a:pPr>
            <a:r>
              <a:rPr lang="en-US" sz="1600" dirty="0">
                <a:solidFill>
                  <a:srgbClr val="002B47"/>
                </a:solidFill>
              </a:rPr>
              <a:t>Doubles primary statute of limitations from 1 year to 2 years</a:t>
            </a:r>
          </a:p>
          <a:p>
            <a:pPr>
              <a:lnSpc>
                <a:spcPct val="100000"/>
              </a:lnSpc>
            </a:pPr>
            <a:r>
              <a:rPr lang="en-US" sz="1600" dirty="0">
                <a:solidFill>
                  <a:srgbClr val="002B47"/>
                </a:solidFill>
              </a:rPr>
              <a:t>Extends statute of limitations period for minors from 3 years to 4 years</a:t>
            </a:r>
          </a:p>
          <a:p>
            <a:pPr marL="0" indent="0">
              <a:lnSpc>
                <a:spcPct val="100000"/>
              </a:lnSpc>
              <a:buNone/>
            </a:pPr>
            <a:r>
              <a:rPr lang="en-US" sz="1600" b="1" dirty="0">
                <a:solidFill>
                  <a:srgbClr val="18C7F0"/>
                </a:solidFill>
              </a:rPr>
              <a:t>Established False Pretense of Merit </a:t>
            </a:r>
          </a:p>
          <a:p>
            <a:pPr marL="0" lvl="0" indent="0">
              <a:lnSpc>
                <a:spcPct val="100000"/>
              </a:lnSpc>
              <a:buNone/>
            </a:pPr>
            <a:r>
              <a:rPr lang="en-US" sz="1600" b="1" dirty="0">
                <a:solidFill>
                  <a:srgbClr val="17C3D5"/>
                </a:solidFill>
              </a:rPr>
              <a:t>Future Amendments</a:t>
            </a:r>
          </a:p>
          <a:p>
            <a:pPr>
              <a:lnSpc>
                <a:spcPct val="100000"/>
              </a:lnSpc>
            </a:pPr>
            <a:r>
              <a:rPr lang="en-US" sz="1600" dirty="0">
                <a:solidFill>
                  <a:srgbClr val="002B47"/>
                </a:solidFill>
              </a:rPr>
              <a:t>Requires 2/3 vote of Legislature</a:t>
            </a:r>
          </a:p>
          <a:p>
            <a:pPr>
              <a:lnSpc>
                <a:spcPct val="100000"/>
              </a:lnSpc>
            </a:pPr>
            <a:r>
              <a:rPr lang="en-US" sz="1600" dirty="0">
                <a:solidFill>
                  <a:srgbClr val="002B47"/>
                </a:solidFill>
              </a:rPr>
              <a:t>For amendments that are “consistent with and further the intent of this Act“ </a:t>
            </a:r>
          </a:p>
          <a:p>
            <a:pPr marL="0" indent="0">
              <a:lnSpc>
                <a:spcPct val="100000"/>
              </a:lnSpc>
              <a:buNone/>
            </a:pPr>
            <a:r>
              <a:rPr lang="en-US" sz="1600" b="1" dirty="0">
                <a:solidFill>
                  <a:srgbClr val="17C3D5"/>
                </a:solidFill>
              </a:rPr>
              <a:t>Application</a:t>
            </a:r>
            <a:endParaRPr lang="en-US" sz="1600" dirty="0">
              <a:solidFill>
                <a:srgbClr val="002B47"/>
              </a:solidFill>
            </a:endParaRPr>
          </a:p>
          <a:p>
            <a:pPr>
              <a:lnSpc>
                <a:spcPct val="100000"/>
              </a:lnSpc>
            </a:pPr>
            <a:r>
              <a:rPr lang="en-US" sz="1600" dirty="0">
                <a:solidFill>
                  <a:srgbClr val="002B47"/>
                </a:solidFill>
              </a:rPr>
              <a:t>Applies to all cases pending as of 5 days after election results are certified </a:t>
            </a:r>
            <a:br>
              <a:rPr lang="en-US" sz="1900" dirty="0">
                <a:solidFill>
                  <a:srgbClr val="002B47"/>
                </a:solidFill>
              </a:rPr>
            </a:br>
            <a:endParaRPr lang="en-US" sz="1900" dirty="0">
              <a:solidFill>
                <a:srgbClr val="002B47"/>
              </a:solidFill>
            </a:endParaRPr>
          </a:p>
          <a:p>
            <a:pPr marL="0" lvl="0" indent="0">
              <a:lnSpc>
                <a:spcPct val="100000"/>
              </a:lnSpc>
              <a:buNone/>
            </a:pPr>
            <a:endParaRPr lang="en-US" sz="1900" b="1" dirty="0">
              <a:solidFill>
                <a:srgbClr val="17C3D5"/>
              </a:solidFill>
            </a:endParaRPr>
          </a:p>
          <a:p>
            <a:pPr marL="0" lvl="0" indent="0">
              <a:lnSpc>
                <a:spcPct val="100000"/>
              </a:lnSpc>
              <a:buNone/>
            </a:pPr>
            <a:endParaRPr lang="en-US" sz="1900" b="1" dirty="0">
              <a:solidFill>
                <a:srgbClr val="17C3D5"/>
              </a:solidFill>
            </a:endParaRPr>
          </a:p>
          <a:p>
            <a:pPr>
              <a:lnSpc>
                <a:spcPct val="100000"/>
              </a:lnSpc>
            </a:pPr>
            <a:endParaRPr lang="en-US" sz="1900" dirty="0">
              <a:solidFill>
                <a:srgbClr val="002B47"/>
              </a:solidFill>
            </a:endParaRPr>
          </a:p>
          <a:p>
            <a:pPr marL="0" lvl="0" indent="0">
              <a:lnSpc>
                <a:spcPct val="100000"/>
              </a:lnSpc>
              <a:buNone/>
            </a:pPr>
            <a:br>
              <a:rPr lang="en-US" sz="1900" b="1" dirty="0">
                <a:solidFill>
                  <a:srgbClr val="17C3D5"/>
                </a:solidFill>
              </a:rPr>
            </a:br>
            <a:endParaRPr lang="en-US" sz="1900" b="1" dirty="0">
              <a:solidFill>
                <a:srgbClr val="17C3D5"/>
              </a:solidFill>
            </a:endParaRPr>
          </a:p>
        </p:txBody>
      </p:sp>
    </p:spTree>
    <p:extLst>
      <p:ext uri="{BB962C8B-B14F-4D97-AF65-F5344CB8AC3E}">
        <p14:creationId xmlns:p14="http://schemas.microsoft.com/office/powerpoint/2010/main" val="254582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F7859-C971-4B46-91AE-A611E615F093}"/>
              </a:ext>
            </a:extLst>
          </p:cNvPr>
          <p:cNvSpPr>
            <a:spLocks noGrp="1"/>
          </p:cNvSpPr>
          <p:nvPr>
            <p:ph type="body" sz="quarter" idx="21"/>
          </p:nvPr>
        </p:nvSpPr>
        <p:spPr/>
        <p:txBody>
          <a:bodyPr/>
          <a:lstStyle/>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9FF766BD-180E-415B-8DF6-F9FBF5AB01E9}"/>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625DDA22-93D3-4BF9-9F0F-54CFA405DC1D}"/>
              </a:ext>
            </a:extLst>
          </p:cNvPr>
          <p:cNvSpPr>
            <a:spLocks noGrp="1"/>
          </p:cNvSpPr>
          <p:nvPr>
            <p:ph type="ftr" sz="quarter" idx="3"/>
          </p:nvPr>
        </p:nvSpPr>
        <p:spPr/>
        <p:txBody>
          <a:bodyPr/>
          <a:lstStyle/>
          <a:p>
            <a:r>
              <a:rPr lang="en-US" dirty="0"/>
              <a:t>© Copyright 2023 by California Medical Association</a:t>
            </a:r>
          </a:p>
        </p:txBody>
      </p:sp>
      <p:sp>
        <p:nvSpPr>
          <p:cNvPr id="5" name="Slide Number Placeholder 4">
            <a:extLst>
              <a:ext uri="{FF2B5EF4-FFF2-40B4-BE49-F238E27FC236}">
                <a16:creationId xmlns:a16="http://schemas.microsoft.com/office/drawing/2014/main" id="{F20C0B98-8C09-472B-962B-39016512CC3A}"/>
              </a:ext>
            </a:extLst>
          </p:cNvPr>
          <p:cNvSpPr>
            <a:spLocks noGrp="1"/>
          </p:cNvSpPr>
          <p:nvPr>
            <p:ph type="sldNum" sz="quarter" idx="4"/>
          </p:nvPr>
        </p:nvSpPr>
        <p:spPr/>
        <p:txBody>
          <a:bodyPr/>
          <a:lstStyle/>
          <a:p>
            <a:fld id="{462947D2-DB38-B544-9561-A22ED783005A}" type="slidenum">
              <a:rPr lang="en-US" smtClean="0"/>
              <a:pPr/>
              <a:t>7</a:t>
            </a:fld>
            <a:endParaRPr lang="en-US" dirty="0"/>
          </a:p>
        </p:txBody>
      </p:sp>
      <p:sp>
        <p:nvSpPr>
          <p:cNvPr id="6" name="Rectangle 5">
            <a:extLst>
              <a:ext uri="{FF2B5EF4-FFF2-40B4-BE49-F238E27FC236}">
                <a16:creationId xmlns:a16="http://schemas.microsoft.com/office/drawing/2014/main" id="{58431569-8672-4518-967E-115D6243D271}"/>
              </a:ext>
            </a:extLst>
          </p:cNvPr>
          <p:cNvSpPr/>
          <p:nvPr/>
        </p:nvSpPr>
        <p:spPr>
          <a:xfrm>
            <a:off x="498794" y="2110716"/>
            <a:ext cx="11090952" cy="1806263"/>
          </a:xfrm>
          <a:prstGeom prst="rect">
            <a:avLst/>
          </a:prstGeom>
          <a:solidFill>
            <a:srgbClr val="012B47"/>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rgbClr val="FFFFFF"/>
                </a:solidFill>
                <a:effectLst/>
                <a:uFillTx/>
                <a:latin typeface="Helvetica Light"/>
                <a:ea typeface="Helvetica Light"/>
                <a:cs typeface="Helvetica Light"/>
                <a:sym typeface="Helvetica Light"/>
              </a:rPr>
              <a:t>2022 </a:t>
            </a:r>
            <a:r>
              <a:rPr lang="en-US" sz="5400" b="1" dirty="0">
                <a:solidFill>
                  <a:srgbClr val="FFFFFF"/>
                </a:solidFill>
                <a:latin typeface="Helvetica Light"/>
                <a:ea typeface="Helvetica Light"/>
                <a:cs typeface="Helvetica Light"/>
                <a:sym typeface="Helvetica Light"/>
              </a:rPr>
              <a:t>Negotiations </a:t>
            </a:r>
          </a:p>
          <a:p>
            <a:pPr marL="0" marR="0" indent="0" algn="ctr" defTabSz="821531"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rgbClr val="FFFFFF"/>
                </a:solidFill>
                <a:effectLst/>
                <a:uFillTx/>
                <a:latin typeface="Helvetica Light"/>
                <a:ea typeface="Helvetica Light"/>
                <a:cs typeface="Helvetica Light"/>
                <a:sym typeface="Helvetica Light"/>
              </a:rPr>
              <a:t>AB 35 – MICRA M</a:t>
            </a:r>
            <a:r>
              <a:rPr lang="en-US" sz="5400" b="1" dirty="0">
                <a:solidFill>
                  <a:srgbClr val="FFFFFF"/>
                </a:solidFill>
                <a:latin typeface="Helvetica Light"/>
                <a:ea typeface="Helvetica Light"/>
                <a:cs typeface="Helvetica Light"/>
                <a:sym typeface="Helvetica Light"/>
              </a:rPr>
              <a:t>odernization</a:t>
            </a:r>
            <a:endParaRPr kumimoji="0" lang="en-US" sz="5400" b="1"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Arrow: Right 6">
            <a:extLst>
              <a:ext uri="{FF2B5EF4-FFF2-40B4-BE49-F238E27FC236}">
                <a16:creationId xmlns:a16="http://schemas.microsoft.com/office/drawing/2014/main" id="{E9568F8E-9B83-6B19-523A-F0E5EF1F83BB}"/>
              </a:ext>
            </a:extLst>
          </p:cNvPr>
          <p:cNvSpPr/>
          <p:nvPr/>
        </p:nvSpPr>
        <p:spPr>
          <a:xfrm>
            <a:off x="8888238" y="2408903"/>
            <a:ext cx="1022555" cy="491613"/>
          </a:xfrm>
          <a:prstGeom prst="rightArrow">
            <a:avLst/>
          </a:prstGeom>
          <a:solidFill>
            <a:srgbClr val="18C7F0"/>
          </a:solidFill>
          <a:ln>
            <a:solidFill>
              <a:srgbClr val="18C7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C7F0"/>
              </a:solidFill>
              <a:highlight>
                <a:srgbClr val="18C7F0"/>
              </a:highlight>
            </a:endParaRPr>
          </a:p>
        </p:txBody>
      </p:sp>
    </p:spTree>
    <p:extLst>
      <p:ext uri="{BB962C8B-B14F-4D97-AF65-F5344CB8AC3E}">
        <p14:creationId xmlns:p14="http://schemas.microsoft.com/office/powerpoint/2010/main" val="320542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2B9F7A-395B-4F68-BAB5-0505445514DD}"/>
              </a:ext>
            </a:extLst>
          </p:cNvPr>
          <p:cNvSpPr>
            <a:spLocks noGrp="1"/>
          </p:cNvSpPr>
          <p:nvPr>
            <p:ph type="body" sz="quarter" idx="21"/>
          </p:nvPr>
        </p:nvSpPr>
        <p:spPr>
          <a:xfrm>
            <a:off x="335281" y="1097280"/>
            <a:ext cx="5360439" cy="4948237"/>
          </a:xfrm>
        </p:spPr>
        <p:txBody>
          <a:bodyPr lIns="0" tIns="0" rtlCol="0">
            <a:noAutofit/>
          </a:bodyPr>
          <a:lstStyle/>
          <a:p>
            <a:r>
              <a:rPr lang="en-US" sz="1800" dirty="0"/>
              <a:t>AB 35 was a result of an agreement reached between Californians Allied for Patient Protection (CAPP) and the plaintiffs’ attorneys</a:t>
            </a:r>
          </a:p>
          <a:p>
            <a:r>
              <a:rPr lang="en-US" sz="1800" dirty="0">
                <a:effectLst/>
                <a:latin typeface="Montserrat Medium" panose="00000600000000000000" pitchFamily="2" charset="0"/>
                <a:ea typeface="Calibri" panose="020F0502020204030204" pitchFamily="34" charset="0"/>
                <a:cs typeface="Times New Roman" panose="02020603050405020304" pitchFamily="18" charset="0"/>
              </a:rPr>
              <a:t>AB 35 extends the long-term predictability and affordability of medical liability insurance premiums</a:t>
            </a:r>
            <a:endParaRPr lang="en-US" sz="1800" dirty="0"/>
          </a:p>
          <a:p>
            <a:pPr>
              <a:buClr>
                <a:srgbClr val="002B47"/>
              </a:buClr>
              <a:buFont typeface="Arial Black" panose="020B0A04020102020204" pitchFamily="34" charset="0"/>
              <a:buChar char="+"/>
            </a:pPr>
            <a:r>
              <a:rPr lang="en-US" sz="1800" dirty="0"/>
              <a:t>Modernized framework will keep </a:t>
            </a:r>
            <a:r>
              <a:rPr lang="en-US" sz="1800" b="1" dirty="0">
                <a:latin typeface="Montserrat" panose="00000500000000000000" pitchFamily="2" charset="0"/>
              </a:rPr>
              <a:t>MICRA’s essential guardrails </a:t>
            </a:r>
            <a:r>
              <a:rPr lang="en-US" sz="1800" dirty="0"/>
              <a:t>solidly in place for patients and providers alike.</a:t>
            </a:r>
          </a:p>
        </p:txBody>
      </p:sp>
      <p:sp>
        <p:nvSpPr>
          <p:cNvPr id="4" name="Title 3">
            <a:extLst>
              <a:ext uri="{FF2B5EF4-FFF2-40B4-BE49-F238E27FC236}">
                <a16:creationId xmlns:a16="http://schemas.microsoft.com/office/drawing/2014/main" id="{12780B89-9C70-4855-8CF4-B2344DED13CC}"/>
              </a:ext>
            </a:extLst>
          </p:cNvPr>
          <p:cNvSpPr>
            <a:spLocks noGrp="1"/>
          </p:cNvSpPr>
          <p:nvPr>
            <p:ph type="title"/>
          </p:nvPr>
        </p:nvSpPr>
        <p:spPr>
          <a:xfrm>
            <a:off x="338327" y="335280"/>
            <a:ext cx="11290455" cy="519113"/>
          </a:xfrm>
        </p:spPr>
        <p:txBody>
          <a:bodyPr/>
          <a:lstStyle/>
          <a:p>
            <a:pPr>
              <a:defRPr/>
            </a:pPr>
            <a:r>
              <a:rPr lang="en-US" sz="3200" dirty="0">
                <a:latin typeface="Montserrat" panose="00000500000000000000" pitchFamily="2" charset="0"/>
              </a:rPr>
              <a:t>AB 35 Modernizes and Updates MICRA</a:t>
            </a:r>
          </a:p>
        </p:txBody>
      </p:sp>
      <p:pic>
        <p:nvPicPr>
          <p:cNvPr id="7" name="Picture Placeholder 7" descr="A picture containing person, indoor, window, floor&#10;&#10;Description automatically generated">
            <a:extLst>
              <a:ext uri="{FF2B5EF4-FFF2-40B4-BE49-F238E27FC236}">
                <a16:creationId xmlns:a16="http://schemas.microsoft.com/office/drawing/2014/main" id="{34B4EE2C-12C9-4C9F-9933-1D0494356A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70631" y="993974"/>
            <a:ext cx="5719118" cy="4948028"/>
          </a:xfrm>
          <a:prstGeom prst="round2Diag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6BCA8A-2FF9-4685-BF6B-28614BF0DB8C}"/>
              </a:ext>
            </a:extLst>
          </p:cNvPr>
          <p:cNvSpPr>
            <a:spLocks noGrp="1"/>
          </p:cNvSpPr>
          <p:nvPr>
            <p:ph type="body" sz="quarter" idx="21"/>
          </p:nvPr>
        </p:nvSpPr>
        <p:spPr>
          <a:xfrm>
            <a:off x="338328" y="1097280"/>
            <a:ext cx="5857318" cy="4948027"/>
          </a:xfrm>
        </p:spPr>
        <p:txBody>
          <a:bodyPr lIns="0" tIns="0" rIns="0">
            <a:noAutofit/>
          </a:bodyPr>
          <a:lstStyle/>
          <a:p>
            <a:r>
              <a:rPr lang="en-US" sz="1800" dirty="0">
                <a:latin typeface="Montserrat Medium" panose="00000600000000000000" pitchFamily="2" charset="0"/>
                <a:ea typeface="Calibri" panose="020F0502020204030204" pitchFamily="34" charset="0"/>
                <a:cs typeface="Calibri" panose="020F0502020204030204" pitchFamily="34" charset="0"/>
              </a:rPr>
              <a:t>Californians Allied for Patient Protection (CAPP), the l</a:t>
            </a:r>
            <a:r>
              <a:rPr lang="en-US" sz="1800" dirty="0">
                <a:effectLst/>
                <a:latin typeface="Montserrat Medium" panose="00000600000000000000" pitchFamily="2" charset="0"/>
                <a:ea typeface="Calibri" panose="020F0502020204030204" pitchFamily="34" charset="0"/>
                <a:cs typeface="Calibri" panose="020F0502020204030204" pitchFamily="34" charset="0"/>
              </a:rPr>
              <a:t>arge and diverse coalition working to protect MICRA, approved the agreement. </a:t>
            </a:r>
          </a:p>
          <a:p>
            <a:pPr lvl="1"/>
            <a:r>
              <a:rPr lang="en-US" sz="1800" dirty="0">
                <a:effectLst/>
                <a:latin typeface="Montserrat Medium" panose="00000600000000000000" pitchFamily="2" charset="0"/>
                <a:ea typeface="Calibri" panose="020F0502020204030204" pitchFamily="34" charset="0"/>
                <a:cs typeface="Calibri" panose="020F0502020204030204" pitchFamily="34" charset="0"/>
              </a:rPr>
              <a:t>California Medical Association </a:t>
            </a:r>
          </a:p>
          <a:p>
            <a:pPr lvl="1"/>
            <a:r>
              <a:rPr lang="en-US" sz="1800" dirty="0">
                <a:effectLst/>
                <a:latin typeface="Montserrat Medium" panose="00000600000000000000" pitchFamily="2" charset="0"/>
                <a:ea typeface="Calibri" panose="020F0502020204030204" pitchFamily="34" charset="0"/>
                <a:cs typeface="Calibri" panose="020F0502020204030204" pitchFamily="34" charset="0"/>
              </a:rPr>
              <a:t>California Hospital Association</a:t>
            </a:r>
          </a:p>
          <a:p>
            <a:pPr lvl="1"/>
            <a:r>
              <a:rPr lang="en-US" sz="1800" dirty="0">
                <a:effectLst/>
                <a:latin typeface="Montserrat Medium" panose="00000600000000000000" pitchFamily="2" charset="0"/>
                <a:ea typeface="Calibri" panose="020F0502020204030204" pitchFamily="34" charset="0"/>
                <a:cs typeface="Calibri" panose="020F0502020204030204" pitchFamily="34" charset="0"/>
              </a:rPr>
              <a:t>California Dental Association</a:t>
            </a:r>
          </a:p>
          <a:p>
            <a:pPr lvl="1"/>
            <a:r>
              <a:rPr lang="en-US" sz="1800" dirty="0">
                <a:latin typeface="Montserrat Medium" panose="00000600000000000000" pitchFamily="2" charset="0"/>
                <a:ea typeface="Calibri" panose="020F0502020204030204" pitchFamily="34" charset="0"/>
                <a:cs typeface="Calibri" panose="020F0502020204030204" pitchFamily="34" charset="0"/>
              </a:rPr>
              <a:t>M</a:t>
            </a:r>
            <a:r>
              <a:rPr lang="en-US" sz="1800" dirty="0">
                <a:effectLst/>
                <a:latin typeface="Montserrat Medium" panose="00000600000000000000" pitchFamily="2" charset="0"/>
                <a:ea typeface="Calibri" panose="020F0502020204030204" pitchFamily="34" charset="0"/>
                <a:cs typeface="Calibri" panose="020F0502020204030204" pitchFamily="34" charset="0"/>
              </a:rPr>
              <a:t>edical malpractice insurance carriers </a:t>
            </a:r>
            <a:endParaRPr lang="en-US" sz="1800" dirty="0">
              <a:latin typeface="Montserrat Medium" panose="00000600000000000000" pitchFamily="2" charset="0"/>
              <a:ea typeface="Calibri" panose="020F0502020204030204" pitchFamily="34" charset="0"/>
              <a:cs typeface="Calibri" panose="020F0502020204030204" pitchFamily="34" charset="0"/>
            </a:endParaRPr>
          </a:p>
          <a:p>
            <a:pPr lvl="1"/>
            <a:r>
              <a:rPr lang="en-US" sz="1800" dirty="0">
                <a:effectLst/>
                <a:latin typeface="Montserrat Medium" panose="00000600000000000000" pitchFamily="2" charset="0"/>
                <a:ea typeface="Calibri" panose="020F0502020204030204" pitchFamily="34" charset="0"/>
                <a:cs typeface="Calibri" panose="020F0502020204030204" pitchFamily="34" charset="0"/>
              </a:rPr>
              <a:t>Community clinics</a:t>
            </a:r>
          </a:p>
          <a:p>
            <a:pPr lvl="1"/>
            <a:r>
              <a:rPr lang="en-US" sz="1800" dirty="0">
                <a:effectLst/>
                <a:latin typeface="Montserrat Medium" panose="00000600000000000000" pitchFamily="2" charset="0"/>
                <a:ea typeface="Calibri" panose="020F0502020204030204" pitchFamily="34" charset="0"/>
                <a:cs typeface="Calibri" panose="020F0502020204030204" pitchFamily="34" charset="0"/>
              </a:rPr>
              <a:t>Planned Parenthood Affiliates of California and MANY more.   </a:t>
            </a:r>
            <a:endParaRPr lang="en-US" sz="1800" dirty="0">
              <a:effectLst/>
              <a:latin typeface="Montserrat Medium" panose="00000600000000000000" pitchFamily="2" charset="0"/>
              <a:ea typeface="Calibri" panose="020F0502020204030204" pitchFamily="34" charset="0"/>
              <a:cs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8653CE31-4AD3-4FB0-9A7E-FCF068FE47D3}"/>
              </a:ext>
            </a:extLst>
          </p:cNvPr>
          <p:cNvSpPr>
            <a:spLocks noGrp="1"/>
          </p:cNvSpPr>
          <p:nvPr>
            <p:ph type="title"/>
          </p:nvPr>
        </p:nvSpPr>
        <p:spPr/>
        <p:txBody>
          <a:bodyPr/>
          <a:lstStyle/>
          <a:p>
            <a:r>
              <a:rPr lang="en-US" sz="3200" dirty="0"/>
              <a:t>Who Made the Agreement? </a:t>
            </a:r>
          </a:p>
        </p:txBody>
      </p:sp>
      <p:pic>
        <p:nvPicPr>
          <p:cNvPr id="5" name="Picture 4">
            <a:extLst>
              <a:ext uri="{FF2B5EF4-FFF2-40B4-BE49-F238E27FC236}">
                <a16:creationId xmlns:a16="http://schemas.microsoft.com/office/drawing/2014/main" id="{E043F65E-F6BF-451A-9DFF-A19308D344E3}"/>
              </a:ext>
            </a:extLst>
          </p:cNvPr>
          <p:cNvPicPr>
            <a:picLocks noChangeAspect="1"/>
          </p:cNvPicPr>
          <p:nvPr/>
        </p:nvPicPr>
        <p:blipFill>
          <a:blip r:embed="rId3"/>
          <a:stretch>
            <a:fillRect/>
          </a:stretch>
        </p:blipFill>
        <p:spPr>
          <a:xfrm>
            <a:off x="6555641" y="1031966"/>
            <a:ext cx="4556497" cy="4556497"/>
          </a:xfrm>
          <a:prstGeom prst="rect">
            <a:avLst/>
          </a:prstGeom>
        </p:spPr>
      </p:pic>
    </p:spTree>
    <p:extLst>
      <p:ext uri="{BB962C8B-B14F-4D97-AF65-F5344CB8AC3E}">
        <p14:creationId xmlns:p14="http://schemas.microsoft.com/office/powerpoint/2010/main" val="22288453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F234B33-EF7B-4165-802B-286E7B8332A2 - 1390788E-A41E-4ED5-87AC-C44B92C0E066 - COLUMN" val="1"/>
  <p:tag name="CF234B33-EF7B-4165-802B-286E7B8332A2 - B5398979-2EBA-454E-BA29-880F1452BA71 - COLUMN" val="2"/>
  <p:tag name="CF234B33-EF7B-4165-802B-286E7B8332A2 - 9DB373E6-2701-497F-8398-EEE20C455313 - COLUMN" val="3"/>
  <p:tag name="CF234B33-EF7B-4165-802B-286E7B8332A2 - 68C7CFFD-E9F2-4159-8FAD-B6E7A988D8E6 - COLUMN" val="4"/>
  <p:tag name="CF234B33-EF7B-4165-802B-286E7B8332A2 - F76CCAA8-B4A4-4919-B84F-D20815ADC4F3 - COLUMN" val="5"/>
  <p:tag name="30EB0359-2070-4B1A-81A9-0AD31BE54E1B - 49C078EC-8A00-470D-9475-D7F843503615 - VALUE" val="362"/>
  <p:tag name="30EB0359-2070-4B1A-81A9-0AD31BE54E1B - D0E4F4D6-8D42-4E8C-B650-1702ED4CE245 - VALUE" val="362"/>
  <p:tag name="30EB0359-2070-4B1A-81A9-0AD31BE54E1B - 6F50D85F-B5F4-4AC5-9E01-B79ABB7D8AC3 - VALUE" val="362"/>
  <p:tag name="30EB0359-2070-4B1A-81A9-0AD31BE54E1B - 5BDFBDDA-398E-4E56-A83E-ACF606143B5B - VALUE" val="362"/>
  <p:tag name="30EB0359-2070-4B1A-81A9-0AD31BE54E1B - 2767524D-E1F8-413E-9748-DD5C7DBCDC02 - VALUE" val="362"/>
  <p:tag name="30EB0359-2070-4B1A-81A9-0AD31BE54E1B - D91D4320-572C-4414-AA33-F205553B3CDF - VALUE" val="362"/>
  <p:tag name="30EB0359-2070-4B1A-81A9-0AD31BE54E1B - B0EB1490-16AA-4A1D-9223-5F380470B00E - VALUE" val="362"/>
  <p:tag name="30EB0359-2070-4B1A-81A9-0AD31BE54E1B - 87D82787-50D3-4BDD-A412-E718CC6C53E2 - VALUE" val="362"/>
  <p:tag name="30EB0359-2070-4B1A-81A9-0AD31BE54E1B - EED75C67-D07F-4003-8F51-79AC4734B634 - VALUE" val="362"/>
  <p:tag name="30EB0359-2070-4B1A-81A9-0AD31BE54E1B - 00E396DC-8E0D-48DC-987C-9398047BB524 - VALUE" val="362"/>
  <p:tag name="30EB0359-2070-4B1A-81A9-0AD31BE54E1B - D8D18417-9821-4A42-89DE-1A45E1D03C9E - VALUE" val="362"/>
  <p:tag name="3C2A41D0-8360-4E73-BDD0-5A1315E520D3 - DF84E497-AB57-4AFF-9BE5-4EFAFEEE75BC - FROMCOLUMN" val="1"/>
  <p:tag name="3C2A41D0-8360-4E73-BDD0-5A1315E520D3 - DF84E497-AB57-4AFF-9BE5-4EFAFEEE75BC - TOCOLUMN" val="5"/>
  <p:tag name="30EB0359-2070-4B1A-81A9-0AD31BE54E1B - 3A801437-D70A-452B-B765-96A0E1EB3F98 - VALUE" val="362"/>
  <p:tag name="30EB0359-2070-4B1A-81A9-0AD31BE54E1B - 2D28B750-2139-4286-B256-C3B62AB9005A - VALUE" val="362"/>
  <p:tag name="30EB0359-2070-4B1A-81A9-0AD31BE54E1B - 704C70DB-B1EC-4D31-A20D-A7F46781942A - VALUE" val="362"/>
  <p:tag name="30EB0359-2070-4B1A-81A9-0AD31BE54E1B - D2D08A3F-6F7D-4821-BD84-6EDDB0154399 - VALUE" val="362"/>
  <p:tag name="30EB0359-2070-4B1A-81A9-0AD31BE54E1B - D5CB792E-48DB-4D67-A286-E61E9FFE7C45 - VALUE" val="362"/>
  <p:tag name="30EB0359-2070-4B1A-81A9-0AD31BE54E1B - B12C09D8-9E23-4A16-8DFD-4658C41B7C31 - VALUE" val="362"/>
  <p:tag name="30EB0359-2070-4B1A-81A9-0AD31BE54E1B - A1FB01EE-F2C2-41F5-AA4D-DBD8F87F99AE - VALUE" val="362"/>
  <p:tag name="30EB0359-2070-4B1A-81A9-0AD31BE54E1B - C2D5048A-AA61-4CDE-BCA8-5F283340A4F4 - VALUE" val="362"/>
  <p:tag name="30EB0359-2070-4B1A-81A9-0AD31BE54E1B - 4F0E7972-D7EF-44CB-A2BC-90868AC57B34 - VALUE" val="362"/>
  <p:tag name="30EB0359-2070-4B1A-81A9-0AD31BE54E1B - DAF901F5-28CE-44BB-9C51-B0B440E2D492 - VALUE" val="362"/>
  <p:tag name="30EB0359-2070-4B1A-81A9-0AD31BE54E1B - E1227606-6CBF-49D0-BCBA-DED049868D21 - VALUE" val="362"/>
  <p:tag name="30EB0359-2070-4B1A-81A9-0AD31BE54E1B - 168686F7-6695-42B9-882F-C3D63DB07AE8 - VALUE" val="362"/>
  <p:tag name="30EB0359-2070-4B1A-81A9-0AD31BE54E1B - 84871BC1-2AE8-4E94-A521-ABD1971A9148 - VALUE" val="362"/>
  <p:tag name="30EB0359-2070-4B1A-81A9-0AD31BE54E1B - 84079A04-7A59-4F6A-B7CB-6DA3533E5ED8 - VALUE" val="362"/>
  <p:tag name="30EB0359-2070-4B1A-81A9-0AD31BE54E1B - 5033B7C1-782E-4A13-85BD-165F8FF79224 - VALUE" val="362"/>
  <p:tag name="30EB0359-2070-4B1A-81A9-0AD31BE54E1B - 056565CD-E7EE-4CE8-9AC5-B6B9F174637C - VALUE" val="362"/>
  <p:tag name="30EB0359-2070-4B1A-81A9-0AD31BE54E1B - 0C6C09A2-AB43-4268-8D7B-B930FBD63168 - VALUE" val="362"/>
  <p:tag name="30EB0359-2070-4B1A-81A9-0AD31BE54E1B - 37284395-4C96-4D6B-AADB-A749229702F8 - VALUE" val="362"/>
  <p:tag name="UNIQUEID" val="26cbf469-94a8-4754-99ef-9ff7889c9c69"/>
  <p:tag name="30EB0359-2070-4B1A-81A9-0AD31BE54E1B - 5545818D-8C64-4FE4-9F10-D7524DB7AC12 - VALUE" val="362"/>
  <p:tag name="30EB0359-2070-4B1A-81A9-0AD31BE54E1B - 0B55E8A2-8E49-4909-B629-19AD92307999 - VALUE" val="362"/>
  <p:tag name="30EB0359-2070-4B1A-81A9-0AD31BE54E1B - F23D7E0B-C494-4C0E-A707-C3B2C321631F - VALUE" val="362"/>
  <p:tag name="30EB0359-2070-4B1A-81A9-0AD31BE54E1B - EF2638EB-5E6A-4686-BDDB-9B4B297F40B7 - VALUE" val="362"/>
  <p:tag name="30EB0359-2070-4B1A-81A9-0AD31BE54E1B - 26D6DB0D-03EE-4927-B215-EABED9B81218 - VALUE" val="362"/>
  <p:tag name="30EB0359-2070-4B1A-81A9-0AD31BE54E1B - 0DA52795-0C5C-45C1-95B6-F7D1F7351994 - VALUE" val="362"/>
  <p:tag name="30EB0359-2070-4B1A-81A9-0AD31BE54E1B - 94DD9A29-68CA-4925-A613-AD31C72AB1FB - VALUE" val="362"/>
  <p:tag name="30EB0359-2070-4B1A-81A9-0AD31BE54E1B - 495F23A2-997D-4C66-AB8E-78EBAFC90187 - VALUE" val="362"/>
  <p:tag name="CF234B33-EF7B-4165-802B-286E7B8332A2 - 9B05BF30-1F68-417A-8F1F-CF130B3C0151 - COLUMN" val="1"/>
  <p:tag name="CF234B33-EF7B-4165-802B-286E7B8332A2 - FB61F4FC-3DAA-49C3-8EA2-AF3B371B74F9 - COLUMN" val="2"/>
  <p:tag name="CF234B33-EF7B-4165-802B-286E7B8332A2 - 5665433A-614C-4AE2-AF08-6B3A4568E641 - COLUMN" val="3"/>
  <p:tag name="CF234B33-EF7B-4165-802B-286E7B8332A2 - 19BDD9C4-13D7-4A69-BC3A-0D817FEFB598 - COLUMN" val="4"/>
  <p:tag name="CF234B33-EF7B-4165-802B-286E7B8332A2 - 9D41E653-2FC9-4C71-A30E-F696BFA4E589 - COLUMN" val="5"/>
  <p:tag name="COLUMNSUMS - VISIBLE" val="False"/>
  <p:tag name="30EB0359-2070-4B1A-81A9-0AD31BE54E1B - 694AB286-0D8D-4958-9B20-96820CBE8FD0 - VALUE" val="362"/>
  <p:tag name="30EB0359-2070-4B1A-81A9-0AD31BE54E1B - 25B517FC-FB33-4FAD-A9F6-A667DA4C4C72 - VALUE" val="362"/>
  <p:tag name="30EB0359-2070-4B1A-81A9-0AD31BE54E1B - B41800E2-E42C-47F6-80EA-DEE8B308B6BC - VALUE" val="362"/>
  <p:tag name="MIO_CHART_TEMPLATE_TYPE" val="4F085B70-485D-493C-89FA-6AC6D85833AF"/>
  <p:tag name="30EB0359-2070-4B1A-81A9-0AD31BE54E1B - 60D5388A-D049-4E45-AA01-BFED92D6E6E9 - VALUE" val="181"/>
  <p:tag name="30EB0359-2070-4B1A-81A9-0AD31BE54E1B - 068149C1-0BD2-4431-B162-5AA3059FE6B6 - VALUE" val="181"/>
  <p:tag name="30EB0359-2070-4B1A-81A9-0AD31BE54E1B - C2CAA2C6-08C4-47B9-A6A3-9EE8E6921667 - VALUE" val="181"/>
  <p:tag name="30EB0359-2070-4B1A-81A9-0AD31BE54E1B - 0C2CE6A4-71DD-49F3-8073-A9565E786C4D - VALUE" val="181"/>
  <p:tag name="30EB0359-2070-4B1A-81A9-0AD31BE54E1B - D0A58B47-D8DD-4B6C-8A55-A0FB4ECB1FFF - VALUE" val="181"/>
  <p:tag name="30EB0359-2070-4B1A-81A9-0AD31BE54E1B - 80A111B4-44E0-45B3-A9B3-D1568E8A2B03 - VALUE" val="181"/>
  <p:tag name="30EB0359-2070-4B1A-81A9-0AD31BE54E1B - C4A5643B-506E-473F-9C9D-BA38F6CDE19B - VALUE" val="181"/>
  <p:tag name="30EB0359-2070-4B1A-81A9-0AD31BE54E1B - 59DD6DCE-5A64-4B9D-85C6-16F4326A5E04 - VALUE" val="181"/>
  <p:tag name="30EB0359-2070-4B1A-81A9-0AD31BE54E1B - ADE37612-87E5-4D73-9824-232D616E3780 - VALUE" val="181"/>
  <p:tag name="30EB0359-2070-4B1A-81A9-0AD31BE54E1B - C89349F6-DA76-4FF2-8AF9-C7736F30C57A - VALUE" val="181"/>
  <p:tag name="30EB0359-2070-4B1A-81A9-0AD31BE54E1B - C89349F6-DA76-4FF2-8AF9-C7736F30C57A - NAME" val="Wert"/>
  <p:tag name="DATALABELS - VALUE" val="True"/>
  <p:tag name="30EB0359-2070-4B1A-81A9-0AD31BE54E1B - 2A990BE3-8A3A-4854-8C48-9F0786DE7D97 - VALUE" val="181"/>
  <p:tag name="30EB0359-2070-4B1A-81A9-0AD31BE54E1B - 2A990BE3-8A3A-4854-8C48-9F0786DE7D97 - NAME" val="Wert"/>
  <p:tag name="MIO_GUID" val="db935ada-5438-4853-a926-6d6e2f198f29"/>
  <p:tag name="30EB0359-2070-4B1A-81A9-0AD31BE54E1B - FC99A5C3-3609-4207-8EE7-1D3C28FE1C23 - VALUE" val="181"/>
  <p:tag name="30EB0359-2070-4B1A-81A9-0AD31BE54E1B - FC99A5C3-3609-4207-8EE7-1D3C28FE1C23 - NAME" val="Wert"/>
  <p:tag name="DATALABELS - BACKGROUND" val="True"/>
  <p:tag name="METADATA - SERIESMANUALLYSET" val="False"/>
  <p:tag name="30EB0359-2070-4B1A-81A9-0AD31BE54E1B - DBB4DF27-F11C-4B52-ADFA-BA5E741213DC - VALUE" val="181"/>
  <p:tag name="30EB0359-2070-4B1A-81A9-0AD31BE54E1B - DBB4DF27-F11C-4B52-ADFA-BA5E741213DC - NAME" val="Wert"/>
  <p:tag name="30EB0359-2070-4B1A-81A9-0AD31BE54E1B - 5CA8A5EF-B56B-4EA3-B4D7-848483755319 - VALUE" val="181"/>
  <p:tag name="30EB0359-2070-4B1A-81A9-0AD31BE54E1B - 5CA8A5EF-B56B-4EA3-B4D7-848483755319 - NAME" val="Wert"/>
  <p:tag name="30EB0359-2070-4B1A-81A9-0AD31BE54E1B - 739C9A25-7500-40C5-BB48-4E8A0A9E9570 - VALUE" val="181"/>
  <p:tag name="30EB0359-2070-4B1A-81A9-0AD31BE54E1B - 739C9A25-7500-40C5-BB48-4E8A0A9E9570 - NAME" val="Wert"/>
  <p:tag name="30EB0359-2070-4B1A-81A9-0AD31BE54E1B - 63B51F78-1327-4F30-BD3F-3F0651F88E38 - VALUE" val="181"/>
  <p:tag name="30EB0359-2070-4B1A-81A9-0AD31BE54E1B - 63B51F78-1327-4F30-BD3F-3F0651F88E38 - NAME" val="Wert"/>
  <p:tag name="MIO_EK" val="6478"/>
  <p:tag name=" - AUTOMATICLAYOUT" val="True"/>
  <p:tag name="30EB0359-2070-4B1A-81A9-0AD31BE54E1B - EC9219DC-57A7-498A-A5BC-4FE5FB68F194 - VALUE" val="181"/>
  <p:tag name="30EB0359-2070-4B1A-81A9-0AD31BE54E1B - EC9219DC-57A7-498A-A5BC-4FE5FB68F194 - NAME" val="Value"/>
  <p:tag name=" - MIN_VERSION_NEEDED" val="6.4.0.0"/>
  <p:tag name="METADATA - EXACTFONTSIZE" val="12"/>
  <p:tag name=" - LINE_FORMAT_VISIBLE" val="True"/>
  <p:tag name=" - PRIMARY_AXIS_VISIBLE" val="False"/>
  <p:tag name=" - SECONDARY_AXIS_VISIBLE" val="False"/>
  <p:tag name="CUSTOMNUMBERFORMATS - MIO_CUSTOM_NUMBER_FORMAT_IDPRIMARYCATEGORY" val="00000000-0000-0000-0000-000000000000"/>
  <p:tag name="CUSTOMNUMBERFORMATS - MIO_CUSTOM_NUMBER_FORMAT_ARITHMETIC_OPERATION_IDPRIMARYCATEGORY" val="9e81e441-5750-4bfc-be6a-11e24187721f"/>
  <p:tag name="CUSTOMNUMBERFORMATS - MIO_CUSTOM_PERCENT_FORMAT_IDPRIMARYCATEGORY" val="e252d974-ec5d-4627-8b86-77c5faac424f"/>
  <p:tag name="MARKERS_STYLE - MARKERS_DATA" val="&lt;?xml version=&quot;1.0&quot; encoding=&quot;utf-16&quot;?&gt;&#10;&lt;MarkersData xmlns:i=&quot;http://www.w3.org/2001/XMLSchema-instance&quot; z:Id=&quot;1&quot; xmlns:z=&quot;http://schemas.microsoft.com/2003/10/Serialization/&quot; xmlns=&quot;http://schemas.datacontract.org/2004/07/empower.Charts.PowerPointAddin.Model.Customizing.StyleExtensions&quot;&gt;&#10;  &lt;PointStyles xmlns:d2p1=&quot;http://schemas.microsoft.com/2003/10/Serialization/Arrays&quot; z:Id=&quot;2&quot; z:Size=&quot;10&quot;&gt;&#10;    &lt;d2p1:KeyValueOfPointAddressMarkerStyleoiMilYvM&gt;&#10;      &lt;d2p1:Key xmlns:d4p1=&quot;http://schemas.datacontract.org/2004/07/empower.Charts.PowerPointAddin.Model.Customizing&quot;&gt;&#10;        &lt;d4p1:PointIndex&gt;1&lt;/d4p1:PointIndex&gt;&#10;        &lt;d4p1:SeriesIndex&gt;1&lt;/d4p1:SeriesIndex&gt;&#10;      &lt;/d2p1:Key&gt;&#10;      &lt;d2p1:Value xmlns:d4p1=&quot;http://schemas.datacontract.org/2004/07/empower.Charts.PowerPointAddin.Model.Customizing&quot;&gt;&#10;        &lt;d4p1:Color xmlns:d5p1=&quot;http://schemas.datacontract.org/2004/07/System.Windows.Media&quot;&gt;&#10;          &lt;d5p1:A&gt;255&lt;/d5p1:A&gt;&#10;          &lt;d5p1:B&gt;182&lt;/d5p1:B&gt;&#10;          &lt;d5p1:G&gt;158&lt;/d5p1:G&gt;&#10;          &lt;d5p1:R&gt;135&lt;/d5p1:R&gt;&#10;          &lt;d5p1:ScA&gt;1&lt;/d5p1:ScA&gt;&#10;          &lt;d5p1:ScB&gt;0.4677838&lt;/d5p1:ScB&gt;&#10;          &lt;d5p1:ScG&gt;0.341914415&lt;/d5p1:ScG&gt;&#10;          &lt;d5p1:ScR&gt;0.242281124&lt;/d5p1:ScR&gt;&#10;        &lt;/d4p1:Color&gt;&#10;        &lt;d4p1:Size&gt;8&lt;/d4p1:Size&gt;&#10;        &lt;d4p1:Style&gt;xlMarkerStyleNone&lt;/d4p1:Style&gt;&#10;      &lt;/d2p1:Value&gt;&#10;    &lt;/d2p1:KeyValueOfPointAddressMarkerStyleoiMilYvM&gt;&#10;    &lt;d2p1:KeyValueOfPointAddressMarkerStyleoiMilYvM&gt;&#10;      &lt;d2p1:Key xmlns:d4p1=&quot;http://schemas.datacontract.org/2004/07/empower.Charts.PowerPointAddin.Model.Customizing&quot;&gt;&#10;        &lt;d4p1:PointIndex&gt;2&lt;/d4p1:PointIndex&gt;&#10;        &lt;d4p1:SeriesIndex&gt;1&lt;/d4p1:SeriesIndex&gt;&#10;      &lt;/d2p1:Key&gt;&#10;      &lt;d2p1:Value xmlns:d4p1=&quot;http://schemas.datacontract.org/2004/07/empower.Charts.PowerPointAddin.Model.Customizing&quot;&gt;&#10;        &lt;d4p1:Color xmlns:d5p1=&quot;http://schemas.datacontract.org/2004/07/System.Windows.Media&quot;&gt;&#10;          &lt;d5p1:A&gt;255&lt;/d5p1:A&gt;&#10;          &lt;d5p1:B&gt;182&lt;/d5p1:B&gt;&#10;          &lt;d5p1:G&gt;158&lt;/d5p1:G&gt;&#10;          &lt;d5p1:R&gt;135&lt;/d5p1:R&gt;&#10;          &lt;d5p1:ScA&gt;1&lt;/d5p1:ScA&gt;&#10;          &lt;d5p1:ScB&gt;0.4677838&lt;/d5p1:ScB&gt;&#10;          &lt;d5p1:ScG&gt;0.341914415&lt;/d5p1:ScG&gt;&#10;          &lt;d5p1:ScR&gt;0.242281124&lt;/d5p1:ScR&gt;&#10;        &lt;/d4p1:Color&gt;&#10;        &lt;d4p1:Size&gt;8&lt;/d4p1:Size&gt;&#10;        &lt;d4p1:Style&gt;xlMarkerStyleNone&lt;/d4p1:Style&gt;&#10;      &lt;/d2p1:Value&gt;&#10;    &lt;/d2p1:KeyValueOfPointAddressMarkerStyleoiMilYvM&gt;&#10;    &lt;d2p1:KeyValueOfPointAddressMarkerStyleoiMilYvM&gt;&#10;      &lt;d2p1:Key xmlns:d4p1=&quot;http://schemas.datacontract.org/2004/07/empower.Charts.PowerPointAddin.Model.Customizing&quot;&gt;&#10;        &lt;d4p1:PointIndex&gt;3&lt;/d4p1:PointIndex&gt;&#10;        &lt;d4p1:SeriesIndex&gt;1&lt;/d4p1:SeriesIndex&gt;&#10;      &lt;/d2p1:Key&gt;&#10;      &lt;d2p1:Value xmlns:d4p1=&quot;http://schemas.datacontract.org/2004/07/empower.Charts.PowerPointAddin.Model.Customizing&quot;&gt;&#10;        &lt;d4p1:Color xmlns:d5p1=&quot;http://schemas.datacontract.org/2004/07/System.Windows.Media&quot;&gt;&#10;          &lt;d5p1:A&gt;255&lt;/d5p1:A&gt;&#10;          &lt;d5p1:B&gt;182&lt;/d5p1:B&gt;&#10;          &lt;d5p1:G&gt;158&lt;/d5p1:G&gt;&#10;          &lt;d5p1:R&gt;135&lt;/d5p1:R&gt;&#10;          &lt;d5p1:ScA&gt;1&lt;/d5p1:ScA&gt;&#10;          &lt;d5p1:ScB&gt;0.4677838&lt;/d5p1:ScB&gt;&#10;          &lt;d5p1:ScG&gt;0.341914415&lt;/d5p1:ScG&gt;&#10;          &lt;d5p1:ScR&gt;0.242281124&lt;/d5p1:ScR&gt;&#10;        &lt;/d4p1:Color&gt;&#10;        &lt;d4p1:Size&gt;8&lt;/d4p1:Size&gt;&#10;        &lt;d4p1:Style&gt;xlMarkerStyleNone&lt;/d4p1:Style&gt;&#10;      &lt;/d2p1:Value&gt;&#10;    &lt;/d2p1:KeyValueOfPointAddressMarkerStyleoiMilYvM&gt;&#10;    &lt;d2p1:KeyValueOfPointAddressMarkerStyleoiMilYvM&gt;&#10;      &lt;d2p1:Key xmlns:d4p1=&quot;http://schemas.datacontract.org/2004/07/empower.Charts.PowerPointAddin.Model.Customizing&quot;&gt;&#10;        &lt;d4p1:PointIndex&gt;4&lt;/d4p1:PointIndex&gt;&#10;        &lt;d4p1:SeriesIndex&gt;1&lt;/d4p1:SeriesIndex&gt;&#10;      &lt;/d2p1:Key&gt;&#10;      &lt;d2p1:Value xmlns:d4p1=&quot;http://schemas.datacontract.org/2004/07/empower.Charts.PowerPointAddin.Model.Customizing&quot;&gt;&#10;        &lt;d4p1:Color xmlns:d5p1=&quot;http://schemas.datacontract.org/2004/07/System.Windows.Media&quot;&gt;&#10;          &lt;d5p1:A&gt;255&lt;/d5p1:A&gt;&#10;          &lt;d5p1:B&gt;182&lt;/d5p1:B&gt;&#10;          &lt;d5p1:G&gt;158&lt;/d5p1:G&gt;&#10;          &lt;d5p1:R&gt;135&lt;/d5p1:R&gt;&#10;          &lt;d5p1:ScA&gt;1&lt;/d5p1:ScA&gt;&#10;          &lt;d5p1:ScB&gt;0.4677838&lt;/d5p1:ScB&gt;&#10;          &lt;d5p1:ScG&gt;0.341914415&lt;/d5p1:ScG&gt;&#10;          &lt;d5p1:ScR&gt;0.242281124&lt;/d5p1:ScR&gt;&#10;        &lt;/d4p1:Color&gt;&#10;        &lt;d4p1:Size&gt;8&lt;/d4p1:Size&gt;&#10;        &lt;d4p1:Style&gt;xlMarkerStyleNone&lt;/d4p1:Style&gt;&#10;      &lt;/d2p1:Value&gt;&#10;    &lt;/d2p1:KeyValueOfPointAddressMarkerStyleoiMilYvM&gt;&#10;    &lt;d2p1:KeyValueOfPointAddressMarkerStyleoiMilYvM&gt;&#10;      &lt;d2p1:Key xmlns:d4p1=&quot;http://schemas.datacontract.org/2004/07/empower.Charts.PowerPointAddin.Model.Customizing&quot;&gt;&#10;        &lt;d4p1:PointIndex&gt;5&lt;/d4p1:PointIndex&gt;&#10;        &lt;d4p1:SeriesIndex&gt;1&lt;/d4p1:SeriesIndex&gt;&#10;      &lt;/d2p1:Key&gt;&#10;      &lt;d2p1:Value xmlns:d4p1=&quot;http://schemas.datacontract.org/2004/07/empower.Charts.PowerPointAddin.Model.Customizing&quot;&gt;&#10;        &lt;d4p1:Color xmlns:d5p1=&quot;http://schemas.datacontract.org/2004/07/System.Windows.Media&quot;&gt;&#10;          &lt;d5p1:A&gt;255&lt;/d5p1:A&gt;&#10;          &lt;d5p1:B&gt;182&lt;/d5p1:B&gt;&#10;          &lt;d5p1:G&gt;158&lt;/d5p1:G&gt;&#10;          &lt;d5p1:R&gt;135&lt;/d5p1:R&gt;&#10;          &lt;d5p1:ScA&gt;1&lt;/d5p1:ScA&gt;&#10;          &lt;d5p1:ScB&gt;0.4677838&lt;/d5p1:ScB&gt;&#10;          &lt;d5p1:ScG&gt;0.341914415&lt;/d5p1:ScG&gt;&#10;          &lt;d5p1:ScR&gt;0.242281124&lt;/d5p1:ScR&gt;&#10;        &lt;/d4p1:Color&gt;&#10;        &lt;d4p1:Size&gt;8&lt;/d4p1:Size&gt;&#10;        &lt;d4p1:Style&gt;xlMarkerStyleNone&lt;/d4p1:Style&gt;&#10;      &lt;/d2p1:Value&gt;&#10;    &lt;/d2p1:KeyValueOfPointAddressMarkerStyleoiMilYvM&gt;&#10;    &lt;d2p1:KeyValueOfPointAddressMarkerStyleoiMilYvM&gt;&#10;      &lt;d2p1:Key xmlns:d4p1=&quot;http://schemas.datacontract.org/2004/07/empower.Charts.PowerPointAddin.Model.Customizing&quot;&gt;&#10;        &lt;d4p1:PointIndex&gt;1&lt;/d4p1:PointIndex&gt;&#10;        &lt;d4p1:SeriesIndex&gt;2&lt;/d4p1:SeriesIndex&gt;&#10;      &lt;/d2p1:Key&gt;&#10;      &lt;d2p1:Value xmlns:d4p1=&quot;http://schemas.datacontract.org/2004/07/empower.Charts.PowerPointAddin.Model.Customizing&quot;&gt;&#10;        &lt;d4p1:Color xmlns:d5p1=&quot;http://schemas.datacontract.org/2004/07/System.Windows.Media&quot;&gt;&#10;          &lt;d5p1:A&gt;255&lt;/d5p1:A&gt;&#10;          &lt;d5p1:B&gt;110&lt;/d5p1:B&gt;&#10;          &lt;d5p1:G&gt;63&lt;/d5p1:G&gt;&#10;          &lt;d5p1:R&gt;18&lt;/d5p1:R&gt;&#10;          &lt;d5p1:ScA&gt;1&lt;/d5p1:ScA&gt;&#10;          &lt;d5p1:ScB&gt;0.155926466&lt;/d5p1:ScB&gt;&#10;          &lt;d5p1:ScG&gt;0.0497065671&lt;/d5p1:ScG&gt;&#10;          &lt;d5p1:ScR&gt;0.006048833&lt;/d5p1:ScR&gt;&#10;        &lt;/d4p1:Color&gt;&#10;        &lt;d4p1:Size&gt;8&lt;/d4p1:Size&gt;&#10;        &lt;d4p1:Style&gt;xlMarkerStyleNone&lt;/d4p1:Style&gt;&#10;      &lt;/d2p1:Value&gt;&#10;    &lt;/d2p1:KeyValueOfPointAddressMarkerStyleoiMilYvM&gt;&#10;    &lt;d2p1:KeyValueOfPointAddressMarkerStyleoiMilYvM&gt;&#10;      &lt;d2p1:Key xmlns:d4p1=&quot;http://schemas.datacontract.org/2004/07/empower.Charts.PowerPointAddin.Model.Customizing&quot;&gt;&#10;        &lt;d4p1:PointIndex&gt;2&lt;/d4p1:PointIndex&gt;&#10;        &lt;d4p1:SeriesIndex&gt;2&lt;/d4p1:SeriesIndex&gt;&#10;      &lt;/d2p1:Key&gt;&#10;      &lt;d2p1:Value xmlns:d4p1=&quot;http://schemas.datacontract.org/2004/07/empower.Charts.PowerPointAddin.Model.Customizing&quot;&gt;&#10;        &lt;d4p1:Color xmlns:d5p1=&quot;http://schemas.datacontract.org/2004/07/System.Windows.Media&quot;&gt;&#10;          &lt;d5p1:A&gt;255&lt;/d5p1:A&gt;&#10;          &lt;d5p1:B&gt;110&lt;/d5p1:B&gt;&#10;          &lt;d5p1:G&gt;63&lt;/d5p1:G&gt;&#10;          &lt;d5p1:R&gt;18&lt;/d5p1:R&gt;&#10;          &lt;d5p1:ScA&gt;1&lt;/d5p1:ScA&gt;&#10;          &lt;d5p1:ScB&gt;0.155926466&lt;/d5p1:ScB&gt;&#10;          &lt;d5p1:ScG&gt;0.0497065671&lt;/d5p1:ScG&gt;&#10;          &lt;d5p1:ScR&gt;0.006048833&lt;/d5p1:ScR&gt;&#10;        &lt;/d4p1:Color&gt;&#10;        &lt;d4p1:Size&gt;8&lt;/d4p1:Size&gt;&#10;        &lt;d4p1:Style&gt;xlMarkerStyleNone&lt;/d4p1:Style&gt;&#10;      &lt;/d2p1:Value&gt;&#10;    &lt;/d2p1:KeyValueOfPointAddressMarkerStyleoiMilYvM&gt;&#10;    &lt;d2p1:KeyValueOfPointAddressMarkerStyleoiMilYvM&gt;&#10;      &lt;d2p1:Key xmlns:d4p1=&quot;http://schemas.datacontract.org/2004/07/empower.Charts.PowerPointAddin.Model.Customizing&quot;&gt;&#10;        &lt;d4p1:PointIndex&gt;3&lt;/d4p1:PointIndex&gt;&#10;        &lt;d4p1:SeriesIndex&gt;2&lt;/d4p1:SeriesIndex&gt;&#10;      &lt;/d2p1:Key&gt;&#10;      &lt;d2p1:Value xmlns:d4p1=&quot;http://schemas.datacontract.org/2004/07/empower.Charts.PowerPointAddin.Model.Customizing&quot;&gt;&#10;        &lt;d4p1:Color xmlns:d5p1=&quot;http://schemas.datacontract.org/2004/07/System.Windows.Media&quot;&gt;&#10;          &lt;d5p1:A&gt;255&lt;/d5p1:A&gt;&#10;          &lt;d5p1:B&gt;110&lt;/d5p1:B&gt;&#10;          &lt;d5p1:G&gt;63&lt;/d5p1:G&gt;&#10;          &lt;d5p1:R&gt;18&lt;/d5p1:R&gt;&#10;          &lt;d5p1:ScA&gt;1&lt;/d5p1:ScA&gt;&#10;          &lt;d5p1:ScB&gt;0.155926466&lt;/d5p1:ScB&gt;&#10;          &lt;d5p1:ScG&gt;0.0497065671&lt;/d5p1:ScG&gt;&#10;          &lt;d5p1:ScR&gt;0.006048833&lt;/d5p1:ScR&gt;&#10;        &lt;/d4p1:Color&gt;&#10;        &lt;d4p1:Size&gt;8&lt;/d4p1:Size&gt;&#10;        &lt;d4p1:Style&gt;xlMarkerStyleNone&lt;/d4p1:Style&gt;&#10;      &lt;/d2p1:Value&gt;&#10;    &lt;/d2p1:KeyValueOfPointAddressMarkerStyleoiMilYvM&gt;&#10;    &lt;d2p1:KeyValueOfPointAddressMarkerStyleoiMilYvM&gt;&#10;      &lt;d2p1:Key xmlns:d4p1=&quot;http://schemas.datacontract.org/2004/07/empower.Charts.PowerPointAddin.Model.Customizing&quot;&gt;&#10;        &lt;d4p1:PointIndex&gt;4&lt;/d4p1:PointIndex&gt;&#10;        &lt;d4p1:SeriesIndex&gt;2&lt;/d4p1:SeriesIndex&gt;&#10;      &lt;/d2p1:Key&gt;&#10;      &lt;d2p1:Value xmlns:d4p1=&quot;http://schemas.datacontract.org/2004/07/empower.Charts.PowerPointAddin.Model.Customizing&quot;&gt;&#10;        &lt;d4p1:Color xmlns:d5p1=&quot;http://schemas.datacontract.org/2004/07/System.Windows.Media&quot;&gt;&#10;          &lt;d5p1:A&gt;255&lt;/d5p1:A&gt;&#10;          &lt;d5p1:B&gt;110&lt;/d5p1:B&gt;&#10;          &lt;d5p1:G&gt;63&lt;/d5p1:G&gt;&#10;          &lt;d5p1:R&gt;18&lt;/d5p1:R&gt;&#10;          &lt;d5p1:ScA&gt;1&lt;/d5p1:ScA&gt;&#10;          &lt;d5p1:ScB&gt;0.155926466&lt;/d5p1:ScB&gt;&#10;          &lt;d5p1:ScG&gt;0.0497065671&lt;/d5p1:ScG&gt;&#10;          &lt;d5p1:ScR&gt;0.006048833&lt;/d5p1:ScR&gt;&#10;        &lt;/d4p1:Color&gt;&#10;        &lt;d4p1:Size&gt;8&lt;/d4p1:Size&gt;&#10;        &lt;d4p1:Style&gt;xlMarkerStyleNone&lt;/d4p1:Style&gt;&#10;      &lt;/d2p1:Value&gt;&#10;    &lt;/d2p1:KeyValueOfPointAddressMarkerStyleoiMilYvM&gt;&#10;    &lt;d2p1:KeyValueOfPointAddressMarkerStyleoiMilYvM&gt;&#10;      &lt;d2p1:Key xmlns:d4p1=&quot;http://schemas.datacontract.org/2004/07/empower.Charts.PowerPointAddin.Model.Customizing&quot;&gt;&#10;        &lt;d4p1:PointIndex&gt;5&lt;/d4p1:PointIndex&gt;&#10;        &lt;d4p1:SeriesIndex&gt;2&lt;/d4p1:SeriesIndex&gt;&#10;      &lt;/d2p1:Key&gt;&#10;      &lt;d2p1:Value xmlns:d4p1=&quot;http://schemas.datacontract.org/2004/07/empower.Charts.PowerPointAddin.Model.Customizing&quot;&gt;&#10;        &lt;d4p1:Color xmlns:d5p1=&quot;http://schemas.datacontract.org/2004/07/System.Windows.Media&quot;&gt;&#10;          &lt;d5p1:A&gt;255&lt;/d5p1:A&gt;&#10;          &lt;d5p1:B&gt;110&lt;/d5p1:B&gt;&#10;          &lt;d5p1:G&gt;63&lt;/d5p1:G&gt;&#10;          &lt;d5p1:R&gt;18&lt;/d5p1:R&gt;&#10;          &lt;d5p1:ScA&gt;1&lt;/d5p1:ScA&gt;&#10;          &lt;d5p1:ScB&gt;0.155926466&lt;/d5p1:ScB&gt;&#10;          &lt;d5p1:ScG&gt;0.0497065671&lt;/d5p1:ScG&gt;&#10;          &lt;d5p1:ScR&gt;0.006048833&lt;/d5p1:ScR&gt;&#10;        &lt;/d4p1:Color&gt;&#10;        &lt;d4p1:Size&gt;8&lt;/d4p1:Size&gt;&#10;        &lt;d4p1:Style&gt;xlMarkerStyleNone&lt;/d4p1:Style&gt;&#10;      &lt;/d2p1:Value&gt;&#10;    &lt;/d2p1:KeyValueOfPointAddressMarkerStyleoiMilYvM&gt;&#10;  &lt;/PointStyles&gt;&#10;  &lt;SeriesStyles xmlns:d2p1=&quot;http://schemas.microsoft.com/2003/10/Serialization/Arrays&quot; z:Id=&quot;3&quot; z:Size=&quot;2&quot;&gt;&#10;    &lt;d2p1:KeyValueOfintMarkerStyledy1OqAYh&gt;&#10;      &lt;d2p1:Key&gt;1&lt;/d2p1:Key&gt;&#10;      &lt;d2p1:Value xmlns:d4p1=&quot;http://schemas.datacontract.org/2004/07/empower.Charts.PowerPointAddin.Model.Customizing&quot;&gt;&#10;        &lt;d4p1:Color xmlns:d5p1=&quot;http://schemas.datacontract.org/2004/07/System.Windows.Media&quot;&gt;&#10;          &lt;d5p1:A&gt;255&lt;/d5p1:A&gt;&#10;          &lt;d5p1:B&gt;182&lt;/d5p1:B&gt;&#10;          &lt;d5p1:G&gt;158&lt;/d5p1:G&gt;&#10;          &lt;d5p1:R&gt;135&lt;/d5p1:R&gt;&#10;          &lt;d5p1:ScA&gt;1&lt;/d5p1:ScA&gt;&#10;          &lt;d5p1:ScB&gt;0.4677838&lt;/d5p1:ScB&gt;&#10;          &lt;d5p1:ScG&gt;0.341914415&lt;/d5p1:ScG&gt;&#10;          &lt;d5p1:ScR&gt;0.242281124&lt;/d5p1:ScR&gt;&#10;        &lt;/d4p1:Color&gt;&#10;        &lt;d4p1:Size&gt;8&lt;/d4p1:Size&gt;&#10;        &lt;d4p1:Style&gt;xlMarkerStyleNone&lt;/d4p1:Style&gt;&#10;      &lt;/d2p1:Value&gt;&#10;    &lt;/d2p1:KeyValueOfintMarkerStyledy1OqAYh&gt;&#10;    &lt;d2p1:KeyValueOfintMarkerStyledy1OqAYh&gt;&#10;      &lt;d2p1:Key&gt;2&lt;/d2p1:Key&gt;&#10;      &lt;d2p1:Value xmlns:d4p1=&quot;http://schemas.datacontract.org/2004/07/empower.Charts.PowerPointAddin.Model.Customizing&quot;&gt;&#10;        &lt;d4p1:Color xmlns:d5p1=&quot;http://schemas.datacontract.org/2004/07/System.Windows.Media&quot;&gt;&#10;          &lt;d5p1:A&gt;255&lt;/d5p1:A&gt;&#10;          &lt;d5p1:B&gt;110&lt;/d5p1:B&gt;&#10;          &lt;d5p1:G&gt;63&lt;/d5p1:G&gt;&#10;          &lt;d5p1:R&gt;18&lt;/d5p1:R&gt;&#10;          &lt;d5p1:ScA&gt;1&lt;/d5p1:ScA&gt;&#10;          &lt;d5p1:ScB&gt;0.155926466&lt;/d5p1:ScB&gt;&#10;          &lt;d5p1:ScG&gt;0.0497065671&lt;/d5p1:ScG&gt;&#10;          &lt;d5p1:ScR&gt;0.006048833&lt;/d5p1:ScR&gt;&#10;        &lt;/d4p1:Color&gt;&#10;        &lt;d4p1:Size&gt;8&lt;/d4p1:Size&gt;&#10;        &lt;d4p1:Style&gt;xlMarkerStyleNone&lt;/d4p1:Style&gt;&#10;      &lt;/d2p1:Value&gt;&#10;    &lt;/d2p1:KeyValueOfintMarkerStyledy1OqAYh&gt;&#10;  &lt;/SeriesStyles&gt;&#10;  &lt;SuppressMarkers&gt;true&lt;/SuppressMarkers&gt;&#10;&lt;/MarkersData&gt;"/>
  <p:tag name="CUSTOMNUMBERFORMATS - MIO_CUSTOM_NUMBER_FORMAT_IDPRIMARY" val="00000000-0000-0000-0000-000000000000"/>
  <p:tag name="CUSTOMNUMBERFORMATS - MIO_CUSTOM_NUMBER_FORMAT_ARITHMETIC_OPERATION_IDPRIMARY" val="9e81e441-5750-4bfc-be6a-11e24187721f"/>
  <p:tag name="CUSTOMNUMBERFORMATS - MIO_CUSTOM_PERCENT_FORMAT_IDPRIMARY" val="e252d974-ec5d-4627-8b86-77c5faac424f"/>
  <p:tag name="CUSTOMNUMBERFORMATS - MIO_CUSTOM_NUMBER_FORMAT_IDSECONDARY" val="00000000-0000-0000-0000-000000000000"/>
  <p:tag name="CUSTOMNUMBERFORMATS - MIO_CUSTOM_NUMBER_FORMAT_ARITHMETIC_OPERATION_IDSECONDARY" val="9e81e441-5750-4bfc-be6a-11e24187721f"/>
  <p:tag name="CUSTOMNUMBERFORMATS - MIO_CUSTOM_PERCENT_FORMAT_IDSECONDARY" val="e252d974-ec5d-4627-8b86-77c5faac424f"/>
  <p:tag name="CHARTAXISLABELS - ISUNDERLINED" val="False"/>
  <p:tag name="MANAGEDDATALABELS - MANAGEDDATALABELSDATA" val="&lt;?xml version=&quot;1.0&quot; encoding=&quot;utf-8&quot;?&gt;&#10;&lt;ManagedDataLabelsData xmlns:i=&quot;http://www.w3.org/2001/XMLSchema-instance&quot; z:Id=&quot;1&quot; xmlns:z=&quot;http://schemas.microsoft.com/2003/10/Serialization/&quot; xmlns=&quot;http://schemas.datacontract.org/2004/07/ManagedShapes.DataLabels&quot;&gt;&#10;  &lt;DataLabels z:Id=&quot;2&quot; z:Size=&quot;10&quot;&gt;&#10;    &lt;DataLabel z:Id=&quot;3&quot;&gt;&#10;      &lt;Initialized xmlns=&quot;http://schemas.datacontract.org/2004/07/mio.Common.PowerPoint.Managed.Charts&quot;&gt;true&lt;/Initialized&gt;&#10;      &lt;Version xmlns=&quot;http://schemas.datacontract.org/2004/07/mio.Common.PowerPoint.Managed.Charts&quot;&gt;2&lt;/Version&gt;&#10;      &lt;Deleted xmlns=&quot;http://schemas.datacontract.org/2004/07/mio.Common.PowerPoint.Managed.Charts.Shapes&quot;&gt;false&lt;/Deleted&gt;&#10;      &lt;Hidden xmlns=&quot;http://schemas.datacontract.org/2004/07/mio.Common.PowerPoint.Managed.Charts.Shapes&quot;&gt;false&lt;/Hidden&gt;&#10;      &lt;_shapes xmlns:d4p1=&quot;http://schemas.microsoft.com/2003/10/Serialization/Arrays&quot; z:Id=&quot;4&quot; z:Size=&quot;1&quot; xmlns=&quot;http://schemas.datacontract.org/2004/07/mio.Common.PowerPoint.Managed.Charts.Shapes&quot;&gt;&#10;        &lt;d4p1:KeyValueOfstringShapePdtpRUnD&gt;&#10;          &lt;d4p1:Key z:Id=&quot;5&quot;&gt;Text&lt;/d4p1:Key&gt;&#10;          &lt;d4p1:Value xmlns:d6p1=&quot;http://schemas.datacontract.org/2004/07/ManagedShapes.Shapes&quot; z:Id=&quot;6&quot; i:type=&quot;d6p1:TextBox&quot;&gt;&#10;            &lt;DirtyOverride xmlns=&quot;http://schemas.datacontract.org/2004/07/ManagedShapes.Shapes.Base&quot;&gt;false&lt;/DirtyOverride&gt;&#10;            &lt;_dirtyProperties z:Id=&quot;7&quot; z:Size=&quot;0&quot; xmlns=&quot;http://schemas.datacontract.org/2004/07/ManagedShapes.Shapes.Base&quot; /&gt;&#10;            &lt;d6p1:HasChanges&gt;true&lt;/d6p1:HasChanges&gt;&#10;            &lt;d6p1:ShapePreviouslyCreated&gt;false&lt;/d6p1:ShapePreviouslyCreated&gt;&#10;            &lt;d6p1:UseNameInsteadOfTagAsId&gt;true&lt;/d6p1:UseNameInsteadOfTagAsId&gt;&#10;            &lt;d6p1:ZOrder&gt;0&lt;/d6p1:ZOrder&gt;&#10;            &lt;d6p1:_borderColor xmlns:d7p1=&quot;http://schemas.datacontract.org/2004/07/System.Windows.Media&quot;&gt;&#10;              &lt;d7p1:A&gt;0&lt;/d7p1:A&gt;&#10;              &lt;d7p1:B&gt;0&lt;/d7p1:B&gt;&#10;              &lt;d7p1:G&gt;0&lt;/d7p1:G&gt;&#10;              &lt;d7p1:R&gt;0&lt;/d7p1:R&gt;&#10;              &lt;d7p1:ScA&gt;0&lt;/d7p1:ScA&gt;&#10;              &lt;d7p1:ScB&gt;0&lt;/d7p1:ScB&gt;&#10;              &lt;d7p1:ScG&gt;0&lt;/d7p1:ScG&gt;&#10;              &lt;d7p1:ScR&gt;0&lt;/d7p1:ScR&gt;&#10;            &lt;/d6p1:_borderColor&gt;&#10;            &lt;d6p1:_borderThickness&gt;0&lt;/d6p1:_borderThickness&gt;&#10;            &lt;d6p1:_displayText z:Id=&quot;8&quot;&gt;100&lt;/d6p1:_displayText&gt;&#10;            &lt;d6p1:_fillColor xmlns:d7p1=&quot;http://schemas.datacontract.org/2004/07/System.Windows.Media&quot;&gt;&#10;              &lt;d7p1:A&gt;153&lt;/d7p1:A&gt;&#10;              &lt;d7p1:B&gt;182&lt;/d7p1:B&gt;&#10;              &lt;d7p1:G&gt;158&lt;/d7p1:G&gt;&#10;              &lt;d7p1:R&gt;135&lt;/d7p1:R&gt;&#10;              &lt;d7p1:ScA&gt;0.6&lt;/d7p1:ScA&gt;&#10;              &lt;d7p1:ScB&gt;0.4677838&lt;/d7p1:ScB&gt;&#10;              &lt;d7p1:ScG&gt;0.341914415&lt;/d7p1:ScG&gt;&#10;              &lt;d7p1:ScR&gt;0.242281124&lt;/d7p1:ScR&gt;&#10;            &lt;/d6p1:_fillColor&gt;&#10;            &lt;d6p1:_fillPattern&gt;msoPatternMixed&lt;/d6p1:_fillPattern&gt;&#10;            &lt;d6p1:_fillVisible&gt;true&lt;/d6p1:_fillVisible&gt;&#10;            &lt;d6p1:_flipHorizontally&gt;false&lt;/d6p1:_flipHorizontally&gt;&#10;            &lt;d6p1:_flipHorizontallyApplied&gt;false&lt;/d6p1:_flipHorizontallyApplied&gt;&#10;            &lt;d6p1:_flipVertically&gt;false&lt;/d6p1:_flipVertically&gt;&#10;            &lt;d6p1:_flipVerticallyApplied&gt;false&lt;/d6p1:_flipVerticallyApplied&gt;&#10;            &lt;d6p1:_height&gt;21.04931&lt;/d6p1:_height&gt;&#10;            &lt;d6p1:_left&gt;93.39147&lt;/d6p1:_left&gt;&#10;            &lt;d6p1:_lineDashStyle&gt;msoLineSolid&lt;/d6p1:_lineDashStyle&gt;&#10;            &lt;d6p1:_managedId&gt;ac6d69f5-02d9-48a3-af50-83978cc7e1f0&lt;/d6p1:_managedId&gt;&#10;            &lt;d6p1:_rotation&gt;0&lt;/d6p1:_rotation&gt;&#10;            &lt;d6p1:_sizeToTextHeight&gt;true&lt;/d6p1:_sizeToTextHeight&gt;&#10;            &lt;d6p1:_sizeToTextWidth&gt;true&lt;/d6p1:_sizeToTextWidth&gt;&#10;            &lt;d6p1:_text z:Ref=&quot;8&quot; i:nil=&quot;true&quot; /&gt;&#10;            &lt;d6p1:_textBold&gt;false&lt;/d6p1:_textBold&gt;&#10;            &lt;d6p1:_textColor xmlns:d7p1=&quot;http://schemas.datacontract.org/2004/07/System.Windows.Media&quot;&gt;&#10;              &lt;d7p1:A&gt;255&lt;/d7p1:A&gt;&#10;              &lt;d7p1:B&gt;255&lt;/d7p1:B&gt;&#10;              &lt;d7p1:G&gt;255&lt;/d7p1:G&gt;&#10;              &lt;d7p1:R&gt;255&lt;/d7p1:R&gt;&#10;              &lt;d7p1:ScA&gt;1&lt;/d7p1:ScA&gt;&#10;              &lt;d7p1:ScB&gt;1&lt;/d7p1:ScB&gt;&#10;              &lt;d7p1:ScG&gt;1&lt;/d7p1:ScG&gt;&#10;              &lt;d7p1:ScR&gt;1&lt;/d7p1:ScR&gt;&#10;            &lt;/d6p1:_textColor&gt;&#10;            &lt;d6p1:_textFont z:Id=&quot;9&quot;&gt;Segoe UI Light&lt;/d6p1:_textFont&gt;&#10;            &lt;d6p1:_textHorizontalAlignment&gt;msoAnchorCenter&lt;/d6p1:_textHorizontalAlignment&gt;&#10;            &lt;d6p1:_textItalic&gt;false&lt;/d6p1:_textItalic&gt;&#10;            &lt;d6p1:_textMargin xmlns:d7p1=&quot;http://schemas.datacontract.org/2004/07/System.Windows&quot;&gt;&#10;              &lt;d7p1:Bottom&gt;2.8346457481384277&lt;/d7p1:Bottom&gt;&#10;              &lt;d7p1:Left&gt;2.8346457481384277&lt;/d7p1:Left&gt;&#10;              &lt;d7p1:Right&gt;2.8346457481384277&lt;/d7p1:Right&gt;&#10;              &lt;d7p1:Top&gt;2.8346457481384277&lt;/d7p1:Top&gt;&#10;            &lt;/d6p1:_textMargin&gt;&#10;            &lt;d6p1:_textSize&gt;12&lt;/d6p1:_textSize&gt;&#10;            &lt;d6p1:_textUnderline&gt;false&lt;/d6p1:_textUnderline&gt;&#10;            &lt;d6p1:_textVerticalAlignment&gt;msoAnchorMiddle&lt;/d6p1:_textVerticalAlignment&gt;&#10;            &lt;d6p1:_top&gt;261.456757&lt;/d6p1:_top&gt;&#10;            &lt;d6p1:_visible&gt;true&lt;/d6p1:_visible&gt;&#10;            &lt;d6p1:_width&gt;22.4059582&lt;/d6p1:_width&gt;&#10;          &lt;/d4p1:Value&gt;&#10;        &lt;/d4p1:KeyValueOfstringShapePdtpRUnD&gt;&#10;      &lt;/_shapes&gt;&#10;      &lt;BackgroundColor xmlns:d4p1=&quot;http://schemas.datacontract.org/2004/07/System.Windows.Media&quot;&gt;&#10;        &lt;d4p1:A&gt;153&lt;/d4p1:A&gt;&#10;        &lt;d4p1:B&gt;182&lt;/d4p1:B&gt;&#10;        &lt;d4p1:G&gt;158&lt;/d4p1:G&gt;&#10;        &lt;d4p1:R&gt;135&lt;/d4p1:R&gt;&#10;        &lt;d4p1:ScA&gt;0.6&lt;/d4p1:ScA&gt;&#10;        &lt;d4p1:ScB&gt;0.4677838&lt;/d4p1:ScB&gt;&#10;        &lt;d4p1:ScG&gt;0.341914415&lt;/d4p1:ScG&gt;&#10;        &lt;d4p1:ScR&gt;0.242281124&lt;/d4p1:ScR&gt;&#10;      &lt;/BackgroundColor&gt;&#10;      &lt;Center xmlns:d4p1=&quot;http://schemas.datacontract.org/2004/07/System.Windows&quot;&gt;&#10;        &lt;d4p1:_x&gt;104.59445095062256&lt;/d4p1:_x&gt;&#10;        &lt;d4p1:_y&gt;271.98141193389893&lt;/d4p1:_y&gt;&#10;      &lt;/Center&gt;&#10;      &lt;FontBold&gt;false&lt;/FontBold&gt;&#10;      &lt;FontItalic&gt;false&lt;/FontItalic&gt;&#10;      &lt;FontName z:Ref=&quot;9&quot; i:nil=&quot;true&quot; /&gt;&#10;      &lt;FontSize&gt;12&lt;/FontSize&gt;&#10;      &lt;FontUnderline&gt;false&lt;/FontUnderline&gt;&#10;      &lt;HasLeaderLine&gt;false&lt;/HasLeaderLine&gt;&#10;      &lt;IsBackgroundVisible&gt;true&lt;/IsBackgroundVisible&gt;&#10;      &lt;IsUserPosition&gt;false&lt;/IsUserPosition&gt;&#10;      &lt;LastPositionInChartPoint&gt;true&lt;/LastPositionInChartPoint&gt;&#10;      &lt;LeaderLineColor xmlns:d4p1=&quot;http://schemas.datacontract.org/2004/07/System.Windows.Media&quot;&gt;&#10;        &lt;d4p1:A&gt;255&lt;/d4p1:A&gt;&#10;        &lt;d4p1:B&gt;169&lt;/d4p1:B&gt;&#10;        &lt;d4p1:G&gt;169&lt;/d4p1:G&gt;&#10;        &lt;d4p1:R&gt;169&lt;/d4p1:R&gt;&#10;        &lt;d4p1:ScA&gt;1&lt;/d4p1:ScA&gt;&#10;        &lt;d4p1:ScB&gt;0.396755219&lt;/d4p1:ScB&gt;&#10;        &lt;d4p1:ScG&gt;0.396755219&lt;/d4p1:ScG&gt;&#10;        &lt;d4p1:ScR&gt;0.396755219&lt;/d4p1:ScR&gt;&#10;      &lt;/LeaderLineColor&gt;&#10;      &lt;LeaderLineWeight&gt;0.25&lt;/LeaderLineWeight&gt;&#10;      &lt;OffsetVector xmlns:d4p1=&quot;http://schemas.datacontract.org/2004/07/System.Windows&quot;&gt;&#10;        &lt;d4p1:_x&gt;0&lt;/d4p1:_x&gt;&#10;        &lt;d4p1:_y&gt;0&lt;/d4p1:_y&gt;&#10;      &lt;/OffsetVector&gt;&#10;      &lt;PointIndex&gt;1&lt;/PointIndex&gt;&#10;      &lt;Position&gt;xlLabelPositionCenter&lt;/Position&gt;&#10;      &lt;Prefix i:nil=&quot;true&quot; /&gt;&#10;      &lt;Separator z:Id=&quot;10&quot;&gt;&#10;&lt;/Separator&gt;&#10;      &lt;SeriesIndex&gt;1&lt;/SeriesIndex&gt;&#10;      &lt;ShowBubbleSize&gt;false&lt;/ShowBubbleSize&gt;&#10;      &lt;ShowCategoryName&gt;false&lt;/ShowCategoryName&gt;&#10;      &lt;ShowLegendKey&gt;false&lt;/ShowLegendKey&gt;&#10;      &lt;ShowPercentage&gt;false&lt;/ShowPercentage&gt;&#10;      &lt;ShowSeriesName&gt;false&lt;/ShowSeriesName&gt;&#10;      &lt;ShowValue&gt;true&lt;/ShowValue&gt;&#10;      &lt;Text z:Id=&quot;11&quot;&gt;100&lt;/Text&gt;&#10;      &lt;TextColor xmlns:d4p1=&quot;http://schemas.datacontract.org/2004/07/System.Windows.Media&quot;&gt;&#10;        &lt;d4p1:A&gt;255&lt;/d4p1:A&gt;&#10;        &lt;d4p1:B&gt;255&lt;/d4p1:B&gt;&#10;        &lt;d4p1:G&gt;255&lt;/d4p1:G&gt;&#10;        &lt;d4p1:R&gt;255&lt;/d4p1:R&gt;&#10;        &lt;d4p1:ScA&gt;1&lt;/d4p1:ScA&gt;&#10;        &lt;d4p1:ScB&gt;1&lt;/d4p1:ScB&gt;&#10;        &lt;d4p1:ScG&gt;1&lt;/d4p1:ScG&gt;&#10;        &lt;d4p1:ScR&gt;1&lt;/d4p1:ScR&gt;&#10;      &lt;/TextColor&gt;&#10;      &lt;TextMargin xmlns:d4p1=&quot;http://schemas.datacontract.org/2004/07/System.Windows&quot;&gt;&#10;        &lt;d4p1:Bottom&gt;2.8346457481384277&lt;/d4p1:Bottom&gt;&#10;        &lt;d4p1:Left&gt;2.8346457481384277&lt;/d4p1:Left&gt;&#10;        &lt;d4p1:Right&gt;2.8346457481384277&lt;/d4p1:Right&gt;&#10;        &lt;d4p1:Top&gt;2.8346457481384277&lt;/d4p1:Top&gt;&#10;      &lt;/TextMargin&gt;&#10;      &lt;_leaderLineDashStyle&gt;1&lt;/_leaderLineDashStyle&gt;&#10;    &lt;/DataLabel&gt;&#10;    &lt;DataLabel z:Id=&quot;12&quot;&gt;&#10;      &lt;Initialized xmlns=&quot;http://schemas.datacontract.org/2004/07/mio.Common.PowerPoint.Managed.Charts&quot;&gt;true&lt;/Initialized&gt;&#10;      &lt;Version xmlns=&quot;http://schemas.datacontract.org/2004/07/mio.Common.PowerPoint.Managed.Charts&quot;&gt;2&lt;/Version&gt;&#10;      &lt;Deleted xmlns=&quot;http://schemas.datacontract.org/2004/07/mio.Common.PowerPoint.Managed.Charts.Shapes&quot;&gt;false&lt;/Deleted&gt;&#10;      &lt;Hidden xmlns=&quot;http://schemas.datacontract.org/2004/07/mio.Common.PowerPoint.Managed.Charts.Shapes&quot;&gt;false&lt;/Hidden&gt;&#10;      &lt;_shapes xmlns:d4p1=&quot;http://schemas.microsoft.com/2003/10/Serialization/Arrays&quot; z:Id=&quot;13&quot; z:Size=&quot;1&quot; xmlns=&quot;http://schemas.datacontract.org/2004/07/mio.Common.PowerPoint.Managed.Charts.Shapes&quot;&gt;&#10;        &lt;d4p1:KeyValueOfstringShapePdtpRUnD&gt;&#10;          &lt;d4p1:Key z:Ref=&quot;5&quot; i:nil=&quot;true&quot; /&gt;&#10;          &lt;d4p1:Value xmlns:d6p1=&quot;http://schemas.datacontract.org/2004/07/ManagedShapes.Shapes&quot; z:Id=&quot;14&quot; i:type=&quot;d6p1:TextBox&quot;&gt;&#10;            &lt;DirtyOverride xmlns=&quot;http://schemas.datacontract.org/2004/07/ManagedShapes.Shapes.Base&quot;&gt;false&lt;/DirtyOverride&gt;&#10;            &lt;_dirtyProperties z:Id=&quot;15&quot; z:Size=&quot;0&quot; xmlns=&quot;http://schemas.datacontract.org/2004/07/ManagedShapes.Shapes.Base&quot; /&gt;&#10;            &lt;d6p1:HasChanges&gt;true&lt;/d6p1:HasChanges&gt;&#10;            &lt;d6p1:ShapePreviouslyCreated&gt;false&lt;/d6p1:ShapePreviouslyCreated&gt;&#10;            &lt;d6p1:UseNameInsteadOfTagAsId&gt;true&lt;/d6p1:UseNameInsteadOfTagAsId&gt;&#10;            &lt;d6p1:ZOrder&gt;0&lt;/d6p1:ZOrder&gt;&#10;            &lt;d6p1:_borderColor xmlns:d7p1=&quot;http://schemas.datacontract.org/2004/07/System.Windows.Media&quot;&gt;&#10;              &lt;d7p1:A&gt;0&lt;/d7p1:A&gt;&#10;              &lt;d7p1:B&gt;0&lt;/d7p1:B&gt;&#10;              &lt;d7p1:G&gt;0&lt;/d7p1:G&gt;&#10;              &lt;d7p1:R&gt;0&lt;/d7p1:R&gt;&#10;              &lt;d7p1:ScA&gt;0&lt;/d7p1:ScA&gt;&#10;              &lt;d7p1:ScB&gt;0&lt;/d7p1:ScB&gt;&#10;              &lt;d7p1:ScG&gt;0&lt;/d7p1:ScG&gt;&#10;              &lt;d7p1:ScR&gt;0&lt;/d7p1:ScR&gt;&#10;            &lt;/d6p1:_borderColor&gt;&#10;            &lt;d6p1:_borderThickness&gt;0&lt;/d6p1:_borderThickness&gt;&#10;            &lt;d6p1:_displayText z:Id=&quot;16&quot;&gt;200&lt;/d6p1:_displayText&gt;&#10;            &lt;d6p1:_fillColor xmlns:d7p1=&quot;http://schemas.datacontract.org/2004/07/System.Windows.Media&quot;&gt;&#10;              &lt;d7p1:A&gt;153&lt;/d7p1:A&gt;&#10;              &lt;d7p1:B&gt;182&lt;/d7p1:B&gt;&#10;              &lt;d7p1:G&gt;158&lt;/d7p1:G&gt;&#10;              &lt;d7p1:R&gt;135&lt;/d7p1:R&gt;&#10;              &lt;d7p1:ScA&gt;0.6&lt;/d7p1:ScA&gt;&#10;              &lt;d7p1:ScB&gt;0.4677838&lt;/d7p1:ScB&gt;&#10;              &lt;d7p1:ScG&gt;0.341914415&lt;/d7p1:ScG&gt;&#10;              &lt;d7p1:ScR&gt;0.242281124&lt;/d7p1:ScR&gt;&#10;            &lt;/d6p1:_fillColor&gt;&#10;            &lt;d6p1:_fillPattern&gt;msoPatternMixed&lt;/d6p1:_fillPattern&gt;&#10;            &lt;d6p1:_fillVisible&gt;true&lt;/d6p1:_fillVisible&gt;&#10;            &lt;d6p1:_flipHorizontally&gt;false&lt;/d6p1:_flipHorizontally&gt;&#10;            &lt;d6p1:_flipHorizontallyApplied&gt;false&lt;/d6p1:_flipHorizontallyApplied&gt;&#10;            &lt;d6p1:_flipVertically&gt;false&lt;/d6p1:_flipVertically&gt;&#10;            &lt;d6p1:_flipVerticallyApplied&gt;false&lt;/d6p1:_flipVerticallyApplied&gt;&#10;            &lt;d6p1:_height&gt;21.04931&lt;/d6p1:_height&gt;&#10;            &lt;d6p1:_left&gt;259.2138&lt;/d6p1:_left&gt;&#10;            &lt;d6p1:_lineDashStyle&gt;msoLineSolid&lt;/d6p1:_lineDashStyle&gt;&#10;            &lt;d6p1:_managedId&gt;dd574045-6251-4ada-87e9-538236f2f3f2&lt;/d6p1:_managedId&gt;&#10;            &lt;d6p1:_rotation&gt;0&lt;/d6p1:_rotation&gt;&#10;            &lt;d6p1:_sizeToTextHeight&gt;true&lt;/d6p1:_sizeToTextHeight&gt;&#10;            &lt;d6p1:_sizeToTextWidth&gt;true&lt;/d6p1:_sizeToTextWidth&gt;&#10;            &lt;d6p1:_text z:Ref=&quot;16&quot; i:nil=&quot;true&quot; /&gt;&#10;            &lt;d6p1:_textBold&gt;false&lt;/d6p1:_textBold&gt;&#10;            &lt;d6p1:_textColor xmlns:d7p1=&quot;http://schemas.datacontract.org/2004/07/System.Windows.Media&quot;&gt;&#10;              &lt;d7p1:A&gt;255&lt;/d7p1:A&gt;&#10;              &lt;d7p1:B&gt;255&lt;/d7p1:B&gt;&#10;              &lt;d7p1:G&gt;255&lt;/d7p1:G&gt;&#10;              &lt;d7p1:R&gt;255&lt;/d7p1:R&gt;&#10;              &lt;d7p1:ScA&gt;1&lt;/d7p1:ScA&gt;&#10;              &lt;d7p1:ScB&gt;1&lt;/d7p1:ScB&gt;&#10;              &lt;d7p1:ScG&gt;1&lt;/d7p1:ScG&gt;&#10;              &lt;d7p1:ScR&gt;1&lt;/d7p1:ScR&gt;&#10;            &lt;/d6p1:_textColor&gt;&#10;            &lt;d6p1:_textFont z:Id=&quot;17&quot;&gt;Segoe UI Light&lt;/d6p1:_textFont&gt;&#10;            &lt;d6p1:_textHorizontalAlignment&gt;msoAnchorCenter&lt;/d6p1:_textHorizontalAlignment&gt;&#10;            &lt;d6p1:_textItalic&gt;false&lt;/d6p1:_textItalic&gt;&#10;            &lt;d6p1:_textMargin xmlns:d7p1=&quot;http://schemas.datacontract.org/2004/07/System.Windows&quot;&gt;&#10;              &lt;d7p1:Bottom&gt;2.8346457481384277&lt;/d7p1:Bottom&gt;&#10;              &lt;d7p1:Left&gt;2.8346457481384277&lt;/d7p1:Left&gt;&#10;              &lt;d7p1:Right&gt;2.8346457481384277&lt;/d7p1:Right&gt;&#10;              &lt;d7p1:Top&gt;2.8346457481384277&lt;/d7p1:Top&gt;&#10;            &lt;/d6p1:_textMargin&gt;&#10;            &lt;d6p1:_textSize&gt;12&lt;/d6p1:_textSize&gt;&#10;            &lt;d6p1:_textUnderline&gt;false&lt;/d6p1:_textUnderline&gt;&#10;            &lt;d6p1:_textVerticalAlignment&gt;msoAnchorMiddle&lt;/d6p1:_textVerticalAlignment&gt;&#10;            &lt;d6p1:_top&gt;194.461411&lt;/d6p1:_top&gt;&#10;            &lt;d6p1:_visible&gt;true&lt;/d6p1:_visible&gt;&#10;            &lt;d6p1:_width&gt;24.3092918&lt;/d6p1:_width&gt;&#10;          &lt;/d4p1:Value&gt;&#10;        &lt;/d4p1:KeyValueOfstringShapePdtpRUnD&gt;&#10;      &lt;/_shapes&gt;&#10;      &lt;BackgroundColor xmlns:d4p1=&quot;http://schemas.datacontract.org/2004/07/System.Windows.Media&quot;&gt;&#10;        &lt;d4p1:A&gt;153&lt;/d4p1:A&gt;&#10;        &lt;d4p1:B&gt;182&lt;/d4p1:B&gt;&#10;        &lt;d4p1:G&gt;158&lt;/d4p1:G&gt;&#10;        &lt;d4p1:R&gt;135&lt;/d4p1:R&gt;&#10;        &lt;d4p1:ScA&gt;0.6&lt;/d4p1:ScA&gt;&#10;        &lt;d4p1:ScB&gt;0.4677838&lt;/d4p1:ScB&gt;&#10;        &lt;d4p1:ScG&gt;0.341914415&lt;/d4p1:ScG&gt;&#10;        &lt;d4p1:ScR&gt;0.242281124&lt;/d4p1:ScR&gt;&#10;      &lt;/BackgroundColor&gt;&#10;      &lt;Center xmlns:d4p1=&quot;http://schemas.datacontract.org/2004/07/System.Windows&quot;&gt;&#10;        &lt;d4p1:_x&gt;271.36845207214355&lt;/d4p1:_x&gt;&#10;        &lt;d4p1:_y&gt;204.986065864563&lt;/d4p1:_y&gt;&#10;      &lt;/Center&gt;&#10;      &lt;FontBold&gt;false&lt;/FontBold&gt;&#10;      &lt;FontItalic&gt;false&lt;/FontItalic&gt;&#10;      &lt;FontName z:Ref=&quot;17&quot; i:nil=&quot;true&quot; /&gt;&#10;      &lt;FontSize&gt;12&lt;/FontSize&gt;&#10;      &lt;FontUnderline&gt;false&lt;/FontUnderline&gt;&#10;      &lt;HasLeaderLine&gt;false&lt;/HasLeaderLine&gt;&#10;      &lt;IsBackgroundVisible&gt;true&lt;/IsBackgroundVisible&gt;&#10;      &lt;IsUserPosition&gt;false&lt;/IsUserPosition&gt;&#10;      &lt;LastPositionInChartPoint&gt;true&lt;/LastPositionInChartPoint&gt;&#10;      &lt;LeaderLineColor xmlns:d4p1=&quot;http://schemas.datacontract.org/2004/07/System.Windows.Media&quot;&gt;&#10;        &lt;d4p1:A&gt;255&lt;/d4p1:A&gt;&#10;        &lt;d4p1:B&gt;169&lt;/d4p1:B&gt;&#10;        &lt;d4p1:G&gt;169&lt;/d4p1:G&gt;&#10;        &lt;d4p1:R&gt;169&lt;/d4p1:R&gt;&#10;        &lt;d4p1:ScA&gt;1&lt;/d4p1:ScA&gt;&#10;        &lt;d4p1:ScB&gt;0.396755219&lt;/d4p1:ScB&gt;&#10;        &lt;d4p1:ScG&gt;0.396755219&lt;/d4p1:ScG&gt;&#10;        &lt;d4p1:ScR&gt;0.396755219&lt;/d4p1:ScR&gt;&#10;      &lt;/LeaderLineColor&gt;&#10;      &lt;LeaderLineWeight&gt;0.25&lt;/LeaderLineWeight&gt;&#10;      &lt;OffsetVector xmlns:d4p1=&quot;http://schemas.datacontract.org/2004/07/System.Windows&quot;&gt;&#10;        &lt;d4p1:_x&gt;0&lt;/d4p1:_x&gt;&#10;        &lt;d4p1:_y&gt;0&lt;/d4p1:_y&gt;&#10;      &lt;/OffsetVector&gt;&#10;      &lt;PointIndex&gt;2&lt;/PointIndex&gt;&#10;      &lt;Position&gt;xlLabelPositionCenter&lt;/Position&gt;&#10;      &lt;Prefix i:nil=&quot;true&quot; /&gt;&#10;      &lt;Separator z:Ref=&quot;10&quot; i:nil=&quot;true&quot; /&gt;&#10;      &lt;SeriesIndex&gt;1&lt;/SeriesIndex&gt;&#10;      &lt;ShowBubbleSize&gt;false&lt;/ShowBubbleSize&gt;&#10;      &lt;ShowCategoryName&gt;false&lt;/ShowCategoryName&gt;&#10;      &lt;ShowLegendKey&gt;false&lt;/ShowLegendKey&gt;&#10;      &lt;ShowPercentage&gt;false&lt;/ShowPercentage&gt;&#10;      &lt;ShowSeriesName&gt;false&lt;/ShowSeriesName&gt;&#10;      &lt;ShowValue&gt;true&lt;/ShowValue&gt;&#10;      &lt;Text z:Id=&quot;18&quot;&gt;200&lt;/Text&gt;&#10;      &lt;TextColor xmlns:d4p1=&quot;http://schemas.datacontract.org/2004/07/System.Windows.Media&quot;&gt;&#10;        &lt;d4p1:A&gt;255&lt;/d4p1:A&gt;&#10;        &lt;d4p1:B&gt;255&lt;/d4p1:B&gt;&#10;        &lt;d4p1:G&gt;255&lt;/d4p1:G&gt;&#10;        &lt;d4p1:R&gt;255&lt;/d4p1:R&gt;&#10;        &lt;d4p1:ScA&gt;1&lt;/d4p1:ScA&gt;&#10;        &lt;d4p1:ScB&gt;1&lt;/d4p1:ScB&gt;&#10;        &lt;d4p1:ScG&gt;1&lt;/d4p1:ScG&gt;&#10;        &lt;d4p1:ScR&gt;1&lt;/d4p1:ScR&gt;&#10;      &lt;/TextColor&gt;&#10;      &lt;TextMargin xmlns:d4p1=&quot;http://schemas.datacontract.org/2004/07/System.Windows&quot;&gt;&#10;        &lt;d4p1:Bottom&gt;2.8346457481384277&lt;/d4p1:Bottom&gt;&#10;        &lt;d4p1:Left&gt;2.8346457481384277&lt;/d4p1:Left&gt;&#10;        &lt;d4p1:Right&gt;2.8346457481384277&lt;/d4p1:Right&gt;&#10;        &lt;d4p1:Top&gt;2.8346457481384277&lt;/d4p1:Top&gt;&#10;      &lt;/TextMargin&gt;&#10;      &lt;_leaderLineDashStyle&gt;1&lt;/_leaderLineDashStyle&gt;&#10;    &lt;/DataLabel&gt;&#10;    &lt;DataLabel z:Id=&quot;19&quot;&gt;&#10;      &lt;Initialized xmlns=&quot;http://schemas.datacontract.org/2004/07/mio.Common.PowerPoint.Managed.Charts&quot;&gt;true&lt;/Initialized&gt;&#10;      &lt;Version xmlns=&quot;http://schemas.datacontract.org/2004/07/mio.Common.PowerPoint.Managed.Charts&quot;&gt;2&lt;/Version&gt;&#10;      &lt;Deleted xmlns=&quot;http://schemas.datacontract.org/2004/07/mio.Common.PowerPoint.Managed.Charts.Shapes&quot;&gt;false&lt;/Deleted&gt;&#10;      &lt;Hidden xmlns=&quot;http://schemas.datacontract.org/2004/07/mio.Common.PowerPoint.Managed.Charts.Shapes&quot;&gt;false&lt;/Hidden&gt;&#10;      &lt;_shapes xmlns:d4p1=&quot;http://schemas.microsoft.com/2003/10/Serialization/Arrays&quot; z:Id=&quot;20&quot; z:Size=&quot;1&quot; xmlns=&quot;http://schemas.datacontract.org/2004/07/mio.Common.PowerPoint.Managed.Charts.Shapes&quot;&gt;&#10;        &lt;d4p1:KeyValueOfstringShapePdtpRUnD&gt;&#10;          &lt;d4p1:Key z:Ref=&quot;5&quot; i:nil=&quot;true&quot; /&gt;&#10;          &lt;d4p1:Value xmlns:d6p1=&quot;http://schemas.datacontract.org/2004/07/ManagedShapes.Shapes&quot; z:Id=&quot;21&quot; i:type=&quot;d6p1:TextBox&quot;&gt;&#10;            &lt;DirtyOverride xmlns=&quot;http://schemas.datacontract.org/2004/07/ManagedShapes.Shapes.Base&quot;&gt;false&lt;/DirtyOverride&gt;&#10;            &lt;_dirtyProperties z:Id=&quot;22&quot; z:Size=&quot;0&quot; xmlns=&quot;http://schemas.datacontract.org/2004/07/ManagedShapes.Shapes.Base&quot; /&gt;&#10;            &lt;d6p1:HasChanges&gt;true&lt;/d6p1:HasChanges&gt;&#10;            &lt;d6p1:ShapePreviouslyCreated&gt;false&lt;/d6p1:ShapePreviouslyCreated&gt;&#10;            &lt;d6p1:UseNameInsteadOfTagAsId&gt;true&lt;/d6p1:UseNameInsteadOfTagAsId&gt;&#10;            &lt;d6p1:ZOrder&gt;0&lt;/d6p1:ZOrder&gt;&#10;            &lt;d6p1:_borderColor xmlns:d7p1=&quot;http://schemas.datacontract.org/2004/07/System.Windows.Media&quot;&gt;&#10;              &lt;d7p1:A&gt;0&lt;/d7p1:A&gt;&#10;              &lt;d7p1:B&gt;0&lt;/d7p1:B&gt;&#10;              &lt;d7p1:G&gt;0&lt;/d7p1:G&gt;&#10;              &lt;d7p1:R&gt;0&lt;/d7p1:R&gt;&#10;              &lt;d7p1:ScA&gt;0&lt;/d7p1:ScA&gt;&#10;              &lt;d7p1:ScB&gt;0&lt;/d7p1:ScB&gt;&#10;              &lt;d7p1:ScG&gt;0&lt;/d7p1:ScG&gt;&#10;              &lt;d7p1:ScR&gt;0&lt;/d7p1:ScR&gt;&#10;            &lt;/d6p1:_borderColor&gt;&#10;            &lt;d6p1:_borderThickness&gt;0&lt;/d6p1:_borderThickness&gt;&#10;            &lt;d6p1:_displayText z:Id=&quot;23&quot;&gt;150&lt;/d6p1:_displayText&gt;&#10;            &lt;d6p1:_fillColor xmlns:d7p1=&quot;http://schemas.datacontract.org/2004/07/System.Windows.Media&quot;&gt;&#10;              &lt;d7p1:A&gt;153&lt;/d7p1:A&gt;&#10;              &lt;d7p1:B&gt;182&lt;/d7p1:B&gt;&#10;              &lt;d7p1:G&gt;158&lt;/d7p1:G&gt;&#10;              &lt;d7p1:R&gt;135&lt;/d7p1:R&gt;&#10;              &lt;d7p1:ScA&gt;0.6&lt;/d7p1:ScA&gt;&#10;              &lt;d7p1:ScB&gt;0.4677838&lt;/d7p1:ScB&gt;&#10;              &lt;d7p1:ScG&gt;0.341914415&lt;/d7p1:ScG&gt;&#10;              &lt;d7p1:ScR&gt;0.242281124&lt;/d7p1:ScR&gt;&#10;            &lt;/d6p1:_fillColor&gt;&#10;            &lt;d6p1:_fillPattern&gt;msoPatternMixed&lt;/d6p1:_fillPattern&gt;&#10;            &lt;d6p1:_fillVisible&gt;true&lt;/d6p1:_fillVisible&gt;&#10;            &lt;d6p1:_flipHorizontally&gt;false&lt;/d6p1:_flipHorizontally&gt;&#10;            &lt;d6p1:_flipHorizontallyApplied&gt;false&lt;/d6p1:_flipHorizontallyApplied&gt;&#10;            &lt;d6p1:_flipVertically&gt;false&lt;/d6p1:_flipVertically&gt;&#10;            &lt;d6p1:_flipVerticallyApplied&gt;false&lt;/d6p1:_flipVerticallyApplied&gt;&#10;            &lt;d6p1:_height&gt;21.04931&lt;/d6p1:_height&gt;&#10;            &lt;d6p1:_left&gt;426.9395&lt;/d6p1:_left&gt;&#10;            &lt;d6p1:_lineDashStyle&gt;msoLineSolid&lt;/d6p1:_lineDashStyle&gt;&#10;            &lt;d6p1:_managedId&gt;bc928b7e-3751-4bee-820a-2f9dc4e03993&lt;/d6p1:_managedId&gt;&#10;            &lt;d6p1:_rotation&gt;0&lt;/d6p1:_rotation&gt;&#10;            &lt;d6p1:_sizeToTextHeight&gt;true&lt;/d6p1:_sizeToTextHeight&gt;&#10;            &lt;d6p1:_sizeToTextWidth&gt;true&lt;/d6p1:_sizeToTextWidth&gt;&#10;            &lt;d6p1:_text z:Ref=&quot;23&quot; i:nil=&quot;true&quot; /&gt;&#10;            &lt;d6p1:_textBold&gt;false&lt;/d6p1:_textBold&gt;&#10;            &lt;d6p1:_textColor xmlns:d7p1=&quot;http://schemas.datacontract.org/2004/07/System.Windows.Media&quot;&gt;&#10;              &lt;d7p1:A&gt;255&lt;/d7p1:A&gt;&#10;              &lt;d7p1:B&gt;255&lt;/d7p1:B&gt;&#10;              &lt;d7p1:G&gt;255&lt;/d7p1:G&gt;&#10;              &lt;d7p1:R&gt;255&lt;/d7p1:R&gt;&#10;              &lt;d7p1:ScA&gt;1&lt;/d7p1:ScA&gt;&#10;              &lt;d7p1:ScB&gt;1&lt;/d7p1:ScB&gt;&#10;              &lt;d7p1:ScG&gt;1&lt;/d7p1:ScG&gt;&#10;              &lt;d7p1:ScR&gt;1&lt;/d7p1:ScR&gt;&#10;            &lt;/d6p1:_textColor&gt;&#10;            &lt;d6p1:_textFont z:Id=&quot;24&quot;&gt;Segoe UI Light&lt;/d6p1:_textFont&gt;&#10;            &lt;d6p1:_textHorizontalAlignment&gt;msoAnchorCenter&lt;/d6p1:_textHorizontalAlignment&gt;&#10;            &lt;d6p1:_textItalic&gt;false&lt;/d6p1:_textItalic&gt;&#10;            &lt;d6p1:_textMargin xmlns:d7p1=&quot;http://schemas.datacontract.org/2004/07/System.Windows&quot;&gt;&#10;              &lt;d7p1:Bottom&gt;2.8346457481384277&lt;/d7p1:Bottom&gt;&#10;              &lt;d7p1:Left&gt;2.8346457481384277&lt;/d7p1:Left&gt;&#10;              &lt;d7p1:Right&gt;2.8346457481384277&lt;/d7p1:Right&gt;&#10;              &lt;d7p1:Top&gt;2.8346457481384277&lt;/d7p1:Top&gt;&#10;            &lt;/d6p1:_textMargin&gt;&#10;            &lt;d6p1:_textSize&gt;12&lt;/d6p1:_textSize&gt;&#10;            &lt;d6p1:_textUnderline&gt;false&lt;/d6p1:_textUnderline&gt;&#10;            &lt;d6p1:_textVerticalAlignment&gt;msoAnchorMiddle&lt;/d6p1:_textVerticalAlignment&gt;&#10;            &lt;d6p1:_top&gt;227.959091&lt;/d6p1:_top&gt;&#10;            &lt;d6p1:_visible&gt;true&lt;/d6p1:_visible&gt;&#10;            &lt;d6p1:_width&gt;22.4059582&lt;/d6p1:_width&gt;&#10;          &lt;/d4p1:Value&gt;&#10;        &lt;/d4p1:KeyValueOfstringShapePdtpRUnD&gt;&#10;      &lt;/_shapes&gt;&#10;      &lt;BackgroundColor xmlns:d4p1=&quot;http://schemas.datacontract.org/2004/07/System.Windows.Media&quot;&gt;&#10;        &lt;d4p1:A&gt;153&lt;/d4p1:A&gt;&#10;        &lt;d4p1:B&gt;182&lt;/d4p1:B&gt;&#10;        &lt;d4p1:G&gt;158&lt;/d4p1:G&gt;&#10;        &lt;d4p1:R&gt;135&lt;/d4p1:R&gt;&#10;        &lt;d4p1:ScA&gt;0.6&lt;/d4p1:ScA&gt;&#10;        &lt;d4p1:ScB&gt;0.4677838&lt;/d4p1:ScB&gt;&#10;        &lt;d4p1:ScG&gt;0.341914415&lt;/d4p1:ScG&gt;&#10;        &lt;d4p1:ScR&gt;0.242281124&lt;/d4p1:ScR&gt;&#10;      &lt;/BackgroundColor&gt;&#10;      &lt;Center xmlns:d4p1=&quot;http://schemas.datacontract.org/2004/07/System.Windows&quot;&gt;&#10;        &lt;d4p1:_x&gt;438.14249324798584&lt;/d4p1:_x&gt;&#10;        &lt;d4p1:_y&gt;238.48374652862549&lt;/d4p1:_y&gt;&#10;      &lt;/Center&gt;&#10;      &lt;FontBold&gt;false&lt;/FontBold&gt;&#10;      &lt;FontItalic&gt;false&lt;/FontItalic&gt;&#10;      &lt;FontName z:Ref=&quot;24&quot; i:nil=&quot;true&quot; /&gt;&#10;      &lt;FontSize&gt;12&lt;/FontSize&gt;&#10;      &lt;FontUnderline&gt;false&lt;/FontUnderline&gt;&#10;      &lt;HasLeaderLine&gt;false&lt;/HasLeaderLine&gt;&#10;      &lt;IsBackgroundVisible&gt;true&lt;/IsBackgroundVisible&gt;&#10;      &lt;IsUserPosition&gt;false&lt;/IsUserPosition&gt;&#10;      &lt;LastPositionInChartPoint&gt;true&lt;/LastPositionInChartPoint&gt;&#10;      &lt;LeaderLineColor xmlns:d4p1=&quot;http://schemas.datacontract.org/2004/07/System.Windows.Media&quot;&gt;&#10;        &lt;d4p1:A&gt;255&lt;/d4p1:A&gt;&#10;        &lt;d4p1:B&gt;169&lt;/d4p1:B&gt;&#10;        &lt;d4p1:G&gt;169&lt;/d4p1:G&gt;&#10;        &lt;d4p1:R&gt;169&lt;/d4p1:R&gt;&#10;        &lt;d4p1:ScA&gt;1&lt;/d4p1:ScA&gt;&#10;        &lt;d4p1:ScB&gt;0.396755219&lt;/d4p1:ScB&gt;&#10;        &lt;d4p1:ScG&gt;0.396755219&lt;/d4p1:ScG&gt;&#10;        &lt;d4p1:ScR&gt;0.396755219&lt;/d4p1:ScR&gt;&#10;      &lt;/LeaderLineColor&gt;&#10;      &lt;LeaderLineWeight&gt;0.25&lt;/LeaderLineWeight&gt;&#10;      &lt;OffsetVector xmlns:d4p1=&quot;http://schemas.datacontract.org/2004/07/System.Windows&quot;&gt;&#10;        &lt;d4p1:_x&gt;0&lt;/d4p1:_x&gt;&#10;        &lt;d4p1:_y&gt;0&lt;/d4p1:_y&gt;&#10;      &lt;/OffsetVector&gt;&#10;      &lt;PointIndex&gt;3&lt;/PointIndex&gt;&#10;      &lt;Position&gt;xlLabelPositionCenter&lt;/Position&gt;&#10;      &lt;Prefix i:nil=&quot;true&quot; /&gt;&#10;      &lt;Separator z:Ref=&quot;10&quot; i:nil=&quot;true&quot; /&gt;&#10;      &lt;SeriesIndex&gt;1&lt;/SeriesIndex&gt;&#10;      &lt;ShowBubbleSize&gt;false&lt;/ShowBubbleSize&gt;&#10;      &lt;ShowCategoryName&gt;false&lt;/ShowCategoryName&gt;&#10;      &lt;ShowLegendKey&gt;false&lt;/ShowLegendKey&gt;&#10;      &lt;ShowPercentage&gt;false&lt;/ShowPercentage&gt;&#10;      &lt;ShowSeriesName&gt;false&lt;/ShowSeriesName&gt;&#10;      &lt;ShowValue&gt;true&lt;/ShowValue&gt;&#10;      &lt;Text z:Id=&quot;25&quot;&gt;150&lt;/Text&gt;&#10;      &lt;TextColor xmlns:d4p1=&quot;http://schemas.datacontract.org/2004/07/System.Windows.Media&quot;&gt;&#10;        &lt;d4p1:A&gt;255&lt;/d4p1:A&gt;&#10;        &lt;d4p1:B&gt;255&lt;/d4p1:B&gt;&#10;        &lt;d4p1:G&gt;255&lt;/d4p1:G&gt;&#10;        &lt;d4p1:R&gt;255&lt;/d4p1:R&gt;&#10;        &lt;d4p1:ScA&gt;1&lt;/d4p1:ScA&gt;&#10;        &lt;d4p1:ScB&gt;1&lt;/d4p1:ScB&gt;&#10;        &lt;d4p1:ScG&gt;1&lt;/d4p1:ScG&gt;&#10;        &lt;d4p1:ScR&gt;1&lt;/d4p1:ScR&gt;&#10;      &lt;/TextColor&gt;&#10;      &lt;TextMargin xmlns:d4p1=&quot;http://schemas.datacontract.org/2004/07/System.Windows&quot;&gt;&#10;        &lt;d4p1:Bottom&gt;2.8346457481384277&lt;/d4p1:Bottom&gt;&#10;        &lt;d4p1:Left&gt;2.8346457481384277&lt;/d4p1:Left&gt;&#10;        &lt;d4p1:Right&gt;2.8346457481384277&lt;/d4p1:Right&gt;&#10;        &lt;d4p1:Top&gt;2.8346457481384277&lt;/d4p1:Top&gt;&#10;      &lt;/TextMargin&gt;&#10;      &lt;_leaderLineDashStyle&gt;1&lt;/_leaderLineDashStyle&gt;&#10;    &lt;/DataLabel&gt;&#10;    &lt;DataLabel z:Id=&quot;26&quot;&gt;&#10;      &lt;Initialized xmlns=&quot;http://schemas.datacontract.org/2004/07/mio.Common.PowerPoint.Managed.Charts&quot;&gt;true&lt;/Initialized&gt;&#10;      &lt;Version xmlns=&quot;http://schemas.datacontract.org/2004/07/mio.Common.PowerPoint.Managed.Charts&quot;&gt;2&lt;/Version&gt;&#10;      &lt;Deleted xmlns=&quot;http://schemas.datacontract.org/2004/07/mio.Common.PowerPoint.Managed.Charts.Shapes&quot;&gt;false&lt;/Deleted&gt;&#10;      &lt;Hidden xmlns=&quot;http://schemas.datacontract.org/2004/07/mio.Common.PowerPoint.Managed.Charts.Shapes&quot;&gt;false&lt;/Hidden&gt;&#10;      &lt;_shapes xmlns:d4p1=&quot;http://schemas.microsoft.com/2003/10/Serialization/Arrays&quot; z:Id=&quot;27&quot; z:Size=&quot;1&quot; xmlns=&quot;http://schemas.datacontract.org/2004/07/mio.Common.PowerPoint.Managed.Charts.Shapes&quot;&gt;&#10;        &lt;d4p1:KeyValueOfstringShapePdtpRUnD&gt;&#10;          &lt;d4p1:Key z:Ref=&quot;5&quot; i:nil=&quot;true&quot; /&gt;&#10;          &lt;d4p1:Value xmlns:d6p1=&quot;http://schemas.datacontract.org/2004/07/ManagedShapes.Shapes&quot; z:Id=&quot;28&quot; i:type=&quot;d6p1:TextBox&quot;&gt;&#10;            &lt;DirtyOverride xmlns=&quot;http://schemas.datacontract.org/2004/07/ManagedShapes.Shapes.Base&quot;&gt;false&lt;/DirtyOverride&gt;&#10;            &lt;_dirtyProperties z:Id=&quot;29&quot; z:Size=&quot;0&quot; xmlns=&quot;http://schemas.datacontract.org/2004/07/ManagedShapes.Shapes.Base&quot; /&gt;&#10;            &lt;d6p1:HasChanges&gt;true&lt;/d6p1:HasChanges&gt;&#10;            &lt;d6p1:ShapePreviouslyCreated&gt;false&lt;/d6p1:ShapePreviouslyCreated&gt;&#10;            &lt;d6p1:UseNameInsteadOfTagAsId&gt;true&lt;/d6p1:UseNameInsteadOfTagAsId&gt;&#10;            &lt;d6p1:ZOrder&gt;0&lt;/d6p1:ZOrder&gt;&#10;            &lt;d6p1:_borderColor xmlns:d7p1=&quot;http://schemas.datacontract.org/2004/07/System.Windows.Media&quot;&gt;&#10;              &lt;d7p1:A&gt;0&lt;/d7p1:A&gt;&#10;              &lt;d7p1:B&gt;0&lt;/d7p1:B&gt;&#10;              &lt;d7p1:G&gt;0&lt;/d7p1:G&gt;&#10;              &lt;d7p1:R&gt;0&lt;/d7p1:R&gt;&#10;              &lt;d7p1:ScA&gt;0&lt;/d7p1:ScA&gt;&#10;              &lt;d7p1:ScB&gt;0&lt;/d7p1:ScB&gt;&#10;              &lt;d7p1:ScG&gt;0&lt;/d7p1:ScG&gt;&#10;              &lt;d7p1:ScR&gt;0&lt;/d7p1:ScR&gt;&#10;            &lt;/d6p1:_borderColor&gt;&#10;            &lt;d6p1:_borderThickness&gt;0&lt;/d6p1:_borderThickness&gt;&#10;            &lt;d6p1:_displayText z:Id=&quot;30&quot;&gt;200&lt;/d6p1:_displayText&gt;&#10;            &lt;d6p1:_fillColor xmlns:d7p1=&quot;http://schemas.datacontract.org/2004/07/System.Windows.Media&quot;&gt;&#10;              &lt;d7p1:A&gt;153&lt;/d7p1:A&gt;&#10;              &lt;d7p1:B&gt;182&lt;/d7p1:B&gt;&#10;              &lt;d7p1:G&gt;158&lt;/d7p1:G&gt;&#10;              &lt;d7p1:R&gt;135&lt;/d7p1:R&gt;&#10;              &lt;d7p1:ScA&gt;0.6&lt;/d7p1:ScA&gt;&#10;              &lt;d7p1:ScB&gt;0.4677838&lt;/d7p1:ScB&gt;&#10;              &lt;d7p1:ScG&gt;0.341914415&lt;/d7p1:ScG&gt;&#10;              &lt;d7p1:ScR&gt;0.242281124&lt;/d7p1:ScR&gt;&#10;            &lt;/d6p1:_fillColor&gt;&#10;            &lt;d6p1:_fillPattern&gt;msoPatternMixed&lt;/d6p1:_fillPattern&gt;&#10;            &lt;d6p1:_fillVisible&gt;true&lt;/d6p1:_fillVisible&gt;&#10;            &lt;d6p1:_flipHorizontally&gt;false&lt;/d6p1:_flipHorizontally&gt;&#10;            &lt;d6p1:_flipHorizontallyApplied&gt;false&lt;/d6p1:_flipHorizontallyApplied&gt;&#10;            &lt;d6p1:_flipVertically&gt;false&lt;/d6p1:_flipVertically&gt;&#10;            &lt;d6p1:_flipVerticallyApplied&gt;false&lt;/d6p1:_flipVerticallyApplied&gt;&#10;            &lt;d6p1:_height&gt;21.04931&lt;/d6p1:_height&gt;&#10;            &lt;d6p1:_left&gt;592.761841&lt;/d6p1:_left&gt;&#10;            &lt;d6p1:_lineDashStyle&gt;msoLineSolid&lt;/d6p1:_lineDashStyle&gt;&#10;            &lt;d6p1:_managedId&gt;e1a2f2dc-4b68-4796-936a-1a454c8df50e&lt;/d6p1:_managedId&gt;&#10;            &lt;d6p1:_rotation&gt;0&lt;/d6p1:_rotation&gt;&#10;            &lt;d6p1:_sizeToTextHeight&gt;true&lt;/d6p1:_sizeToTextHeight&gt;&#10;            &lt;d6p1:_sizeToTextWidth&gt;true&lt;/d6p1:_sizeToTextWidth&gt;&#10;            &lt;d6p1:_text z:Ref=&quot;30&quot; i:nil=&quot;true&quot; /&gt;&#10;            &lt;d6p1:_textBold&gt;false&lt;/d6p1:_textBold&gt;&#10;            &lt;d6p1:_textColor xmlns:d7p1=&quot;http://schemas.datacontract.org/2004/07/System.Windows.Media&quot;&gt;&#10;              &lt;d7p1:A&gt;255&lt;/d7p1:A&gt;&#10;              &lt;d7p1:B&gt;255&lt;/d7p1:B&gt;&#10;              &lt;d7p1:G&gt;255&lt;/d7p1:G&gt;&#10;              &lt;d7p1:R&gt;255&lt;/d7p1:R&gt;&#10;              &lt;d7p1:ScA&gt;1&lt;/d7p1:ScA&gt;&#10;              &lt;d7p1:ScB&gt;1&lt;/d7p1:ScB&gt;&#10;              &lt;d7p1:ScG&gt;1&lt;/d7p1:ScG&gt;&#10;              &lt;d7p1:ScR&gt;1&lt;/d7p1:ScR&gt;&#10;            &lt;/d6p1:_textColor&gt;&#10;            &lt;d6p1:_textFont z:Id=&quot;31&quot;&gt;Segoe UI Light&lt;/d6p1:_textFont&gt;&#10;            &lt;d6p1:_textHorizontalAlignment&gt;msoAnchorCenter&lt;/d6p1:_textHorizontalAlignment&gt;&#10;            &lt;d6p1:_textItalic&gt;false&lt;/d6p1:_textItalic&gt;&#10;            &lt;d6p1:_textMargin xmlns:d7p1=&quot;http://schemas.datacontract.org/2004/07/System.Windows&quot;&gt;&#10;              &lt;d7p1:Bottom&gt;2.8346457481384277&lt;/d7p1:Bottom&gt;&#10;              &lt;d7p1:Left&gt;2.8346457481384277&lt;/d7p1:Left&gt;&#10;              &lt;d7p1:Right&gt;2.8346457481384277&lt;/d7p1:Right&gt;&#10;              &lt;d7p1:Top&gt;2.8346457481384277&lt;/d7p1:Top&gt;&#10;            &lt;/d6p1:_textMargin&gt;&#10;            &lt;d6p1:_textSize&gt;12&lt;/d6p1:_textSize&gt;&#10;            &lt;d6p1:_textUnderline&gt;false&lt;/d6p1:_textUnderline&gt;&#10;            &lt;d6p1:_textVerticalAlignment&gt;msoAnchorMiddle&lt;/d6p1:_textVerticalAlignment&gt;&#10;            &lt;d6p1:_top&gt;194.461411&lt;/d6p1:_top&gt;&#10;            &lt;d6p1:_visible&gt;true&lt;/d6p1:_visible&gt;&#10;            &lt;d6p1:_width&gt;24.3092918&lt;/d6p1:_width&gt;&#10;          &lt;/d4p1:Value&gt;&#10;        &lt;/d4p1:KeyValueOfstringShapePdtpRUnD&gt;&#10;      &lt;/_shapes&gt;&#10;      &lt;BackgroundColor xmlns:d4p1=&quot;http://schemas.datacontract.org/2004/07/System.Windows.Media&quot;&gt;&#10;        &lt;d4p1:A&gt;153&lt;/d4p1:A&gt;&#10;        &lt;d4p1:B&gt;182&lt;/d4p1:B&gt;&#10;        &lt;d4p1:G&gt;158&lt;/d4p1:G&gt;&#10;        &lt;d4p1:R&gt;135&lt;/d4p1:R&gt;&#10;        &lt;d4p1:ScA&gt;0.6&lt;/d4p1:ScA&gt;&#10;        &lt;d4p1:ScB&gt;0.4677838&lt;/d4p1:ScB&gt;&#10;        &lt;d4p1:ScG&gt;0.341914415&lt;/d4p1:ScG&gt;&#10;        &lt;d4p1:ScR&gt;0.242281124&lt;/d4p1:ScR&gt;&#10;      &lt;/BackgroundColor&gt;&#10;      &lt;Center xmlns:d4p1=&quot;http://schemas.datacontract.org/2004/07/System.Windows&quot;&gt;&#10;        &lt;d4p1:_x&gt;604.9164867401123&lt;/d4p1:_x&gt;&#10;        &lt;d4p1:_y&gt;204.986065864563&lt;/d4p1:_y&gt;&#10;      &lt;/Center&gt;&#10;      &lt;FontBold&gt;false&lt;/FontBold&gt;&#10;      &lt;FontItalic&gt;false&lt;/FontItalic&gt;&#10;      &lt;FontName z:Ref=&quot;31&quot; i:nil=&quot;true&quot; /&gt;&#10;      &lt;FontSize&gt;12&lt;/FontSize&gt;&#10;      &lt;FontUnderline&gt;false&lt;/FontUnderline&gt;&#10;      &lt;HasLeaderLine&gt;false&lt;/HasLeaderLine&gt;&#10;      &lt;IsBackgroundVisible&gt;true&lt;/IsBackgroundVisible&gt;&#10;      &lt;IsUserPosition&gt;false&lt;/IsUserPosition&gt;&#10;      &lt;LastPositionInChartPoint&gt;true&lt;/LastPositionInChartPoint&gt;&#10;      &lt;LeaderLineColor xmlns:d4p1=&quot;http://schemas.datacontract.org/2004/07/System.Windows.Media&quot;&gt;&#10;        &lt;d4p1:A&gt;255&lt;/d4p1:A&gt;&#10;        &lt;d4p1:B&gt;169&lt;/d4p1:B&gt;&#10;        &lt;d4p1:G&gt;169&lt;/d4p1:G&gt;&#10;        &lt;d4p1:R&gt;169&lt;/d4p1:R&gt;&#10;        &lt;d4p1:ScA&gt;1&lt;/d4p1:ScA&gt;&#10;        &lt;d4p1:ScB&gt;0.396755219&lt;/d4p1:ScB&gt;&#10;        &lt;d4p1:ScG&gt;0.396755219&lt;/d4p1:ScG&gt;&#10;        &lt;d4p1:ScR&gt;0.396755219&lt;/d4p1:ScR&gt;&#10;      &lt;/LeaderLineColor&gt;&#10;      &lt;LeaderLineWeight&gt;0.25&lt;/LeaderLineWeight&gt;&#10;      &lt;OffsetVector xmlns:d4p1=&quot;http://schemas.datacontract.org/2004/07/System.Windows&quot;&gt;&#10;        &lt;d4p1:_x&gt;0&lt;/d4p1:_x&gt;&#10;        &lt;d4p1:_y&gt;0&lt;/d4p1:_y&gt;&#10;      &lt;/OffsetVector&gt;&#10;      &lt;PointIndex&gt;4&lt;/PointIndex&gt;&#10;      &lt;Position&gt;xlLabelPositionCenter&lt;/Position&gt;&#10;      &lt;Prefix i:nil=&quot;true&quot; /&gt;&#10;      &lt;Separator z:Ref=&quot;10&quot; i:nil=&quot;true&quot; /&gt;&#10;      &lt;SeriesIndex&gt;1&lt;/SeriesIndex&gt;&#10;      &lt;ShowBubbleSize&gt;false&lt;/ShowBubbleSize&gt;&#10;      &lt;ShowCategoryName&gt;false&lt;/ShowCategoryName&gt;&#10;      &lt;ShowLegendKey&gt;false&lt;/ShowLegendKey&gt;&#10;      &lt;ShowPercentage&gt;false&lt;/ShowPercentage&gt;&#10;      &lt;ShowSeriesName&gt;false&lt;/ShowSeriesName&gt;&#10;      &lt;ShowValue&gt;true&lt;/ShowValue&gt;&#10;      &lt;Text z:Id=&quot;32&quot;&gt;200&lt;/Text&gt;&#10;      &lt;TextColor xmlns:d4p1=&quot;http://schemas.datacontract.org/2004/07/System.Windows.Media&quot;&gt;&#10;        &lt;d4p1:A&gt;255&lt;/d4p1:A&gt;&#10;        &lt;d4p1:B&gt;255&lt;/d4p1:B&gt;&#10;        &lt;d4p1:G&gt;255&lt;/d4p1:G&gt;&#10;        &lt;d4p1:R&gt;255&lt;/d4p1:R&gt;&#10;        &lt;d4p1:ScA&gt;1&lt;/d4p1:ScA&gt;&#10;        &lt;d4p1:ScB&gt;1&lt;/d4p1:ScB&gt;&#10;        &lt;d4p1:ScG&gt;1&lt;/d4p1:ScG&gt;&#10;        &lt;d4p1:ScR&gt;1&lt;/d4p1:ScR&gt;&#10;      &lt;/TextColor&gt;&#10;      &lt;TextMargin xmlns:d4p1=&quot;http://schemas.datacontract.org/2004/07/System.Windows&quot;&gt;&#10;        &lt;d4p1:Bottom&gt;2.8346457481384277&lt;/d4p1:Bottom&gt;&#10;        &lt;d4p1:Left&gt;2.8346457481384277&lt;/d4p1:Left&gt;&#10;        &lt;d4p1:Right&gt;2.8346457481384277&lt;/d4p1:Right&gt;&#10;        &lt;d4p1:Top&gt;2.8346457481384277&lt;/d4p1:Top&gt;&#10;      &lt;/TextMargin&gt;&#10;      &lt;_leaderLineDashStyle&gt;1&lt;/_leaderLineDashStyle&gt;&#10;    &lt;/DataLabel&gt;&#10;    &lt;DataLabel z:Id=&quot;33&quot;&gt;&#10;      &lt;Initialized xmlns=&quot;http://schemas.datacontract.org/2004/07/mio.Common.PowerPoint.Managed.Charts&quot;&gt;true&lt;/Initialized&gt;&#10;      &lt;Version xmlns=&quot;http://schemas.datacontract.org/2004/07/mio.Common.PowerPoint.Managed.Charts&quot;&gt;2&lt;/Version&gt;&#10;      &lt;Deleted xmlns=&quot;http://schemas.datacontract.org/2004/07/mio.Common.PowerPoint.Managed.Charts.Shapes&quot;&gt;false&lt;/Deleted&gt;&#10;      &lt;Hidden xmlns=&quot;http://schemas.datacontract.org/2004/07/mio.Common.PowerPoint.Managed.Charts.Shapes&quot;&gt;false&lt;/Hidden&gt;&#10;      &lt;_shapes xmlns:d4p1=&quot;http://schemas.microsoft.com/2003/10/Serialization/Arrays&quot; z:Id=&quot;34&quot; z:Size=&quot;1&quot; xmlns=&quot;http://schemas.datacontract.org/2004/07/mio.Common.PowerPoint.Managed.Charts.Shapes&quot;&gt;&#10;        &lt;d4p1:KeyValueOfstringShapePdtpRUnD&gt;&#10;          &lt;d4p1:Key z:Ref=&quot;5&quot; i:nil=&quot;true&quot; /&gt;&#10;          &lt;d4p1:Value xmlns:d6p1=&quot;http://schemas.datacontract.org/2004/07/ManagedShapes.Shapes&quot; z:Id=&quot;35&quot; i:type=&quot;d6p1:TextBox&quot;&gt;&#10;            &lt;DirtyOverride xmlns=&quot;http://schemas.datacontract.org/2004/07/ManagedShapes.Shapes.Base&quot;&gt;false&lt;/DirtyOverride&gt;&#10;            &lt;_dirtyProperties z:Id=&quot;36&quot; z:Size=&quot;0&quot; xmlns=&quot;http://schemas.datacontract.org/2004/07/ManagedShapes.Shapes.Base&quot; /&gt;&#10;            &lt;d6p1:HasChanges&gt;true&lt;/d6p1:HasChanges&gt;&#10;            &lt;d6p1:ShapePreviouslyCreated&gt;false&lt;/d6p1:ShapePreviouslyCreated&gt;&#10;            &lt;d6p1:UseNameInsteadOfTagAsId&gt;true&lt;/d6p1:UseNameInsteadOfTagAsId&gt;&#10;            &lt;d6p1:ZOrder&gt;0&lt;/d6p1:ZOrder&gt;&#10;            &lt;d6p1:_borderColor xmlns:d7p1=&quot;http://schemas.datacontract.org/2004/07/System.Windows.Media&quot;&gt;&#10;              &lt;d7p1:A&gt;0&lt;/d7p1:A&gt;&#10;              &lt;d7p1:B&gt;0&lt;/d7p1:B&gt;&#10;              &lt;d7p1:G&gt;0&lt;/d7p1:G&gt;&#10;              &lt;d7p1:R&gt;0&lt;/d7p1:R&gt;&#10;              &lt;d7p1:ScA&gt;0&lt;/d7p1:ScA&gt;&#10;              &lt;d7p1:ScB&gt;0&lt;/d7p1:ScB&gt;&#10;              &lt;d7p1:ScG&gt;0&lt;/d7p1:ScG&gt;&#10;              &lt;d7p1:ScR&gt;0&lt;/d7p1:ScR&gt;&#10;            &lt;/d6p1:_borderColor&gt;&#10;            &lt;d6p1:_borderThickness&gt;0&lt;/d6p1:_borderThickness&gt;&#10;            &lt;d6p1:_displayText z:Id=&quot;37&quot;&gt;220&lt;/d6p1:_displayText&gt;&#10;            &lt;d6p1:_fillColor xmlns:d7p1=&quot;http://schemas.datacontract.org/2004/07/System.Windows.Media&quot;&gt;&#10;              &lt;d7p1:A&gt;153&lt;/d7p1:A&gt;&#10;              &lt;d7p1:B&gt;182&lt;/d7p1:B&gt;&#10;              &lt;d7p1:G&gt;158&lt;/d7p1:G&gt;&#10;              &lt;d7p1:R&gt;135&lt;/d7p1:R&gt;&#10;              &lt;d7p1:ScA&gt;0.6&lt;/d7p1:ScA&gt;&#10;              &lt;d7p1:ScB&gt;0.4677838&lt;/d7p1:ScB&gt;&#10;              &lt;d7p1:ScG&gt;0.341914415&lt;/d7p1:ScG&gt;&#10;              &lt;d7p1:ScR&gt;0.242281124&lt;/d7p1:ScR&gt;&#10;            &lt;/d6p1:_fillColor&gt;&#10;            &lt;d6p1:_fillPattern&gt;msoPatternMixed&lt;/d6p1:_fillPattern&gt;&#10;            &lt;d6p1:_fillVisible&gt;true&lt;/d6p1:_fillVisible&gt;&#10;            &lt;d6p1:_flipHorizontally&gt;false&lt;/d6p1:_flipHorizontally&gt;&#10;            &lt;d6p1:_flipHorizontallyApplied&gt;false&lt;/d6p1:_flipHorizontallyApplied&gt;&#10;            &lt;d6p1:_flipVertically&gt;false&lt;/d6p1:_flipVertically&gt;&#10;            &lt;d6p1:_flipVerticallyApplied&gt;false&lt;/d6p1:_flipVerticallyApplied&gt;&#10;            &lt;d6p1:_height&gt;21.04931&lt;/d6p1:_height&gt;&#10;            &lt;d6p1:_left&gt;759.535767&lt;/d6p1:_left&gt;&#10;            &lt;d6p1:_lineDashStyle&gt;msoLineSolid&lt;/d6p1:_lineDashStyle&gt;&#10;            &lt;d6p1:_managedId&gt;f906476c-67a1-435b-a584-8d693eea10bd&lt;/d6p1:_managedId&gt;&#10;            &lt;d6p1:_rotation&gt;0&lt;/d6p1:_rotation&gt;&#10;            &lt;d6p1:_sizeToTextHeight&gt;true&lt;/d6p1:_sizeToTextHeight&gt;&#10;            &lt;d6p1:_sizeToTextWidth&gt;true&lt;/d6p1:_sizeToTextWidth&gt;&#10;            &lt;d6p1:_text z:Ref=&quot;37&quot; i:nil=&quot;true&quot; /&gt;&#10;            &lt;d6p1:_textBold&gt;false&lt;/d6p1:_textBold&gt;&#10;            &lt;d6p1:_textColor xmlns:d7p1=&quot;http://schemas.datacontract.org/2004/07/System.Windows.Media&quot;&gt;&#10;              &lt;d7p1:A&gt;255&lt;/d7p1:A&gt;&#10;              &lt;d7p1:B&gt;255&lt;/d7p1:B&gt;&#10;              &lt;d7p1:G&gt;255&lt;/d7p1:G&gt;&#10;              &lt;d7p1:R&gt;255&lt;/d7p1:R&gt;&#10;              &lt;d7p1:ScA&gt;1&lt;/d7p1:ScA&gt;&#10;              &lt;d7p1:ScB&gt;1&lt;/d7p1:ScB&gt;&#10;              &lt;d7p1:ScG&gt;1&lt;/d7p1:ScG&gt;&#10;              &lt;d7p1:ScR&gt;1&lt;/d7p1:ScR&gt;&#10;            &lt;/d6p1:_textColor&gt;&#10;            &lt;d6p1:_textFont z:Id=&quot;38&quot;&gt;Segoe UI Light&lt;/d6p1:_textFont&gt;&#10;            &lt;d6p1:_textHorizontalAlignment&gt;msoAnchorCenter&lt;/d6p1:_textHorizontalAlignment&gt;&#10;            &lt;d6p1:_textItalic&gt;false&lt;/d6p1:_textItalic&gt;&#10;            &lt;d6p1:_textMargin xmlns:d7p1=&quot;http://schemas.datacontract.org/2004/07/System.Windows&quot;&gt;&#10;              &lt;d7p1:Bottom&gt;2.8346457481384277&lt;/d7p1:Bottom&gt;&#10;              &lt;d7p1:Left&gt;2.8346457481384277&lt;/d7p1:Left&gt;&#10;              &lt;d7p1:Right&gt;2.8346457481384277&lt;/d7p1:Right&gt;&#10;              &lt;d7p1:Top&gt;2.8346457481384277&lt;/d7p1:Top&gt;&#10;            &lt;/d6p1:_textMargin&gt;&#10;            &lt;d6p1:_textSize&gt;12&lt;/d6p1:_textSize&gt;&#10;            &lt;d6p1:_textUnderline&gt;false&lt;/d6p1:_textUnderline&gt;&#10;            &lt;d6p1:_textVerticalAlignment&gt;msoAnchorMiddle&lt;/d6p1:_textVerticalAlignment&gt;&#10;            &lt;d6p1:_top&gt;181.062347&lt;/d6p1:_top&gt;&#10;            &lt;d6p1:_visible&gt;true&lt;/d6p1:_visible&gt;&#10;            &lt;d6p1:_width&gt;24.3092918&lt;/d6p1:_width&gt;&#10;          &lt;/d4p1:Value&gt;&#10;        &lt;/d4p1:KeyValueOfstringShapePdtpRUnD&gt;&#10;      &lt;/_shapes&gt;&#10;      &lt;BackgroundColor xmlns:d4p1=&quot;http://schemas.datacontract.org/2004/07/System.Windows.Media&quot;&gt;&#10;        &lt;d4p1:A&gt;153&lt;/d4p1:A&gt;&#10;        &lt;d4p1:B&gt;182&lt;/d4p1:B&gt;&#10;        &lt;d4p1:G&gt;158&lt;/d4p1:G&gt;&#10;        &lt;d4p1:R&gt;135&lt;/d4p1:R&gt;&#10;        &lt;d4p1:ScA&gt;0.6&lt;/d4p1:ScA&gt;&#10;        &lt;d4p1:ScB&gt;0.4677838&lt;/d4p1:ScB&gt;&#10;        &lt;d4p1:ScG&gt;0.341914415&lt;/d4p1:ScG&gt;&#10;        &lt;d4p1:ScR&gt;0.242281124&lt;/d4p1:ScR&gt;&#10;      &lt;/BackgroundColor&gt;&#10;      &lt;Center xmlns:d4p1=&quot;http://schemas.datacontract.org/2004/07/System.Windows&quot;&gt;&#10;        &lt;d4p1:_x&gt;771.6904125213623&lt;/d4p1:_x&gt;&#10;        &lt;d4p1:_y&gt;191.58700275421143&lt;/d4p1:_y&gt;&#10;      &lt;/Center&gt;&#10;      &lt;FontBold&gt;false&lt;/FontBold&gt;&#10;      &lt;FontItalic&gt;false&lt;/FontItalic&gt;&#10;      &lt;FontName z:Ref=&quot;38&quot; i:nil=&quot;true&quot; /&gt;&#10;      &lt;FontSize&gt;12&lt;/FontSize&gt;&#10;      &lt;FontUnderline&gt;false&lt;/FontUnderline&gt;&#10;      &lt;HasLeaderLine&gt;false&lt;/HasLeaderLine&gt;&#10;      &lt;IsBackgroundVisible&gt;true&lt;/IsBackgroundVisible&gt;&#10;      &lt;IsUserPosition&gt;false&lt;/IsUserPosition&gt;&#10;      &lt;LastPositionInChartPoint&gt;true&lt;/LastPositionInChartPoint&gt;&#10;      &lt;LeaderLineColor xmlns:d4p1=&quot;http://schemas.datacontract.org/2004/07/System.Windows.Media&quot;&gt;&#10;        &lt;d4p1:A&gt;255&lt;/d4p1:A&gt;&#10;        &lt;d4p1:B&gt;169&lt;/d4p1:B&gt;&#10;        &lt;d4p1:G&gt;169&lt;/d4p1:G&gt;&#10;        &lt;d4p1:R&gt;169&lt;/d4p1:R&gt;&#10;        &lt;d4p1:ScA&gt;1&lt;/d4p1:ScA&gt;&#10;        &lt;d4p1:ScB&gt;0.396755219&lt;/d4p1:ScB&gt;&#10;        &lt;d4p1:ScG&gt;0.396755219&lt;/d4p1:ScG&gt;&#10;        &lt;d4p1:ScR&gt;0.396755219&lt;/d4p1:ScR&gt;&#10;      &lt;/LeaderLineColor&gt;&#10;      &lt;LeaderLineWeight&gt;0.25&lt;/LeaderLineWeight&gt;&#10;      &lt;OffsetVector xmlns:d4p1=&quot;http://schemas.datacontract.org/2004/07/System.Windows&quot;&gt;&#10;        &lt;d4p1:_x&gt;0&lt;/d4p1:_x&gt;&#10;        &lt;d4p1:_y&gt;0&lt;/d4p1:_y&gt;&#10;      &lt;/OffsetVector&gt;&#10;      &lt;PointIndex&gt;5&lt;/PointIndex&gt;&#10;      &lt;Position&gt;xlLabelPositionCenter&lt;/Position&gt;&#10;      &lt;Prefix i:nil=&quot;true&quot; /&gt;&#10;      &lt;Separator z:Ref=&quot;10&quot; i:nil=&quot;true&quot; /&gt;&#10;      &lt;SeriesIndex&gt;1&lt;/SeriesIndex&gt;&#10;      &lt;ShowBubbleSize&gt;false&lt;/ShowBubbleSize&gt;&#10;      &lt;ShowCategoryName&gt;false&lt;/ShowCategoryName&gt;&#10;      &lt;ShowLegendKey&gt;false&lt;/ShowLegendKey&gt;&#10;      &lt;ShowPercentage&gt;false&lt;/ShowPercentage&gt;&#10;      &lt;ShowSeriesName&gt;false&lt;/ShowSeriesName&gt;&#10;      &lt;ShowValue&gt;true&lt;/ShowValue&gt;&#10;      &lt;Text z:Id=&quot;39&quot;&gt;220&lt;/Text&gt;&#10;      &lt;TextColor xmlns:d4p1=&quot;http://schemas.datacontract.org/2004/07/System.Windows.Media&quot;&gt;&#10;        &lt;d4p1:A&gt;255&lt;/d4p1:A&gt;&#10;        &lt;d4p1:B&gt;255&lt;/d4p1:B&gt;&#10;        &lt;d4p1:G&gt;255&lt;/d4p1:G&gt;&#10;        &lt;d4p1:R&gt;255&lt;/d4p1:R&gt;&#10;        &lt;d4p1:ScA&gt;1&lt;/d4p1:ScA&gt;&#10;        &lt;d4p1:ScB&gt;1&lt;/d4p1:ScB&gt;&#10;        &lt;d4p1:ScG&gt;1&lt;/d4p1:ScG&gt;&#10;        &lt;d4p1:ScR&gt;1&lt;/d4p1:ScR&gt;&#10;      &lt;/TextColor&gt;&#10;      &lt;TextMargin xmlns:d4p1=&quot;http://schemas.datacontract.org/2004/07/System.Windows&quot;&gt;&#10;        &lt;d4p1:Bottom&gt;2.8346457481384277&lt;/d4p1:Bottom&gt;&#10;        &lt;d4p1:Left&gt;2.8346457481384277&lt;/d4p1:Left&gt;&#10;        &lt;d4p1:Right&gt;2.8346457481384277&lt;/d4p1:Right&gt;&#10;        &lt;d4p1:Top&gt;2.8346457481384277&lt;/d4p1:Top&gt;&#10;      &lt;/TextMargin&gt;&#10;      &lt;_leaderLineDashStyle&gt;1&lt;/_leaderLineDashStyle&gt;&#10;    &lt;/DataLabel&gt;&#10;    &lt;DataLabel z:Id=&quot;40&quot;&gt;&#10;      &lt;Initialized xmlns=&quot;http://schemas.datacontract.org/2004/07/mio.Common.PowerPoint.Managed.Charts&quot;&gt;true&lt;/Initialized&gt;&#10;      &lt;Version xmlns=&quot;http://schemas.datacontract.org/2004/07/mio.Common.PowerPoint.Managed.Charts&quot;&gt;2&lt;/Version&gt;&#10;      &lt;Deleted xmlns=&quot;http://schemas.datacontract.org/2004/07/mio.Common.PowerPoint.Managed.Charts.Shapes&quot;&gt;false&lt;/Deleted&gt;&#10;      &lt;Hidden xmlns=&quot;http://schemas.datacontract.org/2004/07/mio.Common.PowerPoint.Managed.Charts.Shapes&quot;&gt;false&lt;/Hidden&gt;&#10;      &lt;_shapes xmlns:d4p1=&quot;http://schemas.microsoft.com/2003/10/Serialization/Arrays&quot; z:Id=&quot;41&quot; z:Size=&quot;1&quot; xmlns=&quot;http://schemas.datacontract.org/2004/07/mio.Common.PowerPoint.Managed.Charts.Shapes&quot;&gt;&#10;        &lt;d4p1:KeyValueOfstringShapePdtpRUnD&gt;&#10;          &lt;d4p1:Key z:Ref=&quot;5&quot; i:nil=&quot;true&quot; /&gt;&#10;          &lt;d4p1:Value xmlns:d6p1=&quot;http://schemas.datacontract.org/2004/07/ManagedShapes.Shapes&quot; z:Id=&quot;42&quot; i:type=&quot;d6p1:TextBox&quot;&gt;&#10;            &lt;DirtyOverride xmlns=&quot;http://schemas.datacontract.org/2004/07/ManagedShapes.Shapes.Base&quot;&gt;false&lt;/DirtyOverride&gt;&#10;            &lt;_dirtyProperties z:Id=&quot;43&quot; z:Size=&quot;0&quot; xmlns=&quot;http://schemas.datacontract.org/2004/07/ManagedShapes.Shapes.Base&quot; /&gt;&#10;            &lt;d6p1:HasChanges&gt;true&lt;/d6p1:HasChanges&gt;&#10;            &lt;d6p1:ShapePreviouslyCreated&gt;false&lt;/d6p1:ShapePreviouslyCreated&gt;&#10;            &lt;d6p1:UseNameInsteadOfTagAsId&gt;true&lt;/d6p1:UseNameInsteadOfTagAsId&gt;&#10;            &lt;d6p1:ZOrder&gt;0&lt;/d6p1:ZOrder&gt;&#10;            &lt;d6p1:_borderColor xmlns:d7p1=&quot;http://schemas.datacontract.org/2004/07/System.Windows.Media&quot;&gt;&#10;              &lt;d7p1:A&gt;0&lt;/d7p1:A&gt;&#10;              &lt;d7p1:B&gt;0&lt;/d7p1:B&gt;&#10;              &lt;d7p1:G&gt;0&lt;/d7p1:G&gt;&#10;              &lt;d7p1:R&gt;0&lt;/d7p1:R&gt;&#10;              &lt;d7p1:ScA&gt;0&lt;/d7p1:ScA&gt;&#10;              &lt;d7p1:ScB&gt;0&lt;/d7p1:ScB&gt;&#10;              &lt;d7p1:ScG&gt;0&lt;/d7p1:ScG&gt;&#10;              &lt;d7p1:ScR&gt;0&lt;/d7p1:ScR&gt;&#10;            &lt;/d6p1:_borderColor&gt;&#10;            &lt;d6p1:_borderThickness&gt;0&lt;/d6p1:_borderThickness&gt;&#10;            &lt;d6p1:_displayText z:Id=&quot;44&quot;&gt;200&lt;/d6p1:_displayText&gt;&#10;            &lt;d6p1:_fillColor xmlns:d7p1=&quot;http://schemas.datacontract.org/2004/07/System.Windows.Media&quot;&gt;&#10;              &lt;d7p1:A&gt;64&lt;/d7p1:A&gt;&#10;              &lt;d7p1:B&gt;110&lt;/d7p1:B&gt;&#10;              &lt;d7p1:G&gt;63&lt;/d7p1:G&gt;&#10;              &lt;d7p1:R&gt;18&lt;/d7p1:R&gt;&#10;              &lt;d7p1:ScA&gt;0.2509804&lt;/d7p1:ScA&gt;&#10;              &lt;d7p1:ScB&gt;0.155926466&lt;/d7p1:ScB&gt;&#10;              &lt;d7p1:ScG&gt;0.0497065671&lt;/d7p1:ScG&gt;&#10;              &lt;d7p1:ScR&gt;0.006048833&lt;/d7p1:ScR&gt;&#10;            &lt;/d6p1:_fillColor&gt;&#10;            &lt;d6p1:_fillPattern&gt;msoPatternMixed&lt;/d6p1:_fillPattern&gt;&#10;            &lt;d6p1:_fillVisible&gt;true&lt;/d6p1:_fillVisible&gt;&#10;            &lt;d6p1:_flipHorizontally&gt;false&lt;/d6p1:_flipHorizontally&gt;&#10;            &lt;d6p1:_flipHorizontallyApplied&gt;false&lt;/d6p1:_flipHorizontallyApplied&gt;&#10;            &lt;d6p1:_flipVertically&gt;false&lt;/d6p1:_flipVertically&gt;&#10;            &lt;d6p1:_flipVerticallyApplied&gt;false&lt;/d6p1:_flipVerticallyApplied&gt;&#10;            &lt;d6p1:_height&gt;21.04931&lt;/d6p1:_height&gt;&#10;            &lt;d6p1:_left&gt;153.084915&lt;/d6p1:_left&gt;&#10;            &lt;d6p1:_lineDashStyle&gt;msoLineSolid&lt;/d6p1:_lineDashStyle&gt;&#10;            &lt;d6p1:_managedId&gt;e46cdce7-4c8d-4752-89d6-ebc49c167a6f&lt;/d6p1:_managedId&gt;&#10;            &lt;d6p1:_rotation&gt;0&lt;/d6p1:_rotation&gt;&#10;            &lt;d6p1:_sizeToTextHeight&gt;true&lt;/d6p1:_sizeToTextHeight&gt;&#10;            &lt;d6p1:_sizeToTextWidth&gt;true&lt;/d6p1:_sizeToTextWidth&gt;&#10;            &lt;d6p1:_text z:Ref=&quot;44&quot; i:nil=&quot;true&quot; /&gt;&#10;            &lt;d6p1:_textBold&gt;false&lt;/d6p1:_textBold&gt;&#10;            &lt;d6p1:_textColor xmlns:d7p1=&quot;http://schemas.datacontract.org/2004/07/System.Windows.Media&quot;&gt;&#10;              &lt;d7p1:A&gt;255&lt;/d7p1:A&gt;&#10;              &lt;d7p1:B&gt;255&lt;/d7p1:B&gt;&#10;              &lt;d7p1:G&gt;255&lt;/d7p1:G&gt;&#10;              &lt;d7p1:R&gt;255&lt;/d7p1:R&gt;&#10;              &lt;d7p1:ScA&gt;1&lt;/d7p1:ScA&gt;&#10;              &lt;d7p1:ScB&gt;1&lt;/d7p1:ScB&gt;&#10;              &lt;d7p1:ScG&gt;1&lt;/d7p1:ScG&gt;&#10;              &lt;d7p1:ScR&gt;1&lt;/d7p1:ScR&gt;&#10;            &lt;/d6p1:_textColor&gt;&#10;            &lt;d6p1:_textFont z:Id=&quot;45&quot;&gt;Segoe UI Light&lt;/d6p1:_textFont&gt;&#10;            &lt;d6p1:_textHorizontalAlignment&gt;msoAnchorCenter&lt;/d6p1:_textHorizontalAlignment&gt;&#10;            &lt;d6p1:_textItalic&gt;false&lt;/d6p1:_textItalic&gt;&#10;            &lt;d6p1:_textMargin xmlns:d7p1=&quot;http://schemas.datacontract.org/2004/07/System.Windows&quot;&gt;&#10;              &lt;d7p1:Bottom&gt;2.8346457481384277&lt;/d7p1:Bottom&gt;&#10;              &lt;d7p1:Left&gt;2.8346457481384277&lt;/d7p1:Left&gt;&#10;              &lt;d7p1:Right&gt;2.8346457481384277&lt;/d7p1:Right&gt;&#10;              &lt;d7p1:Top&gt;2.8346457481384277&lt;/d7p1:Top&gt;&#10;            &lt;/d6p1:_textMargin&gt;&#10;            &lt;d6p1:_textSize&gt;12&lt;/d6p1:_textSize&gt;&#10;            &lt;d6p1:_textUnderline&gt;false&lt;/d6p1:_textUnderline&gt;&#10;            &lt;d6p1:_textVerticalAlignment&gt;msoAnchorMiddle&lt;/d6p1:_textVerticalAlignment&gt;&#10;            &lt;d6p1:_top&gt;194.461411&lt;/d6p1:_top&gt;&#10;            &lt;d6p1:_visible&gt;true&lt;/d6p1:_visible&gt;&#10;            &lt;d6p1:_width&gt;24.3092918&lt;/d6p1:_width&gt;&#10;          &lt;/d4p1:Value&gt;&#10;        &lt;/d4p1:KeyValueOfstringShapePdtpRUnD&gt;&#10;      &lt;/_shapes&gt;&#10;      &lt;BackgroundColor xmlns:d4p1=&quot;http://schemas.datacontract.org/2004/07/System.Windows.Media&quot;&gt;&#10;        &lt;d4p1:A&gt;64&lt;/d4p1:A&gt;&#10;        &lt;d4p1:B&gt;110&lt;/d4p1:B&gt;&#10;        &lt;d4p1:G&gt;63&lt;/d4p1:G&gt;&#10;        &lt;d4p1:R&gt;18&lt;/d4p1:R&gt;&#10;        &lt;d4p1:ScA&gt;0.2509804&lt;/d4p1:ScA&gt;&#10;        &lt;d4p1:ScB&gt;0.155926466&lt;/d4p1:ScB&gt;&#10;        &lt;d4p1:ScG&gt;0.0497065671&lt;/d4p1:ScG&gt;&#10;        &lt;d4p1:ScR&gt;0.006048833&lt;/d4p1:ScR&gt;&#10;      &lt;/BackgroundColor&gt;&#10;      &lt;Center xmlns:d4p1=&quot;http://schemas.datacontract.org/2004/07/System.Windows&quot;&gt;&#10;        &lt;d4p1:_x&gt;165.23956108093262&lt;/d4p1:_x&gt;&#10;        &lt;d4p1:_y&gt;204.986065864563&lt;/d4p1:_y&gt;&#10;      &lt;/Center&gt;&#10;      &lt;FontBold&gt;false&lt;/FontBold&gt;&#10;      &lt;FontItalic&gt;false&lt;/FontItalic&gt;&#10;      &lt;FontName z:Ref=&quot;45&quot; i:nil=&quot;true&quot; /&gt;&#10;      &lt;FontSize&gt;12&lt;/FontSize&gt;&#10;      &lt;FontUnderline&gt;false&lt;/FontUnderline&gt;&#10;      &lt;HasLeaderLine&gt;false&lt;/HasLeaderLine&gt;&#10;      &lt;IsBackgroundVisible&gt;true&lt;/IsBackgroundVisible&gt;&#10;      &lt;IsUserPosition&gt;false&lt;/IsUserPosition&gt;&#10;      &lt;LastPositionInChartPoint&gt;true&lt;/LastPositionInChartPoint&gt;&#10;      &lt;LeaderLineColor xmlns:d4p1=&quot;http://schemas.datacontract.org/2004/07/System.Windows.Media&quot;&gt;&#10;        &lt;d4p1:A&gt;255&lt;/d4p1:A&gt;&#10;        &lt;d4p1:B&gt;169&lt;/d4p1:B&gt;&#10;        &lt;d4p1:G&gt;169&lt;/d4p1:G&gt;&#10;        &lt;d4p1:R&gt;169&lt;/d4p1:R&gt;&#10;        &lt;d4p1:ScA&gt;1&lt;/d4p1:ScA&gt;&#10;        &lt;d4p1:ScB&gt;0.396755219&lt;/d4p1:ScB&gt;&#10;        &lt;d4p1:ScG&gt;0.396755219&lt;/d4p1:ScG&gt;&#10;        &lt;d4p1:ScR&gt;0.396755219&lt;/d4p1:ScR&gt;&#10;      &lt;/LeaderLineColor&gt;&#10;      &lt;LeaderLineWeight&gt;0.25&lt;/LeaderLineWeight&gt;&#10;      &lt;OffsetVector xmlns:d4p1=&quot;http://schemas.datacontract.org/2004/07/System.Windows&quot;&gt;&#10;        &lt;d4p1:_x&gt;0&lt;/d4p1:_x&gt;&#10;        &lt;d4p1:_y&gt;0&lt;/d4p1:_y&gt;&#10;      &lt;/OffsetVector&gt;&#10;      &lt;PointIndex&gt;1&lt;/PointIndex&gt;&#10;      &lt;Position&gt;xlLabelPositionCenter&lt;/Position&gt;&#10;      &lt;Prefix i:nil=&quot;true&quot; /&gt;&#10;      &lt;Separator z:Ref=&quot;10&quot; i:nil=&quot;true&quot; /&gt;&#10;      &lt;SeriesIndex&gt;2&lt;/SeriesIndex&gt;&#10;      &lt;ShowBubbleSize&gt;false&lt;/ShowBubbleSize&gt;&#10;      &lt;ShowCategoryName&gt;false&lt;/ShowCategoryName&gt;&#10;      &lt;ShowLegendKey&gt;false&lt;/ShowLegendKey&gt;&#10;      &lt;ShowPercentage&gt;false&lt;/ShowPercentage&gt;&#10;      &lt;ShowSeriesName&gt;false&lt;/ShowSeriesName&gt;&#10;      &lt;ShowValue&gt;true&lt;/ShowValue&gt;&#10;      &lt;Text z:Id=&quot;46&quot;&gt;200&lt;/Text&gt;&#10;      &lt;TextColor xmlns:d4p1=&quot;http://schemas.datacontract.org/2004/07/System.Windows.Media&quot;&gt;&#10;        &lt;d4p1:A&gt;255&lt;/d4p1:A&gt;&#10;        &lt;d4p1:B&gt;255&lt;/d4p1:B&gt;&#10;        &lt;d4p1:G&gt;255&lt;/d4p1:G&gt;&#10;        &lt;d4p1:R&gt;255&lt;/d4p1:R&gt;&#10;        &lt;d4p1:ScA&gt;1&lt;/d4p1:ScA&gt;&#10;        &lt;d4p1:ScB&gt;1&lt;/d4p1:ScB&gt;&#10;        &lt;d4p1:ScG&gt;1&lt;/d4p1:ScG&gt;&#10;        &lt;d4p1:ScR&gt;1&lt;/d4p1:ScR&gt;&#10;      &lt;/TextColor&gt;&#10;      &lt;TextMargin xmlns:d4p1=&quot;http://schemas.datacontract.org/2004/07/System.Windows&quot;&gt;&#10;        &lt;d4p1:Bottom&gt;2.8346457481384277&lt;/d4p1:Bottom&gt;&#10;        &lt;d4p1:Left&gt;2.8346457481384277&lt;/d4p1:Left&gt;&#10;        &lt;d4p1:Right&gt;2.8346457481384277&lt;/d4p1:Right&gt;&#10;        &lt;d4p1:Top&gt;2.8346457481384277&lt;/d4p1:Top&gt;&#10;      &lt;/TextMargin&gt;&#10;      &lt;_leaderLineDashStyle&gt;1&lt;/_leaderLineDashStyle&gt;&#10;    &lt;/DataLabel&gt;&#10;    &lt;DataLabel z:Id=&quot;47&quot;&gt;&#10;      &lt;Initialized xmlns=&quot;http://schemas.datacontract.org/2004/07/mio.Common.PowerPoint.Managed.Charts&quot;&gt;true&lt;/Initialized&gt;&#10;      &lt;Version xmlns=&quot;http://schemas.datacontract.org/2004/07/mio.Common.PowerPoint.Managed.Charts&quot;&gt;2&lt;/Version&gt;&#10;      &lt;Deleted xmlns=&quot;http://schemas.datacontract.org/2004/07/mio.Common.PowerPoint.Managed.Charts.Shapes&quot;&gt;false&lt;/Deleted&gt;&#10;      &lt;Hidden xmlns=&quot;http://schemas.datacontract.org/2004/07/mio.Common.PowerPoint.Managed.Charts.Shapes&quot;&gt;false&lt;/Hidden&gt;&#10;      &lt;_shapes xmlns:d4p1=&quot;http://schemas.microsoft.com/2003/10/Serialization/Arrays&quot; z:Id=&quot;48&quot; z:Size=&quot;1&quot; xmlns=&quot;http://schemas.datacontract.org/2004/07/mio.Common.PowerPoint.Managed.Charts.Shapes&quot;&gt;&#10;        &lt;d4p1:KeyValueOfstringShapePdtpRUnD&gt;&#10;          &lt;d4p1:Key z:Ref=&quot;5&quot; i:nil=&quot;true&quot; /&gt;&#10;          &lt;d4p1:Value xmlns:d6p1=&quot;http://schemas.datacontract.org/2004/07/ManagedShapes.Shapes&quot; z:Id=&quot;49&quot; i:type=&quot;d6p1:TextBox&quot;&gt;&#10;            &lt;DirtyOverride xmlns=&quot;http://schemas.datacontract.org/2004/07/ManagedShapes.Shapes.Base&quot;&gt;false&lt;/DirtyOverride&gt;&#10;            &lt;_dirtyProperties z:Id=&quot;50&quot; z:Size=&quot;0&quot; xmlns=&quot;http://schemas.datacontract.org/2004/07/ManagedShapes.Shapes.Base&quot; /&gt;&#10;            &lt;d6p1:HasChanges&gt;true&lt;/d6p1:HasChanges&gt;&#10;            &lt;d6p1:ShapePreviouslyCreated&gt;false&lt;/d6p1:ShapePreviouslyCreated&gt;&#10;            &lt;d6p1:UseNameInsteadOfTagAsId&gt;true&lt;/d6p1:UseNameInsteadOfTagAsId&gt;&#10;            &lt;d6p1:ZOrder&gt;0&lt;/d6p1:ZOrder&gt;&#10;            &lt;d6p1:_borderColor xmlns:d7p1=&quot;http://schemas.datacontract.org/2004/07/System.Windows.Media&quot;&gt;&#10;              &lt;d7p1:A&gt;0&lt;/d7p1:A&gt;&#10;              &lt;d7p1:B&gt;0&lt;/d7p1:B&gt;&#10;              &lt;d7p1:G&gt;0&lt;/d7p1:G&gt;&#10;              &lt;d7p1:R&gt;0&lt;/d7p1:R&gt;&#10;              &lt;d7p1:ScA&gt;0&lt;/d7p1:ScA&gt;&#10;              &lt;d7p1:ScB&gt;0&lt;/d7p1:ScB&gt;&#10;              &lt;d7p1:ScG&gt;0&lt;/d7p1:ScG&gt;&#10;              &lt;d7p1:ScR&gt;0&lt;/d7p1:ScR&gt;&#10;            &lt;/d6p1:_borderColor&gt;&#10;            &lt;d6p1:_borderThickness&gt;0&lt;/d6p1:_borderThickness&gt;&#10;            &lt;d6p1:_displayText z:Id=&quot;51&quot;&gt;150&lt;/d6p1:_displayText&gt;&#10;            &lt;d6p1:_fillColor xmlns:d7p1=&quot;http://schemas.datacontract.org/2004/07/System.Windows.Media&quot;&gt;&#10;              &lt;d7p1:A&gt;64&lt;/d7p1:A&gt;&#10;              &lt;d7p1:B&gt;110&lt;/d7p1:B&gt;&#10;              &lt;d7p1:G&gt;63&lt;/d7p1:G&gt;&#10;              &lt;d7p1:R&gt;18&lt;/d7p1:R&gt;&#10;              &lt;d7p1:ScA&gt;0.2509804&lt;/d7p1:ScA&gt;&#10;              &lt;d7p1:ScB&gt;0.155926466&lt;/d7p1:ScB&gt;&#10;              &lt;d7p1:ScG&gt;0.0497065671&lt;/d7p1:ScG&gt;&#10;              &lt;d7p1:ScR&gt;0.006048833&lt;/d7p1:ScR&gt;&#10;            &lt;/d6p1:_fillColor&gt;&#10;            &lt;d6p1:_fillPattern&gt;msoPatternMixed&lt;/d6p1:_fillPattern&gt;&#10;            &lt;d6p1:_fillVisible&gt;true&lt;/d6p1:_fillVisible&gt;&#10;            &lt;d6p1:_flipHorizontally&gt;false&lt;/d6p1:_flipHorizontally&gt;&#10;            &lt;d6p1:_flipHorizontallyApplied&gt;false&lt;/d6p1:_flipHorizontallyApplied&gt;&#10;            &lt;d6p1:_flipVertically&gt;false&lt;/d6p1:_flipVertically&gt;&#10;            &lt;d6p1:_flipVerticallyApplied&gt;false&lt;/d6p1:_flipVerticallyApplied&gt;&#10;            &lt;d6p1:_height&gt;21.04931&lt;/d6p1:_height&gt;&#10;            &lt;d6p1:_left&gt;320.810577&lt;/d6p1:_left&gt;&#10;            &lt;d6p1:_lineDashStyle&gt;msoLineSolid&lt;/d6p1:_lineDashStyle&gt;&#10;            &lt;d6p1:_managedId&gt;3b04038e-486b-4344-97cb-b8deb32d68a5&lt;/d6p1:_managedId&gt;&#10;            &lt;d6p1:_rotation&gt;0&lt;/d6p1:_rotation&gt;&#10;            &lt;d6p1:_sizeToTextHeight&gt;true&lt;/d6p1:_sizeToTextHeight&gt;&#10;            &lt;d6p1:_sizeToTextWidth&gt;true&lt;/d6p1:_sizeToTextWidth&gt;&#10;            &lt;d6p1:_text z:Ref=&quot;51&quot; i:nil=&quot;true&quot; /&gt;&#10;            &lt;d6p1:_textBold&gt;false&lt;/d6p1:_textBold&gt;&#10;            &lt;d6p1:_textColor xmlns:d7p1=&quot;http://schemas.datacontract.org/2004/07/System.Windows.Media&quot;&gt;&#10;              &lt;d7p1:A&gt;255&lt;/d7p1:A&gt;&#10;              &lt;d7p1:B&gt;255&lt;/d7p1:B&gt;&#10;              &lt;d7p1:G&gt;255&lt;/d7p1:G&gt;&#10;              &lt;d7p1:R&gt;255&lt;/d7p1:R&gt;&#10;              &lt;d7p1:ScA&gt;1&lt;/d7p1:ScA&gt;&#10;              &lt;d7p1:ScB&gt;1&lt;/d7p1:ScB&gt;&#10;              &lt;d7p1:ScG&gt;1&lt;/d7p1:ScG&gt;&#10;              &lt;d7p1:ScR&gt;1&lt;/d7p1:ScR&gt;&#10;            &lt;/d6p1:_textColor&gt;&#10;            &lt;d6p1:_textFont z:Id=&quot;52&quot;&gt;Segoe UI Light&lt;/d6p1:_textFont&gt;&#10;            &lt;d6p1:_textHorizontalAlignment&gt;msoAnchorCenter&lt;/d6p1:_textHorizontalAlignment&gt;&#10;            &lt;d6p1:_textItalic&gt;false&lt;/d6p1:_textItalic&gt;&#10;            &lt;d6p1:_textMargin xmlns:d7p1=&quot;http://schemas.datacontract.org/2004/07/System.Windows&quot;&gt;&#10;              &lt;d7p1:Bottom&gt;2.8346457481384277&lt;/d7p1:Bottom&gt;&#10;              &lt;d7p1:Left&gt;2.8346457481384277&lt;/d7p1:Left&gt;&#10;              &lt;d7p1:Right&gt;2.8346457481384277&lt;/d7p1:Right&gt;&#10;              &lt;d7p1:Top&gt;2.8346457481384277&lt;/d7p1:Top&gt;&#10;            &lt;/d6p1:_textMargin&gt;&#10;            &lt;d6p1:_textSize&gt;12&lt;/d6p1:_textSize&gt;&#10;            &lt;d6p1:_textUnderline&gt;false&lt;/d6p1:_textUnderline&gt;&#10;            &lt;d6p1:_textVerticalAlignment&gt;msoAnchorMiddle&lt;/d6p1:_textVerticalAlignment&gt;&#10;            &lt;d6p1:_top&gt;227.959091&lt;/d6p1:_top&gt;&#10;            &lt;d6p1:_visible&gt;true&lt;/d6p1:_visible&gt;&#10;            &lt;d6p1:_width&gt;22.4059582&lt;/d6p1:_width&gt;&#10;          &lt;/d4p1:Value&gt;&#10;        &lt;/d4p1:KeyValueOfstringShapePdtpRUnD&gt;&#10;      &lt;/_shapes&gt;&#10;      &lt;BackgroundColor xmlns:d4p1=&quot;http://schemas.datacontract.org/2004/07/System.Windows.Media&quot;&gt;&#10;        &lt;d4p1:A&gt;64&lt;/d4p1:A&gt;&#10;        &lt;d4p1:B&gt;110&lt;/d4p1:B&gt;&#10;        &lt;d4p1:G&gt;63&lt;/d4p1:G&gt;&#10;        &lt;d4p1:R&gt;18&lt;/d4p1:R&gt;&#10;        &lt;d4p1:ScA&gt;0.2509804&lt;/d4p1:ScA&gt;&#10;        &lt;d4p1:ScB&gt;0.155926466&lt;/d4p1:ScB&gt;&#10;        &lt;d4p1:ScG&gt;0.0497065671&lt;/d4p1:ScG&gt;&#10;        &lt;d4p1:ScR&gt;0.006048833&lt;/d4p1:ScR&gt;&#10;      &lt;/BackgroundColor&gt;&#10;      &lt;Center xmlns:d4p1=&quot;http://schemas.datacontract.org/2004/07/System.Windows&quot;&gt;&#10;        &lt;d4p1:_x&gt;332.01355648040771&lt;/d4p1:_x&gt;&#10;        &lt;d4p1:_y&gt;238.48374652862549&lt;/d4p1:_y&gt;&#10;      &lt;/Center&gt;&#10;      &lt;FontBold&gt;false&lt;/FontBold&gt;&#10;      &lt;FontItalic&gt;false&lt;/FontItalic&gt;&#10;      &lt;FontName z:Ref=&quot;52&quot; i:nil=&quot;true&quot; /&gt;&#10;      &lt;FontSize&gt;12&lt;/FontSize&gt;&#10;      &lt;FontUnderline&gt;false&lt;/FontUnderline&gt;&#10;      &lt;HasLeaderLine&gt;false&lt;/HasLeaderLine&gt;&#10;      &lt;IsBackgroundVisible&gt;true&lt;/IsBackgroundVisible&gt;&#10;      &lt;IsUserPosition&gt;false&lt;/IsUserPosition&gt;&#10;      &lt;LastPositionInChartPoint&gt;true&lt;/LastPositionInChartPoint&gt;&#10;      &lt;LeaderLineColor xmlns:d4p1=&quot;http://schemas.datacontract.org/2004/07/System.Windows.Media&quot;&gt;&#10;        &lt;d4p1:A&gt;255&lt;/d4p1:A&gt;&#10;        &lt;d4p1:B&gt;169&lt;/d4p1:B&gt;&#10;        &lt;d4p1:G&gt;169&lt;/d4p1:G&gt;&#10;        &lt;d4p1:R&gt;169&lt;/d4p1:R&gt;&#10;        &lt;d4p1:ScA&gt;1&lt;/d4p1:ScA&gt;&#10;        &lt;d4p1:ScB&gt;0.396755219&lt;/d4p1:ScB&gt;&#10;        &lt;d4p1:ScG&gt;0.396755219&lt;/d4p1:ScG&gt;&#10;        &lt;d4p1:ScR&gt;0.396755219&lt;/d4p1:ScR&gt;&#10;      &lt;/LeaderLineColor&gt;&#10;      &lt;LeaderLineWeight&gt;0.25&lt;/LeaderLineWeight&gt;&#10;      &lt;OffsetVector xmlns:d4p1=&quot;http://schemas.datacontract.org/2004/07/System.Windows&quot;&gt;&#10;        &lt;d4p1:_x&gt;0&lt;/d4p1:_x&gt;&#10;        &lt;d4p1:_y&gt;0&lt;/d4p1:_y&gt;&#10;      &lt;/OffsetVector&gt;&#10;      &lt;PointIndex&gt;2&lt;/PointIndex&gt;&#10;      &lt;Position&gt;xlLabelPositionCenter&lt;/Position&gt;&#10;      &lt;Prefix i:nil=&quot;true&quot; /&gt;&#10;      &lt;Separator z:Ref=&quot;10&quot; i:nil=&quot;true&quot; /&gt;&#10;      &lt;SeriesIndex&gt;2&lt;/SeriesIndex&gt;&#10;      &lt;ShowBubbleSize&gt;false&lt;/ShowBubbleSize&gt;&#10;      &lt;ShowCategoryName&gt;false&lt;/ShowCategoryName&gt;&#10;      &lt;ShowLegendKey&gt;false&lt;/ShowLegendKey&gt;&#10;      &lt;ShowPercentage&gt;false&lt;/ShowPercentage&gt;&#10;      &lt;ShowSeriesName&gt;false&lt;/ShowSeriesName&gt;&#10;      &lt;ShowValue&gt;true&lt;/ShowValue&gt;&#10;      &lt;Text z:Id=&quot;53&quot;&gt;150&lt;/Text&gt;&#10;      &lt;TextColor xmlns:d4p1=&quot;http://schemas.datacontract.org/2004/07/System.Windows.Media&quot;&gt;&#10;        &lt;d4p1:A&gt;255&lt;/d4p1:A&gt;&#10;        &lt;d4p1:B&gt;255&lt;/d4p1:B&gt;&#10;        &lt;d4p1:G&gt;255&lt;/d4p1:G&gt;&#10;        &lt;d4p1:R&gt;255&lt;/d4p1:R&gt;&#10;        &lt;d4p1:ScA&gt;1&lt;/d4p1:ScA&gt;&#10;        &lt;d4p1:ScB&gt;1&lt;/d4p1:ScB&gt;&#10;        &lt;d4p1:ScG&gt;1&lt;/d4p1:ScG&gt;&#10;        &lt;d4p1:ScR&gt;1&lt;/d4p1:ScR&gt;&#10;      &lt;/TextColor&gt;&#10;      &lt;TextMargin xmlns:d4p1=&quot;http://schemas.datacontract.org/2004/07/System.Windows&quot;&gt;&#10;        &lt;d4p1:Bottom&gt;2.8346457481384277&lt;/d4p1:Bottom&gt;&#10;        &lt;d4p1:Left&gt;2.8346457481384277&lt;/d4p1:Left&gt;&#10;        &lt;d4p1:Right&gt;2.8346457481384277&lt;/d4p1:Right&gt;&#10;        &lt;d4p1:Top&gt;2.8346457481384277&lt;/d4p1:Top&gt;&#10;      &lt;/TextMargin&gt;&#10;      &lt;_leaderLineDashStyle&gt;1&lt;/_leaderLineDashStyle&gt;&#10;    &lt;/DataLabel&gt;&#10;    &lt;DataLabel z:Id=&quot;54&quot;&gt;&#10;      &lt;Initialized xmlns=&quot;http://schemas.datacontract.org/2004/07/mio.Common.PowerPoint.Managed.Charts&quot;&gt;true&lt;/Initialized&gt;&#10;      &lt;Version xmlns=&quot;http://schemas.datacontract.org/2004/07/mio.Common.PowerPoint.Managed.Charts&quot;&gt;2&lt;/Version&gt;&#10;      &lt;Deleted xmlns=&quot;http://schemas.datacontract.org/2004/07/mio.Common.PowerPoint.Managed.Charts.Shapes&quot;&gt;false&lt;/Deleted&gt;&#10;      &lt;Hidden xmlns=&quot;http://schemas.datacontract.org/2004/07/mio.Common.PowerPoint.Managed.Charts.Shapes&quot;&gt;false&lt;/Hidden&gt;&#10;      &lt;_shapes xmlns:d4p1=&quot;http://schemas.microsoft.com/2003/10/Serialization/Arrays&quot; z:Id=&quot;55&quot; z:Size=&quot;1&quot; xmlns=&quot;http://schemas.datacontract.org/2004/07/mio.Common.PowerPoint.Managed.Charts.Shapes&quot;&gt;&#10;        &lt;d4p1:KeyValueOfstringShapePdtpRUnD&gt;&#10;          &lt;d4p1:Key z:Ref=&quot;5&quot; i:nil=&quot;true&quot; /&gt;&#10;          &lt;d4p1:Value xmlns:d6p1=&quot;http://schemas.datacontract.org/2004/07/ManagedShapes.Shapes&quot; z:Id=&quot;56&quot; i:type=&quot;d6p1:TextBox&quot;&gt;&#10;            &lt;DirtyOverride xmlns=&quot;http://schemas.datacontract.org/2004/07/ManagedShapes.Shapes.Base&quot;&gt;false&lt;/DirtyOverride&gt;&#10;            &lt;_dirtyProperties z:Id=&quot;57&quot; z:Size=&quot;0&quot; xmlns=&quot;http://schemas.datacontract.org/2004/07/ManagedShapes.Shapes.Base&quot; /&gt;&#10;            &lt;d6p1:HasChanges&gt;true&lt;/d6p1:HasChanges&gt;&#10;            &lt;d6p1:ShapePreviouslyCreated&gt;false&lt;/d6p1:ShapePreviouslyCreated&gt;&#10;            &lt;d6p1:UseNameInsteadOfTagAsId&gt;true&lt;/d6p1:UseNameInsteadOfTagAsId&gt;&#10;            &lt;d6p1:ZOrder&gt;0&lt;/d6p1:ZOrder&gt;&#10;            &lt;d6p1:_borderColor xmlns:d7p1=&quot;http://schemas.datacontract.org/2004/07/System.Windows.Media&quot;&gt;&#10;              &lt;d7p1:A&gt;0&lt;/d7p1:A&gt;&#10;              &lt;d7p1:B&gt;0&lt;/d7p1:B&gt;&#10;              &lt;d7p1:G&gt;0&lt;/d7p1:G&gt;&#10;              &lt;d7p1:R&gt;0&lt;/d7p1:R&gt;&#10;              &lt;d7p1:ScA&gt;0&lt;/d7p1:ScA&gt;&#10;              &lt;d7p1:ScB&gt;0&lt;/d7p1:ScB&gt;&#10;              &lt;d7p1:ScG&gt;0&lt;/d7p1:ScG&gt;&#10;              &lt;d7p1:ScR&gt;0&lt;/d7p1:ScR&gt;&#10;            &lt;/d6p1:_borderColor&gt;&#10;            &lt;d6p1:_borderThickness&gt;0&lt;/d6p1:_borderThickness&gt;&#10;            &lt;d6p1:_displayText z:Id=&quot;58&quot;&gt;200&lt;/d6p1:_displayText&gt;&#10;            &lt;d6p1:_fillColor xmlns:d7p1=&quot;http://schemas.datacontract.org/2004/07/System.Windows.Media&quot;&gt;&#10;              &lt;d7p1:A&gt;64&lt;/d7p1:A&gt;&#10;              &lt;d7p1:B&gt;110&lt;/d7p1:B&gt;&#10;              &lt;d7p1:G&gt;63&lt;/d7p1:G&gt;&#10;              &lt;d7p1:R&gt;18&lt;/d7p1:R&gt;&#10;              &lt;d7p1:ScA&gt;0.2509804&lt;/d7p1:ScA&gt;&#10;              &lt;d7p1:ScB&gt;0.155926466&lt;/d7p1:ScB&gt;&#10;              &lt;d7p1:ScG&gt;0.0497065671&lt;/d7p1:ScG&gt;&#10;              &lt;d7p1:ScR&gt;0.006048833&lt;/d7p1:ScR&gt;&#10;            &lt;/d6p1:_fillColor&gt;&#10;            &lt;d6p1:_fillPattern&gt;msoPatternMixed&lt;/d6p1:_fillPattern&gt;&#10;            &lt;d6p1:_fillVisible&gt;true&lt;/d6p1:_fillVisible&gt;&#10;            &lt;d6p1:_flipHorizontally&gt;false&lt;/d6p1:_flipHorizontally&gt;&#10;            &lt;d6p1:_flipHorizontallyApplied&gt;false&lt;/d6p1:_flipHorizontallyApplied&gt;&#10;            &lt;d6p1:_flipVertically&gt;false&lt;/d6p1:_flipVertically&gt;&#10;            &lt;d6p1:_flipVerticallyApplied&gt;false&lt;/d6p1:_flipVerticallyApplied&gt;&#10;            &lt;d6p1:_height&gt;21.04931&lt;/d6p1:_height&gt;&#10;            &lt;d6p1:_left&gt;486.6329&lt;/d6p1:_left&gt;&#10;            &lt;d6p1:_lineDashStyle&gt;msoLineSolid&lt;/d6p1:_lineDashStyle&gt;&#10;            &lt;d6p1:_managedId&gt;8e874c69-daf3-4c00-ac18-0be318a34f33&lt;/d6p1:_managedId&gt;&#10;            &lt;d6p1:_rotation&gt;0&lt;/d6p1:_rotation&gt;&#10;            &lt;d6p1:_sizeToTextHeight&gt;true&lt;/d6p1:_sizeToTextHeight&gt;&#10;            &lt;d6p1:_sizeToTextWidth&gt;true&lt;/d6p1:_sizeToTextWidth&gt;&#10;            &lt;d6p1:_text z:Ref=&quot;58&quot; i:nil=&quot;true&quot; /&gt;&#10;            &lt;d6p1:_textBold&gt;false&lt;/d6p1:_textBold&gt;&#10;            &lt;d6p1:_textColor xmlns:d7p1=&quot;http://schemas.datacontract.org/2004/07/System.Windows.Media&quot;&gt;&#10;              &lt;d7p1:A&gt;255&lt;/d7p1:A&gt;&#10;              &lt;d7p1:B&gt;255&lt;/d7p1:B&gt;&#10;              &lt;d7p1:G&gt;255&lt;/d7p1:G&gt;&#10;              &lt;d7p1:R&gt;255&lt;/d7p1:R&gt;&#10;              &lt;d7p1:ScA&gt;1&lt;/d7p1:ScA&gt;&#10;              &lt;d7p1:ScB&gt;1&lt;/d7p1:ScB&gt;&#10;              &lt;d7p1:ScG&gt;1&lt;/d7p1:ScG&gt;&#10;              &lt;d7p1:ScR&gt;1&lt;/d7p1:ScR&gt;&#10;            &lt;/d6p1:_textColor&gt;&#10;            &lt;d6p1:_textFont z:Id=&quot;59&quot;&gt;Segoe UI Light&lt;/d6p1:_textFont&gt;&#10;            &lt;d6p1:_textHorizontalAlignment&gt;msoAnchorCenter&lt;/d6p1:_textHorizontalAlignment&gt;&#10;            &lt;d6p1:_textItalic&gt;false&lt;/d6p1:_textItalic&gt;&#10;            &lt;d6p1:_textMargin xmlns:d7p1=&quot;http://schemas.datacontract.org/2004/07/System.Windows&quot;&gt;&#10;              &lt;d7p1:Bottom&gt;2.8346457481384277&lt;/d7p1:Bottom&gt;&#10;              &lt;d7p1:Left&gt;2.8346457481384277&lt;/d7p1:Left&gt;&#10;              &lt;d7p1:Right&gt;2.8346457481384277&lt;/d7p1:Right&gt;&#10;              &lt;d7p1:Top&gt;2.8346457481384277&lt;/d7p1:Top&gt;&#10;            &lt;/d6p1:_textMargin&gt;&#10;            &lt;d6p1:_textSize&gt;12&lt;/d6p1:_textSize&gt;&#10;            &lt;d6p1:_textUnderline&gt;false&lt;/d6p1:_textUnderline&gt;&#10;            &lt;d6p1:_textVerticalAlignment&gt;msoAnchorMiddle&lt;/d6p1:_textVerticalAlignment&gt;&#10;            &lt;d6p1:_top&gt;194.461411&lt;/d6p1:_top&gt;&#10;            &lt;d6p1:_visible&gt;true&lt;/d6p1:_visible&gt;&#10;            &lt;d6p1:_width&gt;24.3092918&lt;/d6p1:_width&gt;&#10;          &lt;/d4p1:Value&gt;&#10;        &lt;/d4p1:KeyValueOfstringShapePdtpRUnD&gt;&#10;      &lt;/_shapes&gt;&#10;      &lt;BackgroundColor xmlns:d4p1=&quot;http://schemas.datacontract.org/2004/07/System.Windows.Media&quot;&gt;&#10;        &lt;d4p1:A&gt;64&lt;/d4p1:A&gt;&#10;        &lt;d4p1:B&gt;110&lt;/d4p1:B&gt;&#10;        &lt;d4p1:G&gt;63&lt;/d4p1:G&gt;&#10;        &lt;d4p1:R&gt;18&lt;/d4p1:R&gt;&#10;        &lt;d4p1:ScA&gt;0.2509804&lt;/d4p1:ScA&gt;&#10;        &lt;d4p1:ScB&gt;0.155926466&lt;/d4p1:ScB&gt;&#10;        &lt;d4p1:ScG&gt;0.0497065671&lt;/d4p1:ScG&gt;&#10;        &lt;d4p1:ScR&gt;0.006048833&lt;/d4p1:ScR&gt;&#10;      &lt;/BackgroundColor&gt;&#10;      &lt;Center xmlns:d4p1=&quot;http://schemas.datacontract.org/2004/07/System.Windows&quot;&gt;&#10;        &lt;d4p1:_x&gt;498.78754997253418&lt;/d4p1:_x&gt;&#10;        &lt;d4p1:_y&gt;204.986065864563&lt;/d4p1:_y&gt;&#10;      &lt;/Center&gt;&#10;      &lt;FontBold&gt;false&lt;/FontBold&gt;&#10;      &lt;FontItalic&gt;false&lt;/FontItalic&gt;&#10;      &lt;FontName z:Ref=&quot;59&quot; i:nil=&quot;true&quot; /&gt;&#10;      &lt;FontSize&gt;12&lt;/FontSize&gt;&#10;      &lt;FontUnderline&gt;false&lt;/FontUnderline&gt;&#10;      &lt;HasLeaderLine&gt;false&lt;/HasLeaderLine&gt;&#10;      &lt;IsBackgroundVisible&gt;true&lt;/IsBackgroundVisible&gt;&#10;      &lt;IsUserPosition&gt;false&lt;/IsUserPosition&gt;&#10;      &lt;LastPositionInChartPoint&gt;true&lt;/LastPositionInChartPoint&gt;&#10;      &lt;LeaderLineColor xmlns:d4p1=&quot;http://schemas.datacontract.org/2004/07/System.Windows.Media&quot;&gt;&#10;        &lt;d4p1:A&gt;255&lt;/d4p1:A&gt;&#10;        &lt;d4p1:B&gt;169&lt;/d4p1:B&gt;&#10;        &lt;d4p1:G&gt;169&lt;/d4p1:G&gt;&#10;        &lt;d4p1:R&gt;169&lt;/d4p1:R&gt;&#10;        &lt;d4p1:ScA&gt;1&lt;/d4p1:ScA&gt;&#10;        &lt;d4p1:ScB&gt;0.396755219&lt;/d4p1:ScB&gt;&#10;        &lt;d4p1:ScG&gt;0.396755219&lt;/d4p1:ScG&gt;&#10;        &lt;d4p1:ScR&gt;0.396755219&lt;/d4p1:ScR&gt;&#10;      &lt;/LeaderLineColor&gt;&#10;      &lt;LeaderLineWeight&gt;0.25&lt;/LeaderLineWeight&gt;&#10;      &lt;OffsetVector xmlns:d4p1=&quot;http://schemas.datacontract.org/2004/07/System.Windows&quot;&gt;&#10;        &lt;d4p1:_x&gt;0&lt;/d4p1:_x&gt;&#10;        &lt;d4p1:_y&gt;0&lt;/d4p1:_y&gt;&#10;      &lt;/OffsetVector&gt;&#10;      &lt;PointIndex&gt;3&lt;/PointIndex&gt;&#10;      &lt;Position&gt;xlLabelPositionCenter&lt;/Position&gt;&#10;      &lt;Prefix i:nil=&quot;true&quot; /&gt;&#10;      &lt;Separator z:Ref=&quot;10&quot; i:nil=&quot;true&quot; /&gt;&#10;      &lt;SeriesIndex&gt;2&lt;/SeriesIndex&gt;&#10;      &lt;ShowBubbleSize&gt;false&lt;/ShowBubbleSize&gt;&#10;      &lt;ShowCategoryName&gt;false&lt;/ShowCategoryName&gt;&#10;      &lt;ShowLegendKey&gt;false&lt;/ShowLegendKey&gt;&#10;      &lt;ShowPercentage&gt;false&lt;/ShowPercentage&gt;&#10;      &lt;ShowSeriesName&gt;false&lt;/ShowSeriesName&gt;&#10;      &lt;ShowValue&gt;true&lt;/ShowValue&gt;&#10;      &lt;Text z:Id=&quot;60&quot;&gt;200&lt;/Text&gt;&#10;      &lt;TextColor xmlns:d4p1=&quot;http://schemas.datacontract.org/2004/07/System.Windows.Media&quot;&gt;&#10;        &lt;d4p1:A&gt;255&lt;/d4p1:A&gt;&#10;        &lt;d4p1:B&gt;255&lt;/d4p1:B&gt;&#10;        &lt;d4p1:G&gt;255&lt;/d4p1:G&gt;&#10;        &lt;d4p1:R&gt;255&lt;/d4p1:R&gt;&#10;        &lt;d4p1:ScA&gt;1&lt;/d4p1:ScA&gt;&#10;        &lt;d4p1:ScB&gt;1&lt;/d4p1:ScB&gt;&#10;        &lt;d4p1:ScG&gt;1&lt;/d4p1:ScG&gt;&#10;        &lt;d4p1:ScR&gt;1&lt;/d4p1:ScR&gt;&#10;      &lt;/TextColor&gt;&#10;      &lt;TextMargin xmlns:d4p1=&quot;http://schemas.datacontract.org/2004/07/System.Windows&quot;&gt;&#10;        &lt;d4p1:Bottom&gt;2.8346457481384277&lt;/d4p1:Bottom&gt;&#10;        &lt;d4p1:Left&gt;2.8346457481384277&lt;/d4p1:Left&gt;&#10;        &lt;d4p1:Right&gt;2.8346457481384277&lt;/d4p1:Right&gt;&#10;        &lt;d4p1:Top&gt;2.8346457481384277&lt;/d4p1:Top&gt;&#10;      &lt;/TextMargin&gt;&#10;      &lt;_leaderLineDashStyle&gt;1&lt;/_leaderLineDashStyle&gt;&#10;    &lt;/DataLabel&gt;&#10;    &lt;DataLabel z:Id=&quot;61&quot;&gt;&#10;      &lt;Initialized xmlns=&quot;http://schemas.datacontract.org/2004/07/mio.Common.PowerPoint.Managed.Charts&quot;&gt;true&lt;/Initialized&gt;&#10;      &lt;Version xmlns=&quot;http://schemas.datacontract.org/2004/07/mio.Common.PowerPoint.Managed.Charts&quot;&gt;2&lt;/Version&gt;&#10;      &lt;Deleted xmlns=&quot;http://schemas.datacontract.org/2004/07/mio.Common.PowerPoint.Managed.Charts.Shapes&quot;&gt;false&lt;/Deleted&gt;&#10;      &lt;Hidden xmlns=&quot;http://schemas.datacontract.org/2004/07/mio.Common.PowerPoint.Managed.Charts.Shapes&quot;&gt;false&lt;/Hidden&gt;&#10;      &lt;_shapes xmlns:d4p1=&quot;http://schemas.microsoft.com/2003/10/Serialization/Arrays&quot; z:Id=&quot;62&quot; z:Size=&quot;1&quot; xmlns=&quot;http://schemas.datacontract.org/2004/07/mio.Common.PowerPoint.Managed.Charts.Shapes&quot;&gt;&#10;        &lt;d4p1:KeyValueOfstringShapePdtpRUnD&gt;&#10;          &lt;d4p1:Key z:Ref=&quot;5&quot; i:nil=&quot;true&quot; /&gt;&#10;          &lt;d4p1:Value xmlns:d6p1=&quot;http://schemas.datacontract.org/2004/07/ManagedShapes.Shapes&quot; z:Id=&quot;63&quot; i:type=&quot;d6p1:TextBox&quot;&gt;&#10;            &lt;DirtyOverride xmlns=&quot;http://schemas.datacontract.org/2004/07/ManagedShapes.Shapes.Base&quot;&gt;false&lt;/DirtyOverride&gt;&#10;            &lt;_dirtyProperties z:Id=&quot;64&quot; z:Size=&quot;0&quot; xmlns=&quot;http://schemas.datacontract.org/2004/07/ManagedShapes.Shapes.Base&quot; /&gt;&#10;            &lt;d6p1:HasChanges&gt;true&lt;/d6p1:HasChanges&gt;&#10;            &lt;d6p1:ShapePreviouslyCreated&gt;false&lt;/d6p1:ShapePreviouslyCreated&gt;&#10;            &lt;d6p1:UseNameInsteadOfTagAsId&gt;true&lt;/d6p1:UseNameInsteadOfTagAsId&gt;&#10;            &lt;d6p1:ZOrder&gt;0&lt;/d6p1:ZOrder&gt;&#10;            &lt;d6p1:_borderColor xmlns:d7p1=&quot;http://schemas.datacontract.org/2004/07/System.Windows.Media&quot;&gt;&#10;              &lt;d7p1:A&gt;0&lt;/d7p1:A&gt;&#10;              &lt;d7p1:B&gt;0&lt;/d7p1:B&gt;&#10;              &lt;d7p1:G&gt;0&lt;/d7p1:G&gt;&#10;              &lt;d7p1:R&gt;0&lt;/d7p1:R&gt;&#10;              &lt;d7p1:ScA&gt;0&lt;/d7p1:ScA&gt;&#10;              &lt;d7p1:ScB&gt;0&lt;/d7p1:ScB&gt;&#10;              &lt;d7p1:ScG&gt;0&lt;/d7p1:ScG&gt;&#10;              &lt;d7p1:ScR&gt;0&lt;/d7p1:ScR&gt;&#10;            &lt;/d6p1:_borderColor&gt;&#10;            &lt;d6p1:_borderThickness&gt;0&lt;/d6p1:_borderThickness&gt;&#10;            &lt;d6p1:_displayText z:Id=&quot;65&quot;&gt;190&lt;/d6p1:_displayText&gt;&#10;            &lt;d6p1:_fillColor xmlns:d7p1=&quot;http://schemas.datacontract.org/2004/07/System.Windows.Media&quot;&gt;&#10;              &lt;d7p1:A&gt;64&lt;/d7p1:A&gt;&#10;              &lt;d7p1:B&gt;110&lt;/d7p1:B&gt;&#10;              &lt;d7p1:G&gt;63&lt;/d7p1:G&gt;&#10;              &lt;d7p1:R&gt;18&lt;/d7p1:R&gt;&#10;              &lt;d7p1:ScA&gt;0.2509804&lt;/d7p1:ScA&gt;&#10;              &lt;d7p1:ScB&gt;0.155926466&lt;/d7p1:ScB&gt;&#10;              &lt;d7p1:ScG&gt;0.0497065671&lt;/d7p1:ScG&gt;&#10;              &lt;d7p1:ScR&gt;0.006048833&lt;/d7p1:ScR&gt;&#10;            &lt;/d6p1:_fillColor&gt;&#10;            &lt;d6p1:_fillPattern&gt;msoPatternMixed&lt;/d6p1:_fillPattern&gt;&#10;            &lt;d6p1:_fillVisible&gt;true&lt;/d6p1:_fillVisible&gt;&#10;            &lt;d6p1:_flipHorizontally&gt;false&lt;/d6p1:_flipHorizontally&gt;&#10;            &lt;d6p1:_flipHorizontallyApplied&gt;false&lt;/d6p1:_flipHorizontallyApplied&gt;&#10;            &lt;d6p1:_flipVertically&gt;false&lt;/d6p1:_flipVertically&gt;&#10;            &lt;d6p1:_flipVerticallyApplied&gt;false&lt;/d6p1:_flipVerticallyApplied&gt;&#10;            &lt;d6p1:_height&gt;21.04931&lt;/d6p1:_height&gt;&#10;            &lt;d6p1:_left&gt;654.3586&lt;/d6p1:_left&gt;&#10;            &lt;d6p1:_lineDashStyle&gt;msoLineSolid&lt;/d6p1:_lineDashStyle&gt;&#10;            &lt;d6p1:_managedId&gt;e9d8b9dc-3d0e-41b7-b22b-23105afb7546&lt;/d6p1:_managedId&gt;&#10;            &lt;d6p1:_rotation&gt;0&lt;/d6p1:_rotation&gt;&#10;            &lt;d6p1:_sizeToTextHeight&gt;true&lt;/d6p1:_sizeToTextHeight&gt;&#10;            &lt;d6p1:_sizeToTextWidth&gt;true&lt;/d6p1:_sizeToTextWidth&gt;&#10;            &lt;d6p1:_text z:Ref=&quot;65&quot; i:nil=&quot;true&quot; /&gt;&#10;            &lt;d6p1:_textBold&gt;false&lt;/d6p1:_textBold&gt;&#10;            &lt;d6p1:_textColor xmlns:d7p1=&quot;http://schemas.datacontract.org/2004/07/System.Windows.Media&quot;&gt;&#10;              &lt;d7p1:A&gt;255&lt;/d7p1:A&gt;&#10;              &lt;d7p1:B&gt;255&lt;/d7p1:B&gt;&#10;              &lt;d7p1:G&gt;255&lt;/d7p1:G&gt;&#10;              &lt;d7p1:R&gt;255&lt;/d7p1:R&gt;&#10;              &lt;d7p1:ScA&gt;1&lt;/d7p1:ScA&gt;&#10;              &lt;d7p1:ScB&gt;1&lt;/d7p1:ScB&gt;&#10;              &lt;d7p1:ScG&gt;1&lt;/d7p1:ScG&gt;&#10;              &lt;d7p1:ScR&gt;1&lt;/d7p1:ScR&gt;&#10;            &lt;/d6p1:_textColor&gt;&#10;            &lt;d6p1:_textFont z:Id=&quot;66&quot;&gt;Segoe UI Light&lt;/d6p1:_textFont&gt;&#10;            &lt;d6p1:_textHorizontalAlignment&gt;msoAnchorCenter&lt;/d6p1:_textHorizontalAlignment&gt;&#10;            &lt;d6p1:_textItalic&gt;false&lt;/d6p1:_textItalic&gt;&#10;            &lt;d6p1:_textMargin xmlns:d7p1=&quot;http://schemas.datacontract.org/2004/07/System.Windows&quot;&gt;&#10;              &lt;d7p1:Bottom&gt;2.8346457481384277&lt;/d7p1:Bottom&gt;&#10;              &lt;d7p1:Left&gt;2.8346457481384277&lt;/d7p1:Left&gt;&#10;              &lt;d7p1:Right&gt;2.8346457481384277&lt;/d7p1:Right&gt;&#10;              &lt;d7p1:Top&gt;2.8346457481384277&lt;/d7p1:Top&gt;&#10;            &lt;/d6p1:_textMargin&gt;&#10;            &lt;d6p1:_textSize&gt;12&lt;/d6p1:_textSize&gt;&#10;            &lt;d6p1:_textUnderline&gt;false&lt;/d6p1:_textUnderline&gt;&#10;            &lt;d6p1:_textVerticalAlignment&gt;msoAnchorMiddle&lt;/d6p1:_textVerticalAlignment&gt;&#10;            &lt;d6p1:_top&gt;201.160934&lt;/d6p1:_top&gt;&#10;            &lt;d6p1:_visible&gt;true&lt;/d6p1:_visible&gt;&#10;            &lt;d6p1:_width&gt;22.4059582&lt;/d6p1:_width&gt;&#10;          &lt;/d4p1:Value&gt;&#10;        &lt;/d4p1:KeyValueOfstringShapePdtpRUnD&gt;&#10;      &lt;/_shapes&gt;&#10;      &lt;BackgroundColor xmlns:d4p1=&quot;http://schemas.datacontract.org/2004/07/System.Windows.Media&quot;&gt;&#10;        &lt;d4p1:A&gt;64&lt;/d4p1:A&gt;&#10;        &lt;d4p1:B&gt;110&lt;/d4p1:B&gt;&#10;        &lt;d4p1:G&gt;63&lt;/d4p1:G&gt;&#10;        &lt;d4p1:R&gt;18&lt;/d4p1:R&gt;&#10;        &lt;d4p1:ScA&gt;0.2509804&lt;/d4p1:ScA&gt;&#10;        &lt;d4p1:ScB&gt;0.155926466&lt;/d4p1:ScB&gt;&#10;        &lt;d4p1:ScG&gt;0.0497065671&lt;/d4p1:ScG&gt;&#10;        &lt;d4p1:ScR&gt;0.006048833&lt;/d4p1:ScR&gt;&#10;      &lt;/BackgroundColor&gt;&#10;      &lt;Center xmlns:d4p1=&quot;http://schemas.datacontract.org/2004/07/System.Windows&quot;&gt;&#10;        &lt;d4p1:_x&gt;665.56156063079834&lt;/d4p1:_x&gt;&#10;        &lt;d4p1:_y&gt;211.68558979034424&lt;/d4p1:_y&gt;&#10;      &lt;/Center&gt;&#10;      &lt;FontBold&gt;false&lt;/FontBold&gt;&#10;      &lt;FontItalic&gt;false&lt;/FontItalic&gt;&#10;      &lt;FontName z:Ref=&quot;66&quot; i:nil=&quot;true&quot; /&gt;&#10;      &lt;FontSize&gt;12&lt;/FontSize&gt;&#10;      &lt;FontUnderline&gt;false&lt;/FontUnderline&gt;&#10;      &lt;HasLeaderLine&gt;false&lt;/HasLeaderLine&gt;&#10;      &lt;IsBackgroundVisible&gt;true&lt;/IsBackgroundVisible&gt;&#10;      &lt;IsUserPosition&gt;false&lt;/IsUserPosition&gt;&#10;      &lt;LastPositionInChartPoint&gt;true&lt;/LastPositionInChartPoint&gt;&#10;      &lt;LeaderLineColor xmlns:d4p1=&quot;http://schemas.datacontract.org/2004/07/System.Windows.Media&quot;&gt;&#10;        &lt;d4p1:A&gt;255&lt;/d4p1:A&gt;&#10;        &lt;d4p1:B&gt;169&lt;/d4p1:B&gt;&#10;        &lt;d4p1:G&gt;169&lt;/d4p1:G&gt;&#10;        &lt;d4p1:R&gt;169&lt;/d4p1:R&gt;&#10;        &lt;d4p1:ScA&gt;1&lt;/d4p1:ScA&gt;&#10;        &lt;d4p1:ScB&gt;0.396755219&lt;/d4p1:ScB&gt;&#10;        &lt;d4p1:ScG&gt;0.396755219&lt;/d4p1:ScG&gt;&#10;        &lt;d4p1:ScR&gt;0.396755219&lt;/d4p1:ScR&gt;&#10;      &lt;/LeaderLineColor&gt;&#10;      &lt;LeaderLineWeight&gt;0.25&lt;/LeaderLineWeight&gt;&#10;      &lt;OffsetVector xmlns:d4p1=&quot;http://schemas.datacontract.org/2004/07/System.Windows&quot;&gt;&#10;        &lt;d4p1:_x&gt;0&lt;/d4p1:_x&gt;&#10;        &lt;d4p1:_y&gt;0&lt;/d4p1:_y&gt;&#10;      &lt;/OffsetVector&gt;&#10;      &lt;PointIndex&gt;4&lt;/PointIndex&gt;&#10;      &lt;Position&gt;xlLabelPositionCenter&lt;/Position&gt;&#10;      &lt;Prefix i:nil=&quot;true&quot; /&gt;&#10;      &lt;Separator z:Ref=&quot;10&quot; i:nil=&quot;true&quot; /&gt;&#10;      &lt;SeriesIndex&gt;2&lt;/SeriesIndex&gt;&#10;      &lt;ShowBubbleSize&gt;false&lt;/ShowBubbleSize&gt;&#10;      &lt;ShowCategoryName&gt;false&lt;/ShowCategoryName&gt;&#10;      &lt;ShowLegendKey&gt;false&lt;/ShowLegendKey&gt;&#10;      &lt;ShowPercentage&gt;false&lt;/ShowPercentage&gt;&#10;      &lt;ShowSeriesName&gt;false&lt;/ShowSeriesName&gt;&#10;      &lt;ShowValue&gt;true&lt;/ShowValue&gt;&#10;      &lt;Text z:Id=&quot;67&quot;&gt;190&lt;/Text&gt;&#10;      &lt;TextColor xmlns:d4p1=&quot;http://schemas.datacontract.org/2004/07/System.Windows.Media&quot;&gt;&#10;        &lt;d4p1:A&gt;255&lt;/d4p1:A&gt;&#10;        &lt;d4p1:B&gt;255&lt;/d4p1:B&gt;&#10;        &lt;d4p1:G&gt;255&lt;/d4p1:G&gt;&#10;        &lt;d4p1:R&gt;255&lt;/d4p1:R&gt;&#10;        &lt;d4p1:ScA&gt;1&lt;/d4p1:ScA&gt;&#10;        &lt;d4p1:ScB&gt;1&lt;/d4p1:ScB&gt;&#10;        &lt;d4p1:ScG&gt;1&lt;/d4p1:ScG&gt;&#10;        &lt;d4p1:ScR&gt;1&lt;/d4p1:ScR&gt;&#10;      &lt;/TextColor&gt;&#10;      &lt;TextMargin xmlns:d4p1=&quot;http://schemas.datacontract.org/2004/07/System.Windows&quot;&gt;&#10;        &lt;d4p1:Bottom&gt;2.8346457481384277&lt;/d4p1:Bottom&gt;&#10;        &lt;d4p1:Left&gt;2.8346457481384277&lt;/d4p1:Left&gt;&#10;        &lt;d4p1:Right&gt;2.8346457481384277&lt;/d4p1:Right&gt;&#10;        &lt;d4p1:Top&gt;2.8346457481384277&lt;/d4p1:Top&gt;&#10;      &lt;/TextMargin&gt;&#10;      &lt;_leaderLineDashStyle&gt;1&lt;/_leaderLineDashStyle&gt;&#10;    &lt;/DataLabel&gt;&#10;    &lt;DataLabel z:Id=&quot;68&quot;&gt;&#10;      &lt;Initialized xmlns=&quot;http://schemas.datacontract.org/2004/07/mio.Common.PowerPoint.Managed.Charts&quot;&gt;true&lt;/Initialized&gt;&#10;      &lt;Version xmlns=&quot;http://schemas.datacontract.org/2004/07/mio.Common.PowerPoint.Managed.Charts&quot;&gt;2&lt;/Version&gt;&#10;      &lt;Deleted xmlns=&quot;http://schemas.datacontract.org/2004/07/mio.Common.PowerPoint.Managed.Charts.Shapes&quot;&gt;false&lt;/Deleted&gt;&#10;      &lt;Hidden xmlns=&quot;http://schemas.datacontract.org/2004/07/mio.Common.PowerPoint.Managed.Charts.Shapes&quot;&gt;false&lt;/Hidden&gt;&#10;      &lt;_shapes xmlns:d4p1=&quot;http://schemas.microsoft.com/2003/10/Serialization/Arrays&quot; z:Id=&quot;69&quot; z:Size=&quot;1&quot; xmlns=&quot;http://schemas.datacontract.org/2004/07/mio.Common.PowerPoint.Managed.Charts.Shapes&quot;&gt;&#10;        &lt;d4p1:KeyValueOfstringShapePdtpRUnD&gt;&#10;          &lt;d4p1:Key z:Ref=&quot;5&quot; i:nil=&quot;true&quot; /&gt;&#10;          &lt;d4p1:Value xmlns:d6p1=&quot;http://schemas.datacontract.org/2004/07/ManagedShapes.Shapes&quot; z:Id=&quot;70&quot; i:type=&quot;d6p1:TextBox&quot;&gt;&#10;            &lt;DirtyOverride xmlns=&quot;http://schemas.datacontract.org/2004/07/ManagedShapes.Shapes.Base&quot;&gt;false&lt;/DirtyOverride&gt;&#10;            &lt;_dirtyProperties z:Id=&quot;71&quot; z:Size=&quot;0&quot; xmlns=&quot;http://schemas.datacontract.org/2004/07/ManagedShapes.Shapes.Base&quot; /&gt;&#10;            &lt;d6p1:HasChanges&gt;true&lt;/d6p1:HasChanges&gt;&#10;            &lt;d6p1:ShapePreviouslyCreated&gt;false&lt;/d6p1:ShapePreviouslyCreated&gt;&#10;            &lt;d6p1:UseNameInsteadOfTagAsId&gt;true&lt;/d6p1:UseNameInsteadOfTagAsId&gt;&#10;            &lt;d6p1:ZOrder&gt;0&lt;/d6p1:ZOrder&gt;&#10;            &lt;d6p1:_borderColor xmlns:d7p1=&quot;http://schemas.datacontract.org/2004/07/System.Windows.Media&quot;&gt;&#10;              &lt;d7p1:A&gt;0&lt;/d7p1:A&gt;&#10;              &lt;d7p1:B&gt;0&lt;/d7p1:B&gt;&#10;              &lt;d7p1:G&gt;0&lt;/d7p1:G&gt;&#10;              &lt;d7p1:R&gt;0&lt;/d7p1:R&gt;&#10;              &lt;d7p1:ScA&gt;0&lt;/d7p1:ScA&gt;&#10;              &lt;d7p1:ScB&gt;0&lt;/d7p1:ScB&gt;&#10;              &lt;d7p1:ScG&gt;0&lt;/d7p1:ScG&gt;&#10;              &lt;d7p1:ScR&gt;0&lt;/d7p1:ScR&gt;&#10;            &lt;/d6p1:_borderColor&gt;&#10;            &lt;d6p1:_borderThickness&gt;0&lt;/d6p1:_borderThickness&gt;&#10;            &lt;d6p1:_displayText z:Id=&quot;72&quot;&gt;200&lt;/d6p1:_displayText&gt;&#10;            &lt;d6p1:_fillColor xmlns:d7p1=&quot;http://schemas.datacontract.org/2004/07/System.Windows.Media&quot;&gt;&#10;              &lt;d7p1:A&gt;64&lt;/d7p1:A&gt;&#10;              &lt;d7p1:B&gt;110&lt;/d7p1:B&gt;&#10;              &lt;d7p1:G&gt;63&lt;/d7p1:G&gt;&#10;              &lt;d7p1:R&gt;18&lt;/d7p1:R&gt;&#10;              &lt;d7p1:ScA&gt;0.2509804&lt;/d7p1:ScA&gt;&#10;              &lt;d7p1:ScB&gt;0.155926466&lt;/d7p1:ScB&gt;&#10;              &lt;d7p1:ScG&gt;0.0497065671&lt;/d7p1:ScG&gt;&#10;              &lt;d7p1:ScR&gt;0.006048833&lt;/d7p1:ScR&gt;&#10;            &lt;/d6p1:_fillColor&gt;&#10;            &lt;d6p1:_fillPattern&gt;msoPatternMixed&lt;/d6p1:_fillPattern&gt;&#10;            &lt;d6p1:_fillVisible&gt;true&lt;/d6p1:_fillVisible&gt;&#10;            &lt;d6p1:_flipHorizontally&gt;false&lt;/d6p1:_flipHorizontally&gt;&#10;            &lt;d6p1:_flipHorizontallyApplied&gt;false&lt;/d6p1:_flipHorizontallyApplied&gt;&#10;            &lt;d6p1:_flipVertically&gt;false&lt;/d6p1:_flipVertically&gt;&#10;            &lt;d6p1:_flipVerticallyApplied&gt;false&lt;/d6p1:_flipVerticallyApplied&gt;&#10;            &lt;d6p1:_height&gt;21.04931&lt;/d6p1:_height&gt;&#10;            &lt;d6p1:_left&gt;820.1809&lt;/d6p1:_left&gt;&#10;            &lt;d6p1:_lineDashStyle&gt;msoLineSolid&lt;/d6p1:_lineDashStyle&gt;&#10;            &lt;d6p1:_managedId&gt;7b0affed-0f0e-449a-8df0-80870363125f&lt;/d6p1:_managedId&gt;&#10;            &lt;d6p1:_rotation&gt;0&lt;/d6p1:_rotation&gt;&#10;            &lt;d6p1:_sizeToTextHeight&gt;true&lt;/d6p1:_sizeToTextHeight&gt;&#10;            &lt;d6p1:_sizeToTextWidth&gt;true&lt;/d6p1:_sizeToTextWidth&gt;&#10;            &lt;d6p1:_text z:Ref=&quot;72&quot; i:nil=&quot;true&quot; /&gt;&#10;            &lt;d6p1:_textBold&gt;false&lt;/d6p1:_textBold&gt;&#10;            &lt;d6p1:_textColor xmlns:d7p1=&quot;http://schemas.datacontract.org/2004/07/System.Windows.Media&quot;&gt;&#10;              &lt;d7p1:A&gt;255&lt;/d7p1:A&gt;&#10;              &lt;d7p1:B&gt;255&lt;/d7p1:B&gt;&#10;              &lt;d7p1:G&gt;255&lt;/d7p1:G&gt;&#10;              &lt;d7p1:R&gt;255&lt;/d7p1:R&gt;&#10;              &lt;d7p1:ScA&gt;1&lt;/d7p1:ScA&gt;&#10;              &lt;d7p1:ScB&gt;1&lt;/d7p1:ScB&gt;&#10;              &lt;d7p1:ScG&gt;1&lt;/d7p1:ScG&gt;&#10;              &lt;d7p1:ScR&gt;1&lt;/d7p1:ScR&gt;&#10;            &lt;/d6p1:_textColor&gt;&#10;            &lt;d6p1:_textFont z:Id=&quot;73&quot;&gt;Segoe UI Light&lt;/d6p1:_textFont&gt;&#10;            &lt;d6p1:_textHorizontalAlignment&gt;msoAnchorCenter&lt;/d6p1:_textHorizontalAlignment&gt;&#10;            &lt;d6p1:_textItalic&gt;false&lt;/d6p1:_textItalic&gt;&#10;            &lt;d6p1:_textMargin xmlns:d7p1=&quot;http://schemas.datacontract.org/2004/07/System.Windows&quot;&gt;&#10;              &lt;d7p1:Bottom&gt;2.8346457481384277&lt;/d7p1:Bottom&gt;&#10;              &lt;d7p1:Left&gt;2.8346457481384277&lt;/d7p1:Left&gt;&#10;              &lt;d7p1:Right&gt;2.8346457481384277&lt;/d7p1:Right&gt;&#10;              &lt;d7p1:Top&gt;2.8346457481384277&lt;/d7p1:Top&gt;&#10;            &lt;/d6p1:_textMargin&gt;&#10;            &lt;d6p1:_textSize&gt;12&lt;/d6p1:_textSize&gt;&#10;            &lt;d6p1:_textUnderline&gt;false&lt;/d6p1:_textUnderline&gt;&#10;            &lt;d6p1:_textVerticalAlignment&gt;msoAnchorMiddle&lt;/d6p1:_textVerticalAlignment&gt;&#10;            &lt;d6p1:_top&gt;194.461411&lt;/d6p1:_top&gt;&#10;            &lt;d6p1:_visible&gt;true&lt;/d6p1:_visible&gt;&#10;            &lt;d6p1:_width&gt;24.3092918&lt;/d6p1:_width&gt;&#10;          &lt;/d4p1:Value&gt;&#10;        &lt;/d4p1:KeyValueOfstringShapePdtpRUnD&gt;&#10;      &lt;/_shapes&gt;&#10;      &lt;BackgroundColor xmlns:d4p1=&quot;http://schemas.datacontract.org/2004/07/System.Windows.Media&quot;&gt;&#10;        &lt;d4p1:A&gt;64&lt;/d4p1:A&gt;&#10;        &lt;d4p1:B&gt;110&lt;/d4p1:B&gt;&#10;        &lt;d4p1:G&gt;63&lt;/d4p1:G&gt;&#10;        &lt;d4p1:R&gt;18&lt;/d4p1:R&gt;&#10;        &lt;d4p1:ScA&gt;0.2509804&lt;/d4p1:ScA&gt;&#10;        &lt;d4p1:ScB&gt;0.155926466&lt;/d4p1:ScB&gt;&#10;        &lt;d4p1:ScG&gt;0.0497065671&lt;/d4p1:ScG&gt;&#10;        &lt;d4p1:ScR&gt;0.006048833&lt;/d4p1:ScR&gt;&#10;      &lt;/BackgroundColor&gt;&#10;      &lt;Center xmlns:d4p1=&quot;http://schemas.datacontract.org/2004/07/System.Windows&quot;&gt;&#10;        &lt;d4p1:_x&gt;832.3355541229248&lt;/d4p1:_x&gt;&#10;        &lt;d4p1:_y&gt;204.986065864563&lt;/d4p1:_y&gt;&#10;      &lt;/Center&gt;&#10;      &lt;FontBold&gt;false&lt;/FontBold&gt;&#10;      &lt;FontItalic&gt;false&lt;/FontItalic&gt;&#10;      &lt;FontName z:Ref=&quot;73&quot; i:nil=&quot;true&quot; /&gt;&#10;      &lt;FontSize&gt;12&lt;/FontSize&gt;&#10;      &lt;FontUnderline&gt;false&lt;/FontUnderline&gt;&#10;      &lt;HasLeaderLine&gt;false&lt;/HasLeaderLine&gt;&#10;      &lt;IsBackgroundVisible&gt;true&lt;/IsBackgroundVisible&gt;&#10;      &lt;IsUserPosition&gt;false&lt;/IsUserPosition&gt;&#10;      &lt;LastPositionInChartPoint&gt;true&lt;/LastPositionInChartPoint&gt;&#10;      &lt;LeaderLineColor xmlns:d4p1=&quot;http://schemas.datacontract.org/2004/07/System.Windows.Media&quot;&gt;&#10;        &lt;d4p1:A&gt;255&lt;/d4p1:A&gt;&#10;        &lt;d4p1:B&gt;169&lt;/d4p1:B&gt;&#10;        &lt;d4p1:G&gt;169&lt;/d4p1:G&gt;&#10;        &lt;d4p1:R&gt;169&lt;/d4p1:R&gt;&#10;        &lt;d4p1:ScA&gt;1&lt;/d4p1:ScA&gt;&#10;        &lt;d4p1:ScB&gt;0.396755219&lt;/d4p1:ScB&gt;&#10;        &lt;d4p1:ScG&gt;0.396755219&lt;/d4p1:ScG&gt;&#10;        &lt;d4p1:ScR&gt;0.396755219&lt;/d4p1:ScR&gt;&#10;      &lt;/LeaderLineColor&gt;&#10;      &lt;LeaderLineWeight&gt;0.25&lt;/LeaderLineWeight&gt;&#10;      &lt;OffsetVector xmlns:d4p1=&quot;http://schemas.datacontract.org/2004/07/System.Windows&quot;&gt;&#10;        &lt;d4p1:_x&gt;0&lt;/d4p1:_x&gt;&#10;        &lt;d4p1:_y&gt;0&lt;/d4p1:_y&gt;&#10;      &lt;/OffsetVector&gt;&#10;      &lt;PointIndex&gt;5&lt;/PointIndex&gt;&#10;      &lt;Position&gt;xlLabelPositionCenter&lt;/Position&gt;&#10;      &lt;Prefix i:nil=&quot;true&quot; /&gt;&#10;      &lt;Separator z:Ref=&quot;10&quot; i:nil=&quot;true&quot; /&gt;&#10;      &lt;SeriesIndex&gt;2&lt;/SeriesIndex&gt;&#10;      &lt;ShowBubbleSize&gt;false&lt;/ShowBubbleSize&gt;&#10;      &lt;ShowCategoryName&gt;false&lt;/ShowCategoryName&gt;&#10;      &lt;ShowLegendKey&gt;false&lt;/ShowLegendKey&gt;&#10;      &lt;ShowPercentage&gt;false&lt;/ShowPercentage&gt;&#10;      &lt;ShowSeriesName&gt;false&lt;/ShowSeriesName&gt;&#10;      &lt;ShowValue&gt;true&lt;/ShowValue&gt;&#10;      &lt;Text z:Id=&quot;74&quot;&gt;200&lt;/Text&gt;&#10;      &lt;TextColor xmlns:d4p1=&quot;http://schemas.datacontract.org/2004/07/System.Windows.Media&quot;&gt;&#10;        &lt;d4p1:A&gt;255&lt;/d4p1:A&gt;&#10;        &lt;d4p1:B&gt;255&lt;/d4p1:B&gt;&#10;        &lt;d4p1:G&gt;255&lt;/d4p1:G&gt;&#10;        &lt;d4p1:R&gt;255&lt;/d4p1:R&gt;&#10;        &lt;d4p1:ScA&gt;1&lt;/d4p1:ScA&gt;&#10;        &lt;d4p1:ScB&gt;1&lt;/d4p1:ScB&gt;&#10;        &lt;d4p1:ScG&gt;1&lt;/d4p1:ScG&gt;&#10;        &lt;d4p1:ScR&gt;1&lt;/d4p1:ScR&gt;&#10;      &lt;/TextColor&gt;&#10;      &lt;TextMargin xmlns:d4p1=&quot;http://schemas.datacontract.org/2004/07/System.Windows&quot;&gt;&#10;        &lt;d4p1:Bottom&gt;2.8346457481384277&lt;/d4p1:Bottom&gt;&#10;        &lt;d4p1:Left&gt;2.8346457481384277&lt;/d4p1:Left&gt;&#10;        &lt;d4p1:Right&gt;2.8346457481384277&lt;/d4p1:Right&gt;&#10;        &lt;d4p1:Top&gt;2.8346457481384277&lt;/d4p1:Top&gt;&#10;      &lt;/TextMargin&gt;&#10;      &lt;_leaderLineDashStyle&gt;1&lt;/_leaderLineDashStyle&gt;&#10;    &lt;/DataLabel&gt;&#10;  &lt;/DataLabels&gt;&#10;&lt;/ManagedDataLabelsData&gt;"/>
  <p:tag name="OVERLAYS - OVERLAY_DATA" val="&lt;?xml version=&quot;1.0&quot; encoding=&quot;utf-8&quot;?&gt;&#10;&lt;OverlayData xmlns:i=&quot;http://www.w3.org/2001/XMLSchema-instance&quot; z:Id=&quot;1&quot; xmlns:z=&quot;http://schemas.microsoft.com/2003/10/Serialization/&quot; xmlns=&quot;http://schemas.datacontract.org/2004/07/empower.Charts.PowerPointAddin.Model.Charts.Overlays.Data&quot;&gt;&#10;  &lt;NewOverlayInfos z:Id=&quot;2&quot; z:Size=&quot;0&quot; /&gt;&#10;  &lt;OverlayInfos z:Id=&quot;3&quot; z:Size=&quot;0&quot; /&gt;&#10;&lt;/OverlayData&gt;"/>
  <p:tag name="METADATA - DATAVAULT" val="&lt;?xml version=&quot;1.0&quot; encoding=&quot;utf-8&quot;?&gt;&#10;&lt;DataVault xmlns:i=&quot;http://www.w3.org/2001/XMLSchema-instance&quot; z:Id=&quot;1&quot; xmlns:z=&quot;http://schemas.microsoft.com/2003/10/Serialization/&quot; xmlns=&quot;http://schemas.datacontract.org/2004/07/empower.Charts.PowerPointAddin.Model.Charts.Breaks&quot;&gt;&#10;  &lt;_items z:Id=&quot;2&quot; z:Size=&quot;0&quot; /&gt;&#10;&lt;/DataVault&gt;"/>
  <p:tag name="MIO_EKGUID" val="1c9b4ff3-1bdc-481b-9df1-5e70d53d1734"/>
  <p:tag name="MIO_UPDATE" val="True"/>
  <p:tag name="MIO_VERSION" val="05.11.2020 07:10:38"/>
  <p:tag name="MIO_DBID" val="2473BF3E-1D8A-464A-9BD5-078706286A2F"/>
  <p:tag name="MIO_LASTDOWNLOADED" val="03.03.2022 09:19:37.920"/>
  <p:tag name="MIO_OBJECTNAME" val="Clustered Column"/>
  <p:tag name="MIO_LASTEDITORNAME" val="empower enterpri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A PowerPoint Template" id="{3D832649-BE38-004F-B7B3-C5E75FD2E8DD}" vid="{B9A5A8F7-ED71-494A-8309-96B027D29B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A PowerPoint Template" id="{3D832649-BE38-004F-B7B3-C5E75FD2E8DD}" vid="{B9A5A8F7-ED71-494A-8309-96B027D29B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3727AFF1DF3E4EA8041DD4F068955E" ma:contentTypeVersion="18" ma:contentTypeDescription="Create a new document." ma:contentTypeScope="" ma:versionID="16abd74deadcbd73bb619c01289b0d9c">
  <xsd:schema xmlns:xsd="http://www.w3.org/2001/XMLSchema" xmlns:xs="http://www.w3.org/2001/XMLSchema" xmlns:p="http://schemas.microsoft.com/office/2006/metadata/properties" xmlns:ns2="dbe4802c-fa7e-493c-9d23-852354079e6c" xmlns:ns3="83ebce4f-d2b3-49b4-b0dc-4f8cc5f24958" targetNamespace="http://schemas.microsoft.com/office/2006/metadata/properties" ma:root="true" ma:fieldsID="2f242e6dfc1dfc54b3a9fb186f7c0404" ns2:_="" ns3:_="">
    <xsd:import namespace="dbe4802c-fa7e-493c-9d23-852354079e6c"/>
    <xsd:import namespace="83ebce4f-d2b3-49b4-b0dc-4f8cc5f249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4802c-fa7e-493c-9d23-852354079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21ec54-5c1f-4323-b38e-9ab34920dd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ebce4f-d2b3-49b4-b0dc-4f8cc5f2495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41047d-f8db-49e4-a686-54d7950fadb2}" ma:internalName="TaxCatchAll" ma:showField="CatchAllData" ma:web="83ebce4f-d2b3-49b4-b0dc-4f8cc5f249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ebce4f-d2b3-49b4-b0dc-4f8cc5f24958" xsi:nil="true"/>
    <lcf76f155ced4ddcb4097134ff3c332f xmlns="dbe4802c-fa7e-493c-9d23-852354079e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C0F895-0653-49C4-BB2C-E6A630528EFE}"/>
</file>

<file path=customXml/itemProps2.xml><?xml version="1.0" encoding="utf-8"?>
<ds:datastoreItem xmlns:ds="http://schemas.openxmlformats.org/officeDocument/2006/customXml" ds:itemID="{F59F5F60-6CF0-47B0-9D7F-264732AE69CA}"/>
</file>

<file path=customXml/itemProps3.xml><?xml version="1.0" encoding="utf-8"?>
<ds:datastoreItem xmlns:ds="http://schemas.openxmlformats.org/officeDocument/2006/customXml" ds:itemID="{F054AA2B-336C-404A-AA20-F1E7C579CADB}"/>
</file>

<file path=docProps/app.xml><?xml version="1.0" encoding="utf-8"?>
<Properties xmlns="http://schemas.openxmlformats.org/officeDocument/2006/extended-properties" xmlns:vt="http://schemas.openxmlformats.org/officeDocument/2006/docPropsVTypes">
  <TotalTime>1257</TotalTime>
  <Words>2459</Words>
  <Application>Microsoft Office PowerPoint</Application>
  <PresentationFormat>Widescreen</PresentationFormat>
  <Paragraphs>228</Paragraphs>
  <Slides>20</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Arial Black</vt:lpstr>
      <vt:lpstr>Calibri</vt:lpstr>
      <vt:lpstr>Helvetica Light</vt:lpstr>
      <vt:lpstr>montserrat</vt:lpstr>
      <vt:lpstr>montserrat</vt:lpstr>
      <vt:lpstr>Montserrat Black</vt:lpstr>
      <vt:lpstr>Montserrat Medium</vt:lpstr>
      <vt:lpstr>Symbol</vt:lpstr>
      <vt:lpstr>Wingdings</vt:lpstr>
      <vt:lpstr>Office Theme</vt:lpstr>
      <vt:lpstr>Office Theme</vt:lpstr>
      <vt:lpstr>PowerPoint Presentation</vt:lpstr>
      <vt:lpstr>Brief Overview</vt:lpstr>
      <vt:lpstr>Integrated Mechanisms</vt:lpstr>
      <vt:lpstr>PowerPoint Presentation</vt:lpstr>
      <vt:lpstr>2022 Threat To Decimate MICRA</vt:lpstr>
      <vt:lpstr>2022 Threat to Decimate MICRA</vt:lpstr>
      <vt:lpstr>PowerPoint Presentation</vt:lpstr>
      <vt:lpstr>AB 35 Modernizes and Updates MICRA</vt:lpstr>
      <vt:lpstr>Who Made the Agreement? </vt:lpstr>
      <vt:lpstr>Maintains Important Protections of MICRA</vt:lpstr>
      <vt:lpstr>New Protections</vt:lpstr>
      <vt:lpstr>Modernizing and Updating MICRA</vt:lpstr>
      <vt:lpstr>Cap Comparison: AB 35 Compromise vs. FIPA</vt:lpstr>
      <vt:lpstr>Three New Cap Categories </vt:lpstr>
      <vt:lpstr>Key Takeaways: MICRA Modernization vs. FIPA</vt:lpstr>
      <vt:lpstr>PowerPoint Presentation</vt:lpstr>
      <vt:lpstr>Estimated Changes in Physician MPLI Costs  ~ as Projected in 2022~</vt:lpstr>
      <vt:lpstr>Litigation Challenging AB35</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Campaign</dc:title>
  <dc:creator>Micah Scheindlin</dc:creator>
  <cp:lastModifiedBy>Tracy Lloyd</cp:lastModifiedBy>
  <cp:revision>42</cp:revision>
  <cp:lastPrinted>2020-02-14T17:16:36Z</cp:lastPrinted>
  <dcterms:created xsi:type="dcterms:W3CDTF">2020-02-13T20:53:50Z</dcterms:created>
  <dcterms:modified xsi:type="dcterms:W3CDTF">2024-10-08T15:10:52Z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0x010100613727AFF1DF3E4EA8041DD4F068955E</vt:lpwstr>
  </property>
</Properties>
</file>