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22"/>
  </p:notesMasterIdLst>
  <p:handoutMasterIdLst>
    <p:handoutMasterId r:id="rId23"/>
  </p:handoutMasterIdLst>
  <p:sldIdLst>
    <p:sldId id="279" r:id="rId5"/>
    <p:sldId id="299" r:id="rId6"/>
    <p:sldId id="305" r:id="rId7"/>
    <p:sldId id="300" r:id="rId8"/>
    <p:sldId id="304" r:id="rId9"/>
    <p:sldId id="303" r:id="rId10"/>
    <p:sldId id="289" r:id="rId11"/>
    <p:sldId id="272" r:id="rId12"/>
    <p:sldId id="271" r:id="rId13"/>
    <p:sldId id="270" r:id="rId14"/>
    <p:sldId id="298" r:id="rId15"/>
    <p:sldId id="292" r:id="rId16"/>
    <p:sldId id="290" r:id="rId17"/>
    <p:sldId id="286" r:id="rId18"/>
    <p:sldId id="280" r:id="rId19"/>
    <p:sldId id="283" r:id="rId20"/>
    <p:sldId id="296" r:id="rId21"/>
  </p:sldIdLst>
  <p:sldSz cx="14630400" cy="8229600"/>
  <p:notesSz cx="6858000" cy="9313863"/>
  <p:defaultTextStyle>
    <a:defPPr>
      <a:defRPr lang="en-US"/>
    </a:defPPr>
    <a:lvl1pPr algn="l" defTabSz="652463"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3" charset="-128"/>
        <a:cs typeface="+mn-cs"/>
      </a:defRPr>
    </a:lvl1pPr>
    <a:lvl2pPr marL="652463" indent="-195263" algn="l" defTabSz="652463"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3" charset="-128"/>
        <a:cs typeface="+mn-cs"/>
      </a:defRPr>
    </a:lvl2pPr>
    <a:lvl3pPr marL="1304925" indent="-390525" algn="l" defTabSz="652463"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3" charset="-128"/>
        <a:cs typeface="+mn-cs"/>
      </a:defRPr>
    </a:lvl3pPr>
    <a:lvl4pPr marL="1958975" indent="-587375" algn="l" defTabSz="652463"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3" charset="-128"/>
        <a:cs typeface="+mn-cs"/>
      </a:defRPr>
    </a:lvl4pPr>
    <a:lvl5pPr marL="2611438" indent="-782638" algn="l" defTabSz="652463"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3"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3"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3"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3"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3" charset="-128"/>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254"/>
    <a:srgbClr val="003056"/>
    <a:srgbClr val="FFF3CD"/>
    <a:srgbClr val="FFFFCC"/>
    <a:srgbClr val="FEF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5DDA0-FA42-4E2D-8B7F-625F8EA61E23}" v="34" dt="2024-09-16T17:48:17.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79523" autoAdjust="0"/>
  </p:normalViewPr>
  <p:slideViewPr>
    <p:cSldViewPr snapToGrid="0" snapToObjects="1">
      <p:cViewPr varScale="1">
        <p:scale>
          <a:sx n="70" d="100"/>
          <a:sy n="70" d="100"/>
        </p:scale>
        <p:origin x="1674" y="84"/>
      </p:cViewPr>
      <p:guideLst>
        <p:guide orient="horz" pos="2592"/>
        <p:guide pos="4608"/>
      </p:guideLst>
    </p:cSldViewPr>
  </p:slideViewPr>
  <p:notesTextViewPr>
    <p:cViewPr>
      <p:scale>
        <a:sx n="100" d="100"/>
        <a:sy n="100" d="100"/>
      </p:scale>
      <p:origin x="0" y="0"/>
    </p:cViewPr>
  </p:notesTextViewPr>
  <p:notesViewPr>
    <p:cSldViewPr snapToGrid="0" snapToObjects="1">
      <p:cViewPr varScale="1">
        <p:scale>
          <a:sx n="110" d="100"/>
          <a:sy n="110" d="100"/>
        </p:scale>
        <p:origin x="403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Stinson" userId="4ffcadbb-63bf-4803-8c0d-447ac4aebd1f" providerId="ADAL" clId="{1015DDA0-FA42-4E2D-8B7F-625F8EA61E23}"/>
    <pc:docChg chg="custSel addSld delSld modSld sldOrd">
      <pc:chgData name="Mike Stinson" userId="4ffcadbb-63bf-4803-8c0d-447ac4aebd1f" providerId="ADAL" clId="{1015DDA0-FA42-4E2D-8B7F-625F8EA61E23}" dt="2024-09-20T14:15:31.053" v="4412" actId="20577"/>
      <pc:docMkLst>
        <pc:docMk/>
      </pc:docMkLst>
      <pc:sldChg chg="modSp mod modTransition">
        <pc:chgData name="Mike Stinson" userId="4ffcadbb-63bf-4803-8c0d-447ac4aebd1f" providerId="ADAL" clId="{1015DDA0-FA42-4E2D-8B7F-625F8EA61E23}" dt="2024-09-16T17:47:29.534" v="4391"/>
        <pc:sldMkLst>
          <pc:docMk/>
          <pc:sldMk cId="2056678174" sldId="270"/>
        </pc:sldMkLst>
        <pc:spChg chg="mod">
          <ac:chgData name="Mike Stinson" userId="4ffcadbb-63bf-4803-8c0d-447ac4aebd1f" providerId="ADAL" clId="{1015DDA0-FA42-4E2D-8B7F-625F8EA61E23}" dt="2024-09-16T17:46:32.503" v="4387" actId="122"/>
          <ac:spMkLst>
            <pc:docMk/>
            <pc:sldMk cId="2056678174" sldId="270"/>
            <ac:spMk id="3" creationId="{00000000-0000-0000-0000-000000000000}"/>
          </ac:spMkLst>
        </pc:spChg>
        <pc:graphicFrameChg chg="mod">
          <ac:chgData name="Mike Stinson" userId="4ffcadbb-63bf-4803-8c0d-447ac4aebd1f" providerId="ADAL" clId="{1015DDA0-FA42-4E2D-8B7F-625F8EA61E23}" dt="2024-09-16T17:46:39.397" v="4388" actId="1076"/>
          <ac:graphicFrameMkLst>
            <pc:docMk/>
            <pc:sldMk cId="2056678174" sldId="270"/>
            <ac:graphicFrameMk id="4" creationId="{00000000-0000-0000-0000-000000000000}"/>
          </ac:graphicFrameMkLst>
        </pc:graphicFrameChg>
        <pc:picChg chg="mod">
          <ac:chgData name="Mike Stinson" userId="4ffcadbb-63bf-4803-8c0d-447ac4aebd1f" providerId="ADAL" clId="{1015DDA0-FA42-4E2D-8B7F-625F8EA61E23}" dt="2024-09-16T17:43:33.846" v="4371" actId="1076"/>
          <ac:picMkLst>
            <pc:docMk/>
            <pc:sldMk cId="2056678174" sldId="270"/>
            <ac:picMk id="2" creationId="{00000000-0000-0000-0000-000000000000}"/>
          </ac:picMkLst>
        </pc:picChg>
      </pc:sldChg>
      <pc:sldChg chg="modSp mod modTransition">
        <pc:chgData name="Mike Stinson" userId="4ffcadbb-63bf-4803-8c0d-447ac4aebd1f" providerId="ADAL" clId="{1015DDA0-FA42-4E2D-8B7F-625F8EA61E23}" dt="2024-09-16T17:47:24.886" v="4390"/>
        <pc:sldMkLst>
          <pc:docMk/>
          <pc:sldMk cId="2397370115" sldId="271"/>
        </pc:sldMkLst>
        <pc:spChg chg="mod">
          <ac:chgData name="Mike Stinson" userId="4ffcadbb-63bf-4803-8c0d-447ac4aebd1f" providerId="ADAL" clId="{1015DDA0-FA42-4E2D-8B7F-625F8EA61E23}" dt="2024-09-16T17:45:45.560" v="4379" actId="1076"/>
          <ac:spMkLst>
            <pc:docMk/>
            <pc:sldMk cId="2397370115" sldId="271"/>
            <ac:spMk id="2" creationId="{00000000-0000-0000-0000-000000000000}"/>
          </ac:spMkLst>
        </pc:spChg>
        <pc:graphicFrameChg chg="mod">
          <ac:chgData name="Mike Stinson" userId="4ffcadbb-63bf-4803-8c0d-447ac4aebd1f" providerId="ADAL" clId="{1015DDA0-FA42-4E2D-8B7F-625F8EA61E23}" dt="2024-09-16T17:46:20.906" v="4386"/>
          <ac:graphicFrameMkLst>
            <pc:docMk/>
            <pc:sldMk cId="2397370115" sldId="271"/>
            <ac:graphicFrameMk id="4" creationId="{00000000-0000-0000-0000-000000000000}"/>
          </ac:graphicFrameMkLst>
        </pc:graphicFrameChg>
        <pc:picChg chg="mod">
          <ac:chgData name="Mike Stinson" userId="4ffcadbb-63bf-4803-8c0d-447ac4aebd1f" providerId="ADAL" clId="{1015DDA0-FA42-4E2D-8B7F-625F8EA61E23}" dt="2024-09-16T17:43:41.792" v="4372" actId="1076"/>
          <ac:picMkLst>
            <pc:docMk/>
            <pc:sldMk cId="2397370115" sldId="271"/>
            <ac:picMk id="3" creationId="{00000000-0000-0000-0000-000000000000}"/>
          </ac:picMkLst>
        </pc:picChg>
      </pc:sldChg>
      <pc:sldChg chg="modSp mod modTransition">
        <pc:chgData name="Mike Stinson" userId="4ffcadbb-63bf-4803-8c0d-447ac4aebd1f" providerId="ADAL" clId="{1015DDA0-FA42-4E2D-8B7F-625F8EA61E23}" dt="2024-09-16T17:47:19.455" v="4389"/>
        <pc:sldMkLst>
          <pc:docMk/>
          <pc:sldMk cId="845960511" sldId="272"/>
        </pc:sldMkLst>
        <pc:graphicFrameChg chg="mod">
          <ac:chgData name="Mike Stinson" userId="4ffcadbb-63bf-4803-8c0d-447ac4aebd1f" providerId="ADAL" clId="{1015DDA0-FA42-4E2D-8B7F-625F8EA61E23}" dt="2024-09-16T17:45:23.538" v="4377"/>
          <ac:graphicFrameMkLst>
            <pc:docMk/>
            <pc:sldMk cId="845960511" sldId="272"/>
            <ac:graphicFrameMk id="4" creationId="{00000000-0000-0000-0000-000000000000}"/>
          </ac:graphicFrameMkLst>
        </pc:graphicFrameChg>
        <pc:picChg chg="mod">
          <ac:chgData name="Mike Stinson" userId="4ffcadbb-63bf-4803-8c0d-447ac4aebd1f" providerId="ADAL" clId="{1015DDA0-FA42-4E2D-8B7F-625F8EA61E23}" dt="2024-09-16T17:43:54.040" v="4373" actId="1076"/>
          <ac:picMkLst>
            <pc:docMk/>
            <pc:sldMk cId="845960511" sldId="272"/>
            <ac:picMk id="3" creationId="{00000000-0000-0000-0000-000000000000}"/>
          </ac:picMkLst>
        </pc:picChg>
      </pc:sldChg>
      <pc:sldChg chg="modSp mod">
        <pc:chgData name="Mike Stinson" userId="4ffcadbb-63bf-4803-8c0d-447ac4aebd1f" providerId="ADAL" clId="{1015DDA0-FA42-4E2D-8B7F-625F8EA61E23}" dt="2024-09-16T17:49:32.918" v="4402" actId="20577"/>
        <pc:sldMkLst>
          <pc:docMk/>
          <pc:sldMk cId="0" sldId="279"/>
        </pc:sldMkLst>
        <pc:spChg chg="mod">
          <ac:chgData name="Mike Stinson" userId="4ffcadbb-63bf-4803-8c0d-447ac4aebd1f" providerId="ADAL" clId="{1015DDA0-FA42-4E2D-8B7F-625F8EA61E23}" dt="2024-09-16T17:49:32.918" v="4402" actId="20577"/>
          <ac:spMkLst>
            <pc:docMk/>
            <pc:sldMk cId="0" sldId="279"/>
            <ac:spMk id="2" creationId="{04EC0242-7171-4B73-9B79-FDB460639F5E}"/>
          </ac:spMkLst>
        </pc:spChg>
        <pc:spChg chg="mod">
          <ac:chgData name="Mike Stinson" userId="4ffcadbb-63bf-4803-8c0d-447ac4aebd1f" providerId="ADAL" clId="{1015DDA0-FA42-4E2D-8B7F-625F8EA61E23}" dt="2024-09-11T14:43:15.630" v="8" actId="20577"/>
          <ac:spMkLst>
            <pc:docMk/>
            <pc:sldMk cId="0" sldId="279"/>
            <ac:spMk id="3" creationId="{0F5BF5B1-FB4C-7356-661E-B8D96820041D}"/>
          </ac:spMkLst>
        </pc:spChg>
      </pc:sldChg>
      <pc:sldChg chg="modSp mod modNotesTx">
        <pc:chgData name="Mike Stinson" userId="4ffcadbb-63bf-4803-8c0d-447ac4aebd1f" providerId="ADAL" clId="{1015DDA0-FA42-4E2D-8B7F-625F8EA61E23}" dt="2024-09-16T17:49:14.846" v="4400" actId="2711"/>
        <pc:sldMkLst>
          <pc:docMk/>
          <pc:sldMk cId="389303890" sldId="280"/>
        </pc:sldMkLst>
        <pc:spChg chg="mod">
          <ac:chgData name="Mike Stinson" userId="4ffcadbb-63bf-4803-8c0d-447ac4aebd1f" providerId="ADAL" clId="{1015DDA0-FA42-4E2D-8B7F-625F8EA61E23}" dt="2024-09-16T17:49:14.846" v="4400" actId="2711"/>
          <ac:spMkLst>
            <pc:docMk/>
            <pc:sldMk cId="389303890" sldId="280"/>
            <ac:spMk id="11265" creationId="{5FDA4E1D-28A4-4C99-97DF-49C16EB95B67}"/>
          </ac:spMkLst>
        </pc:spChg>
      </pc:sldChg>
      <pc:sldChg chg="del">
        <pc:chgData name="Mike Stinson" userId="4ffcadbb-63bf-4803-8c0d-447ac4aebd1f" providerId="ADAL" clId="{1015DDA0-FA42-4E2D-8B7F-625F8EA61E23}" dt="2024-09-16T14:54:32.061" v="696" actId="47"/>
        <pc:sldMkLst>
          <pc:docMk/>
          <pc:sldMk cId="3545161660" sldId="281"/>
        </pc:sldMkLst>
      </pc:sldChg>
      <pc:sldChg chg="addSp delSp modSp mod">
        <pc:chgData name="Mike Stinson" userId="4ffcadbb-63bf-4803-8c0d-447ac4aebd1f" providerId="ADAL" clId="{1015DDA0-FA42-4E2D-8B7F-625F8EA61E23}" dt="2024-09-16T15:00:30.947" v="739" actId="1076"/>
        <pc:sldMkLst>
          <pc:docMk/>
          <pc:sldMk cId="3646409289" sldId="283"/>
        </pc:sldMkLst>
        <pc:spChg chg="mod">
          <ac:chgData name="Mike Stinson" userId="4ffcadbb-63bf-4803-8c0d-447ac4aebd1f" providerId="ADAL" clId="{1015DDA0-FA42-4E2D-8B7F-625F8EA61E23}" dt="2024-09-16T15:00:02.702" v="732" actId="1076"/>
          <ac:spMkLst>
            <pc:docMk/>
            <pc:sldMk cId="3646409289" sldId="283"/>
            <ac:spMk id="2" creationId="{9369C6ED-3B87-24B9-0332-FDC01B9CF2FB}"/>
          </ac:spMkLst>
        </pc:spChg>
        <pc:spChg chg="mod">
          <ac:chgData name="Mike Stinson" userId="4ffcadbb-63bf-4803-8c0d-447ac4aebd1f" providerId="ADAL" clId="{1015DDA0-FA42-4E2D-8B7F-625F8EA61E23}" dt="2024-09-16T14:59:48.561" v="729" actId="1076"/>
          <ac:spMkLst>
            <pc:docMk/>
            <pc:sldMk cId="3646409289" sldId="283"/>
            <ac:spMk id="3" creationId="{5E88495E-7809-48B4-B23F-B4986C0C452B}"/>
          </ac:spMkLst>
        </pc:spChg>
        <pc:spChg chg="mod">
          <ac:chgData name="Mike Stinson" userId="4ffcadbb-63bf-4803-8c0d-447ac4aebd1f" providerId="ADAL" clId="{1015DDA0-FA42-4E2D-8B7F-625F8EA61E23}" dt="2024-09-16T15:00:06.658" v="733" actId="1076"/>
          <ac:spMkLst>
            <pc:docMk/>
            <pc:sldMk cId="3646409289" sldId="283"/>
            <ac:spMk id="4" creationId="{5531C767-093C-F173-0769-03F3D88011CD}"/>
          </ac:spMkLst>
        </pc:spChg>
        <pc:spChg chg="mod">
          <ac:chgData name="Mike Stinson" userId="4ffcadbb-63bf-4803-8c0d-447ac4aebd1f" providerId="ADAL" clId="{1015DDA0-FA42-4E2D-8B7F-625F8EA61E23}" dt="2024-09-16T15:00:10.990" v="734" actId="1076"/>
          <ac:spMkLst>
            <pc:docMk/>
            <pc:sldMk cId="3646409289" sldId="283"/>
            <ac:spMk id="5" creationId="{68B26449-D501-8598-9FB3-EE33CE6FBF70}"/>
          </ac:spMkLst>
        </pc:spChg>
        <pc:spChg chg="mod">
          <ac:chgData name="Mike Stinson" userId="4ffcadbb-63bf-4803-8c0d-447ac4aebd1f" providerId="ADAL" clId="{1015DDA0-FA42-4E2D-8B7F-625F8EA61E23}" dt="2024-09-16T15:00:15.246" v="735" actId="1076"/>
          <ac:spMkLst>
            <pc:docMk/>
            <pc:sldMk cId="3646409289" sldId="283"/>
            <ac:spMk id="6" creationId="{0DFA4D9B-B18A-8851-A1B2-793235653CA7}"/>
          </ac:spMkLst>
        </pc:spChg>
        <pc:spChg chg="mod">
          <ac:chgData name="Mike Stinson" userId="4ffcadbb-63bf-4803-8c0d-447ac4aebd1f" providerId="ADAL" clId="{1015DDA0-FA42-4E2D-8B7F-625F8EA61E23}" dt="2024-09-16T15:00:18.621" v="736" actId="1076"/>
          <ac:spMkLst>
            <pc:docMk/>
            <pc:sldMk cId="3646409289" sldId="283"/>
            <ac:spMk id="7" creationId="{3045E89F-4932-3539-460E-77B75C28E134}"/>
          </ac:spMkLst>
        </pc:spChg>
        <pc:spChg chg="del">
          <ac:chgData name="Mike Stinson" userId="4ffcadbb-63bf-4803-8c0d-447ac4aebd1f" providerId="ADAL" clId="{1015DDA0-FA42-4E2D-8B7F-625F8EA61E23}" dt="2024-09-16T14:55:11.240" v="716" actId="21"/>
          <ac:spMkLst>
            <pc:docMk/>
            <pc:sldMk cId="3646409289" sldId="283"/>
            <ac:spMk id="8" creationId="{3DAA3CDB-A343-2B13-A7EE-FDB806F124F8}"/>
          </ac:spMkLst>
        </pc:spChg>
        <pc:spChg chg="del">
          <ac:chgData name="Mike Stinson" userId="4ffcadbb-63bf-4803-8c0d-447ac4aebd1f" providerId="ADAL" clId="{1015DDA0-FA42-4E2D-8B7F-625F8EA61E23}" dt="2024-09-16T14:55:08.492" v="715" actId="21"/>
          <ac:spMkLst>
            <pc:docMk/>
            <pc:sldMk cId="3646409289" sldId="283"/>
            <ac:spMk id="9" creationId="{B81A71FB-0AC6-B3A8-000F-81D337A959D8}"/>
          </ac:spMkLst>
        </pc:spChg>
        <pc:spChg chg="mod">
          <ac:chgData name="Mike Stinson" userId="4ffcadbb-63bf-4803-8c0d-447ac4aebd1f" providerId="ADAL" clId="{1015DDA0-FA42-4E2D-8B7F-625F8EA61E23}" dt="2024-09-16T14:54:39.616" v="711" actId="6549"/>
          <ac:spMkLst>
            <pc:docMk/>
            <pc:sldMk cId="3646409289" sldId="283"/>
            <ac:spMk id="11265" creationId="{5FDA4E1D-28A4-4C99-97DF-49C16EB95B67}"/>
          </ac:spMkLst>
        </pc:spChg>
        <pc:picChg chg="add mod modCrop">
          <ac:chgData name="Mike Stinson" userId="4ffcadbb-63bf-4803-8c0d-447ac4aebd1f" providerId="ADAL" clId="{1015DDA0-FA42-4E2D-8B7F-625F8EA61E23}" dt="2024-09-16T15:00:30.947" v="739" actId="1076"/>
          <ac:picMkLst>
            <pc:docMk/>
            <pc:sldMk cId="3646409289" sldId="283"/>
            <ac:picMk id="10" creationId="{87686FD3-6C3A-1173-812F-AC237F9ED552}"/>
          </ac:picMkLst>
        </pc:picChg>
      </pc:sldChg>
      <pc:sldChg chg="modSp mod">
        <pc:chgData name="Mike Stinson" userId="4ffcadbb-63bf-4803-8c0d-447ac4aebd1f" providerId="ADAL" clId="{1015DDA0-FA42-4E2D-8B7F-625F8EA61E23}" dt="2024-09-20T14:15:31.053" v="4412" actId="20577"/>
        <pc:sldMkLst>
          <pc:docMk/>
          <pc:sldMk cId="286905585" sldId="286"/>
        </pc:sldMkLst>
        <pc:spChg chg="mod">
          <ac:chgData name="Mike Stinson" userId="4ffcadbb-63bf-4803-8c0d-447ac4aebd1f" providerId="ADAL" clId="{1015DDA0-FA42-4E2D-8B7F-625F8EA61E23}" dt="2024-09-16T17:43:02.990" v="4370" actId="313"/>
          <ac:spMkLst>
            <pc:docMk/>
            <pc:sldMk cId="286905585" sldId="286"/>
            <ac:spMk id="3" creationId="{5E88495E-7809-48B4-B23F-B4986C0C452B}"/>
          </ac:spMkLst>
        </pc:spChg>
        <pc:spChg chg="mod">
          <ac:chgData name="Mike Stinson" userId="4ffcadbb-63bf-4803-8c0d-447ac4aebd1f" providerId="ADAL" clId="{1015DDA0-FA42-4E2D-8B7F-625F8EA61E23}" dt="2024-09-20T14:15:31.053" v="4412" actId="20577"/>
          <ac:spMkLst>
            <pc:docMk/>
            <pc:sldMk cId="286905585" sldId="286"/>
            <ac:spMk id="7" creationId="{03AEDC66-4E9F-ADFA-2E5D-7B9F8BD098AF}"/>
          </ac:spMkLst>
        </pc:spChg>
      </pc:sldChg>
      <pc:sldChg chg="ord modNotesTx">
        <pc:chgData name="Mike Stinson" userId="4ffcadbb-63bf-4803-8c0d-447ac4aebd1f" providerId="ADAL" clId="{1015DDA0-FA42-4E2D-8B7F-625F8EA61E23}" dt="2024-09-16T17:35:16.294" v="4189" actId="33524"/>
        <pc:sldMkLst>
          <pc:docMk/>
          <pc:sldMk cId="220227869" sldId="289"/>
        </pc:sldMkLst>
      </pc:sldChg>
      <pc:sldChg chg="modNotesTx">
        <pc:chgData name="Mike Stinson" userId="4ffcadbb-63bf-4803-8c0d-447ac4aebd1f" providerId="ADAL" clId="{1015DDA0-FA42-4E2D-8B7F-625F8EA61E23}" dt="2024-09-11T14:48:57.831" v="202" actId="20577"/>
        <pc:sldMkLst>
          <pc:docMk/>
          <pc:sldMk cId="2240019472" sldId="290"/>
        </pc:sldMkLst>
      </pc:sldChg>
      <pc:sldChg chg="modNotesTx">
        <pc:chgData name="Mike Stinson" userId="4ffcadbb-63bf-4803-8c0d-447ac4aebd1f" providerId="ADAL" clId="{1015DDA0-FA42-4E2D-8B7F-625F8EA61E23}" dt="2024-09-11T14:48:36.078" v="165" actId="20577"/>
        <pc:sldMkLst>
          <pc:docMk/>
          <pc:sldMk cId="933058947" sldId="292"/>
        </pc:sldMkLst>
      </pc:sldChg>
      <pc:sldChg chg="del">
        <pc:chgData name="Mike Stinson" userId="4ffcadbb-63bf-4803-8c0d-447ac4aebd1f" providerId="ADAL" clId="{1015DDA0-FA42-4E2D-8B7F-625F8EA61E23}" dt="2024-09-13T19:26:37.019" v="205" actId="47"/>
        <pc:sldMkLst>
          <pc:docMk/>
          <pc:sldMk cId="677181576" sldId="295"/>
        </pc:sldMkLst>
      </pc:sldChg>
      <pc:sldChg chg="del">
        <pc:chgData name="Mike Stinson" userId="4ffcadbb-63bf-4803-8c0d-447ac4aebd1f" providerId="ADAL" clId="{1015DDA0-FA42-4E2D-8B7F-625F8EA61E23}" dt="2024-09-16T15:01:47.992" v="740" actId="47"/>
        <pc:sldMkLst>
          <pc:docMk/>
          <pc:sldMk cId="790303415" sldId="297"/>
        </pc:sldMkLst>
      </pc:sldChg>
      <pc:sldChg chg="del">
        <pc:chgData name="Mike Stinson" userId="4ffcadbb-63bf-4803-8c0d-447ac4aebd1f" providerId="ADAL" clId="{1015DDA0-FA42-4E2D-8B7F-625F8EA61E23}" dt="2024-09-13T19:26:38.744" v="207" actId="47"/>
        <pc:sldMkLst>
          <pc:docMk/>
          <pc:sldMk cId="810107634" sldId="298"/>
        </pc:sldMkLst>
      </pc:sldChg>
      <pc:sldChg chg="addSp delSp modSp add mod ord modNotesTx">
        <pc:chgData name="Mike Stinson" userId="4ffcadbb-63bf-4803-8c0d-447ac4aebd1f" providerId="ADAL" clId="{1015DDA0-FA42-4E2D-8B7F-625F8EA61E23}" dt="2024-09-20T14:05:29.921" v="4411" actId="6549"/>
        <pc:sldMkLst>
          <pc:docMk/>
          <pc:sldMk cId="2300079940" sldId="298"/>
        </pc:sldMkLst>
        <pc:spChg chg="mod">
          <ac:chgData name="Mike Stinson" userId="4ffcadbb-63bf-4803-8c0d-447ac4aebd1f" providerId="ADAL" clId="{1015DDA0-FA42-4E2D-8B7F-625F8EA61E23}" dt="2024-09-16T14:37:44.489" v="331" actId="1076"/>
          <ac:spMkLst>
            <pc:docMk/>
            <pc:sldMk cId="2300079940" sldId="298"/>
            <ac:spMk id="2" creationId="{B4AD2CE5-4CCF-973C-5162-79D51A3E6E6E}"/>
          </ac:spMkLst>
        </pc:spChg>
        <pc:spChg chg="mod">
          <ac:chgData name="Mike Stinson" userId="4ffcadbb-63bf-4803-8c0d-447ac4aebd1f" providerId="ADAL" clId="{1015DDA0-FA42-4E2D-8B7F-625F8EA61E23}" dt="2024-09-16T15:06:23.665" v="1349" actId="20577"/>
          <ac:spMkLst>
            <pc:docMk/>
            <pc:sldMk cId="2300079940" sldId="298"/>
            <ac:spMk id="3" creationId="{5E88495E-7809-48B4-B23F-B4986C0C452B}"/>
          </ac:spMkLst>
        </pc:spChg>
        <pc:spChg chg="mod">
          <ac:chgData name="Mike Stinson" userId="4ffcadbb-63bf-4803-8c0d-447ac4aebd1f" providerId="ADAL" clId="{1015DDA0-FA42-4E2D-8B7F-625F8EA61E23}" dt="2024-09-16T14:49:45.060" v="669" actId="1076"/>
          <ac:spMkLst>
            <pc:docMk/>
            <pc:sldMk cId="2300079940" sldId="298"/>
            <ac:spMk id="5" creationId="{27100A38-8DA9-4CB6-537E-B121E150AC31}"/>
          </ac:spMkLst>
        </pc:spChg>
        <pc:spChg chg="add mod">
          <ac:chgData name="Mike Stinson" userId="4ffcadbb-63bf-4803-8c0d-447ac4aebd1f" providerId="ADAL" clId="{1015DDA0-FA42-4E2D-8B7F-625F8EA61E23}" dt="2024-09-16T14:51:23.562" v="675" actId="1076"/>
          <ac:spMkLst>
            <pc:docMk/>
            <pc:sldMk cId="2300079940" sldId="298"/>
            <ac:spMk id="6" creationId="{7A18ECBE-A16A-A950-FEC7-1983BB62DA2D}"/>
          </ac:spMkLst>
        </pc:spChg>
        <pc:spChg chg="mod">
          <ac:chgData name="Mike Stinson" userId="4ffcadbb-63bf-4803-8c0d-447ac4aebd1f" providerId="ADAL" clId="{1015DDA0-FA42-4E2D-8B7F-625F8EA61E23}" dt="2024-09-13T20:27:09.699" v="227" actId="20577"/>
          <ac:spMkLst>
            <pc:docMk/>
            <pc:sldMk cId="2300079940" sldId="298"/>
            <ac:spMk id="11265" creationId="{5FDA4E1D-28A4-4C99-97DF-49C16EB95B67}"/>
          </ac:spMkLst>
        </pc:spChg>
        <pc:picChg chg="del">
          <ac:chgData name="Mike Stinson" userId="4ffcadbb-63bf-4803-8c0d-447ac4aebd1f" providerId="ADAL" clId="{1015DDA0-FA42-4E2D-8B7F-625F8EA61E23}" dt="2024-09-13T20:27:23.013" v="228" actId="21"/>
          <ac:picMkLst>
            <pc:docMk/>
            <pc:sldMk cId="2300079940" sldId="298"/>
            <ac:picMk id="4" creationId="{CA550136-7BC8-1BA9-6D93-5402893E45A4}"/>
          </ac:picMkLst>
        </pc:picChg>
        <pc:picChg chg="add mod modCrop">
          <ac:chgData name="Mike Stinson" userId="4ffcadbb-63bf-4803-8c0d-447ac4aebd1f" providerId="ADAL" clId="{1015DDA0-FA42-4E2D-8B7F-625F8EA61E23}" dt="2024-09-16T14:51:14.484" v="674" actId="1076"/>
          <ac:picMkLst>
            <pc:docMk/>
            <pc:sldMk cId="2300079940" sldId="298"/>
            <ac:picMk id="7" creationId="{37BE3DC0-19B2-607C-EC52-6E6B4CC666A6}"/>
          </ac:picMkLst>
        </pc:picChg>
        <pc:picChg chg="add">
          <ac:chgData name="Mike Stinson" userId="4ffcadbb-63bf-4803-8c0d-447ac4aebd1f" providerId="ADAL" clId="{1015DDA0-FA42-4E2D-8B7F-625F8EA61E23}" dt="2024-09-16T15:06:31.012" v="1350"/>
          <ac:picMkLst>
            <pc:docMk/>
            <pc:sldMk cId="2300079940" sldId="298"/>
            <ac:picMk id="8" creationId="{646BBE43-4A1C-5CD5-5909-8DD107451D29}"/>
          </ac:picMkLst>
        </pc:picChg>
        <pc:picChg chg="add mod">
          <ac:chgData name="Mike Stinson" userId="4ffcadbb-63bf-4803-8c0d-447ac4aebd1f" providerId="ADAL" clId="{1015DDA0-FA42-4E2D-8B7F-625F8EA61E23}" dt="2024-09-16T15:07:04.445" v="1353" actId="1076"/>
          <ac:picMkLst>
            <pc:docMk/>
            <pc:sldMk cId="2300079940" sldId="298"/>
            <ac:picMk id="9" creationId="{A85C0EDA-3228-F2F4-EB50-295D4B9DC3DC}"/>
          </ac:picMkLst>
        </pc:picChg>
      </pc:sldChg>
      <pc:sldChg chg="delSp modSp add mod ord modNotesTx">
        <pc:chgData name="Mike Stinson" userId="4ffcadbb-63bf-4803-8c0d-447ac4aebd1f" providerId="ADAL" clId="{1015DDA0-FA42-4E2D-8B7F-625F8EA61E23}" dt="2024-09-16T17:34:38.358" v="4186" actId="478"/>
        <pc:sldMkLst>
          <pc:docMk/>
          <pc:sldMk cId="454372394" sldId="299"/>
        </pc:sldMkLst>
        <pc:spChg chg="mod">
          <ac:chgData name="Mike Stinson" userId="4ffcadbb-63bf-4803-8c0d-447ac4aebd1f" providerId="ADAL" clId="{1015DDA0-FA42-4E2D-8B7F-625F8EA61E23}" dt="2024-09-16T17:34:30.902" v="4185" actId="20577"/>
          <ac:spMkLst>
            <pc:docMk/>
            <pc:sldMk cId="454372394" sldId="299"/>
            <ac:spMk id="3" creationId="{5E88495E-7809-48B4-B23F-B4986C0C452B}"/>
          </ac:spMkLst>
        </pc:spChg>
        <pc:spChg chg="mod">
          <ac:chgData name="Mike Stinson" userId="4ffcadbb-63bf-4803-8c0d-447ac4aebd1f" providerId="ADAL" clId="{1015DDA0-FA42-4E2D-8B7F-625F8EA61E23}" dt="2024-09-16T17:17:28.031" v="3492" actId="20577"/>
          <ac:spMkLst>
            <pc:docMk/>
            <pc:sldMk cId="454372394" sldId="299"/>
            <ac:spMk id="11265" creationId="{5FDA4E1D-28A4-4C99-97DF-49C16EB95B67}"/>
          </ac:spMkLst>
        </pc:spChg>
        <pc:picChg chg="del">
          <ac:chgData name="Mike Stinson" userId="4ffcadbb-63bf-4803-8c0d-447ac4aebd1f" providerId="ADAL" clId="{1015DDA0-FA42-4E2D-8B7F-625F8EA61E23}" dt="2024-09-16T15:11:29.932" v="1512" actId="478"/>
          <ac:picMkLst>
            <pc:docMk/>
            <pc:sldMk cId="454372394" sldId="299"/>
            <ac:picMk id="7" creationId="{37BE3DC0-19B2-607C-EC52-6E6B4CC666A6}"/>
          </ac:picMkLst>
        </pc:picChg>
        <pc:picChg chg="del">
          <ac:chgData name="Mike Stinson" userId="4ffcadbb-63bf-4803-8c0d-447ac4aebd1f" providerId="ADAL" clId="{1015DDA0-FA42-4E2D-8B7F-625F8EA61E23}" dt="2024-09-16T17:34:38.358" v="4186" actId="478"/>
          <ac:picMkLst>
            <pc:docMk/>
            <pc:sldMk cId="454372394" sldId="299"/>
            <ac:picMk id="9" creationId="{A85C0EDA-3228-F2F4-EB50-295D4B9DC3DC}"/>
          </ac:picMkLst>
        </pc:picChg>
      </pc:sldChg>
      <pc:sldChg chg="del">
        <pc:chgData name="Mike Stinson" userId="4ffcadbb-63bf-4803-8c0d-447ac4aebd1f" providerId="ADAL" clId="{1015DDA0-FA42-4E2D-8B7F-625F8EA61E23}" dt="2024-09-13T19:26:35.889" v="203" actId="47"/>
        <pc:sldMkLst>
          <pc:docMk/>
          <pc:sldMk cId="2745597724" sldId="299"/>
        </pc:sldMkLst>
      </pc:sldChg>
      <pc:sldChg chg="addSp delSp modSp add mod modNotesTx">
        <pc:chgData name="Mike Stinson" userId="4ffcadbb-63bf-4803-8c0d-447ac4aebd1f" providerId="ADAL" clId="{1015DDA0-FA42-4E2D-8B7F-625F8EA61E23}" dt="2024-09-16T17:48:30.591" v="4397" actId="6549"/>
        <pc:sldMkLst>
          <pc:docMk/>
          <pc:sldMk cId="1977928899" sldId="300"/>
        </pc:sldMkLst>
        <pc:spChg chg="del">
          <ac:chgData name="Mike Stinson" userId="4ffcadbb-63bf-4803-8c0d-447ac4aebd1f" providerId="ADAL" clId="{1015DDA0-FA42-4E2D-8B7F-625F8EA61E23}" dt="2024-09-16T15:57:06.281" v="3211" actId="478"/>
          <ac:spMkLst>
            <pc:docMk/>
            <pc:sldMk cId="1977928899" sldId="300"/>
            <ac:spMk id="2" creationId="{B4AD2CE5-4CCF-973C-5162-79D51A3E6E6E}"/>
          </ac:spMkLst>
        </pc:spChg>
        <pc:spChg chg="del mod">
          <ac:chgData name="Mike Stinson" userId="4ffcadbb-63bf-4803-8c0d-447ac4aebd1f" providerId="ADAL" clId="{1015DDA0-FA42-4E2D-8B7F-625F8EA61E23}" dt="2024-09-16T16:34:49.704" v="3214"/>
          <ac:spMkLst>
            <pc:docMk/>
            <pc:sldMk cId="1977928899" sldId="300"/>
            <ac:spMk id="3" creationId="{5E88495E-7809-48B4-B23F-B4986C0C452B}"/>
          </ac:spMkLst>
        </pc:spChg>
        <pc:spChg chg="del">
          <ac:chgData name="Mike Stinson" userId="4ffcadbb-63bf-4803-8c0d-447ac4aebd1f" providerId="ADAL" clId="{1015DDA0-FA42-4E2D-8B7F-625F8EA61E23}" dt="2024-09-16T15:57:05.715" v="3210" actId="478"/>
          <ac:spMkLst>
            <pc:docMk/>
            <pc:sldMk cId="1977928899" sldId="300"/>
            <ac:spMk id="5" creationId="{27100A38-8DA9-4CB6-537E-B121E150AC31}"/>
          </ac:spMkLst>
        </pc:spChg>
        <pc:spChg chg="del">
          <ac:chgData name="Mike Stinson" userId="4ffcadbb-63bf-4803-8c0d-447ac4aebd1f" providerId="ADAL" clId="{1015DDA0-FA42-4E2D-8B7F-625F8EA61E23}" dt="2024-09-16T15:57:05.181" v="3209" actId="478"/>
          <ac:spMkLst>
            <pc:docMk/>
            <pc:sldMk cId="1977928899" sldId="300"/>
            <ac:spMk id="6" creationId="{7A18ECBE-A16A-A950-FEC7-1983BB62DA2D}"/>
          </ac:spMkLst>
        </pc:spChg>
        <pc:spChg chg="mod">
          <ac:chgData name="Mike Stinson" userId="4ffcadbb-63bf-4803-8c0d-447ac4aebd1f" providerId="ADAL" clId="{1015DDA0-FA42-4E2D-8B7F-625F8EA61E23}" dt="2024-09-16T15:56:52.934" v="3206" actId="6549"/>
          <ac:spMkLst>
            <pc:docMk/>
            <pc:sldMk cId="1977928899" sldId="300"/>
            <ac:spMk id="11265" creationId="{5FDA4E1D-28A4-4C99-97DF-49C16EB95B67}"/>
          </ac:spMkLst>
        </pc:spChg>
        <pc:graphicFrameChg chg="add mod">
          <ac:chgData name="Mike Stinson" userId="4ffcadbb-63bf-4803-8c0d-447ac4aebd1f" providerId="ADAL" clId="{1015DDA0-FA42-4E2D-8B7F-625F8EA61E23}" dt="2024-09-16T16:35:00.031" v="3216" actId="1076"/>
          <ac:graphicFrameMkLst>
            <pc:docMk/>
            <pc:sldMk cId="1977928899" sldId="300"/>
            <ac:graphicFrameMk id="4" creationId="{A025843E-5BDC-36EC-6217-3D475A08E4BC}"/>
          </ac:graphicFrameMkLst>
        </pc:graphicFrameChg>
        <pc:picChg chg="del">
          <ac:chgData name="Mike Stinson" userId="4ffcadbb-63bf-4803-8c0d-447ac4aebd1f" providerId="ADAL" clId="{1015DDA0-FA42-4E2D-8B7F-625F8EA61E23}" dt="2024-09-16T15:57:04.318" v="3208" actId="478"/>
          <ac:picMkLst>
            <pc:docMk/>
            <pc:sldMk cId="1977928899" sldId="300"/>
            <ac:picMk id="9" creationId="{A85C0EDA-3228-F2F4-EB50-295D4B9DC3DC}"/>
          </ac:picMkLst>
        </pc:picChg>
      </pc:sldChg>
      <pc:sldChg chg="del">
        <pc:chgData name="Mike Stinson" userId="4ffcadbb-63bf-4803-8c0d-447ac4aebd1f" providerId="ADAL" clId="{1015DDA0-FA42-4E2D-8B7F-625F8EA61E23}" dt="2024-09-13T19:26:36.336" v="204" actId="47"/>
        <pc:sldMkLst>
          <pc:docMk/>
          <pc:sldMk cId="2225864449" sldId="300"/>
        </pc:sldMkLst>
      </pc:sldChg>
      <pc:sldChg chg="del">
        <pc:chgData name="Mike Stinson" userId="4ffcadbb-63bf-4803-8c0d-447ac4aebd1f" providerId="ADAL" clId="{1015DDA0-FA42-4E2D-8B7F-625F8EA61E23}" dt="2024-09-13T19:26:37.678" v="206" actId="47"/>
        <pc:sldMkLst>
          <pc:docMk/>
          <pc:sldMk cId="126630969" sldId="301"/>
        </pc:sldMkLst>
      </pc:sldChg>
      <pc:sldChg chg="add del modNotesTx">
        <pc:chgData name="Mike Stinson" userId="4ffcadbb-63bf-4803-8c0d-447ac4aebd1f" providerId="ADAL" clId="{1015DDA0-FA42-4E2D-8B7F-625F8EA61E23}" dt="2024-09-16T17:35:03.514" v="4187" actId="47"/>
        <pc:sldMkLst>
          <pc:docMk/>
          <pc:sldMk cId="534521167" sldId="301"/>
        </pc:sldMkLst>
      </pc:sldChg>
      <pc:sldChg chg="add del">
        <pc:chgData name="Mike Stinson" userId="4ffcadbb-63bf-4803-8c0d-447ac4aebd1f" providerId="ADAL" clId="{1015DDA0-FA42-4E2D-8B7F-625F8EA61E23}" dt="2024-09-16T17:35:05.144" v="4188" actId="47"/>
        <pc:sldMkLst>
          <pc:docMk/>
          <pc:sldMk cId="2949054679" sldId="302"/>
        </pc:sldMkLst>
      </pc:sldChg>
      <pc:sldChg chg="del">
        <pc:chgData name="Mike Stinson" userId="4ffcadbb-63bf-4803-8c0d-447ac4aebd1f" providerId="ADAL" clId="{1015DDA0-FA42-4E2D-8B7F-625F8EA61E23}" dt="2024-09-13T19:26:42.572" v="208" actId="47"/>
        <pc:sldMkLst>
          <pc:docMk/>
          <pc:sldMk cId="4267954455" sldId="302"/>
        </pc:sldMkLst>
      </pc:sldChg>
      <pc:sldChg chg="addSp delSp modSp add mod ord modNotesTx">
        <pc:chgData name="Mike Stinson" userId="4ffcadbb-63bf-4803-8c0d-447ac4aebd1f" providerId="ADAL" clId="{1015DDA0-FA42-4E2D-8B7F-625F8EA61E23}" dt="2024-09-16T16:50:11.712" v="3476"/>
        <pc:sldMkLst>
          <pc:docMk/>
          <pc:sldMk cId="3072991001" sldId="303"/>
        </pc:sldMkLst>
        <pc:spChg chg="del">
          <ac:chgData name="Mike Stinson" userId="4ffcadbb-63bf-4803-8c0d-447ac4aebd1f" providerId="ADAL" clId="{1015DDA0-FA42-4E2D-8B7F-625F8EA61E23}" dt="2024-09-16T16:41:24.571" v="3355" actId="478"/>
          <ac:spMkLst>
            <pc:docMk/>
            <pc:sldMk cId="3072991001" sldId="303"/>
            <ac:spMk id="2" creationId="{B4AD2CE5-4CCF-973C-5162-79D51A3E6E6E}"/>
          </ac:spMkLst>
        </pc:spChg>
        <pc:spChg chg="del mod">
          <ac:chgData name="Mike Stinson" userId="4ffcadbb-63bf-4803-8c0d-447ac4aebd1f" providerId="ADAL" clId="{1015DDA0-FA42-4E2D-8B7F-625F8EA61E23}" dt="2024-09-16T16:42:49.502" v="3356"/>
          <ac:spMkLst>
            <pc:docMk/>
            <pc:sldMk cId="3072991001" sldId="303"/>
            <ac:spMk id="3" creationId="{5E88495E-7809-48B4-B23F-B4986C0C452B}"/>
          </ac:spMkLst>
        </pc:spChg>
        <pc:spChg chg="del">
          <ac:chgData name="Mike Stinson" userId="4ffcadbb-63bf-4803-8c0d-447ac4aebd1f" providerId="ADAL" clId="{1015DDA0-FA42-4E2D-8B7F-625F8EA61E23}" dt="2024-09-16T16:41:23.943" v="3354" actId="478"/>
          <ac:spMkLst>
            <pc:docMk/>
            <pc:sldMk cId="3072991001" sldId="303"/>
            <ac:spMk id="5" creationId="{27100A38-8DA9-4CB6-537E-B121E150AC31}"/>
          </ac:spMkLst>
        </pc:spChg>
        <pc:spChg chg="del">
          <ac:chgData name="Mike Stinson" userId="4ffcadbb-63bf-4803-8c0d-447ac4aebd1f" providerId="ADAL" clId="{1015DDA0-FA42-4E2D-8B7F-625F8EA61E23}" dt="2024-09-16T16:41:23.284" v="3353" actId="478"/>
          <ac:spMkLst>
            <pc:docMk/>
            <pc:sldMk cId="3072991001" sldId="303"/>
            <ac:spMk id="6" creationId="{7A18ECBE-A16A-A950-FEC7-1983BB62DA2D}"/>
          </ac:spMkLst>
        </pc:spChg>
        <pc:spChg chg="mod">
          <ac:chgData name="Mike Stinson" userId="4ffcadbb-63bf-4803-8c0d-447ac4aebd1f" providerId="ADAL" clId="{1015DDA0-FA42-4E2D-8B7F-625F8EA61E23}" dt="2024-09-16T16:41:11.356" v="3325" actId="20577"/>
          <ac:spMkLst>
            <pc:docMk/>
            <pc:sldMk cId="3072991001" sldId="303"/>
            <ac:spMk id="11265" creationId="{5FDA4E1D-28A4-4C99-97DF-49C16EB95B67}"/>
          </ac:spMkLst>
        </pc:spChg>
        <pc:graphicFrameChg chg="add mod">
          <ac:chgData name="Mike Stinson" userId="4ffcadbb-63bf-4803-8c0d-447ac4aebd1f" providerId="ADAL" clId="{1015DDA0-FA42-4E2D-8B7F-625F8EA61E23}" dt="2024-09-16T16:43:14.480" v="3363" actId="1076"/>
          <ac:graphicFrameMkLst>
            <pc:docMk/>
            <pc:sldMk cId="3072991001" sldId="303"/>
            <ac:graphicFrameMk id="4" creationId="{506280B4-F2B1-04DF-D257-D7399C05FE70}"/>
          </ac:graphicFrameMkLst>
        </pc:graphicFrameChg>
        <pc:picChg chg="del mod">
          <ac:chgData name="Mike Stinson" userId="4ffcadbb-63bf-4803-8c0d-447ac4aebd1f" providerId="ADAL" clId="{1015DDA0-FA42-4E2D-8B7F-625F8EA61E23}" dt="2024-09-16T16:41:22.327" v="3352" actId="478"/>
          <ac:picMkLst>
            <pc:docMk/>
            <pc:sldMk cId="3072991001" sldId="303"/>
            <ac:picMk id="9" creationId="{A85C0EDA-3228-F2F4-EB50-295D4B9DC3DC}"/>
          </ac:picMkLst>
        </pc:picChg>
      </pc:sldChg>
      <pc:sldChg chg="addSp delSp modSp add mod ord modNotesTx">
        <pc:chgData name="Mike Stinson" userId="4ffcadbb-63bf-4803-8c0d-447ac4aebd1f" providerId="ADAL" clId="{1015DDA0-FA42-4E2D-8B7F-625F8EA61E23}" dt="2024-09-16T16:50:09.759" v="3474"/>
        <pc:sldMkLst>
          <pc:docMk/>
          <pc:sldMk cId="1377640742" sldId="304"/>
        </pc:sldMkLst>
        <pc:spChg chg="del">
          <ac:chgData name="Mike Stinson" userId="4ffcadbb-63bf-4803-8c0d-447ac4aebd1f" providerId="ADAL" clId="{1015DDA0-FA42-4E2D-8B7F-625F8EA61E23}" dt="2024-09-16T16:36:05.443" v="3223" actId="478"/>
          <ac:spMkLst>
            <pc:docMk/>
            <pc:sldMk cId="1377640742" sldId="304"/>
            <ac:spMk id="2" creationId="{B4AD2CE5-4CCF-973C-5162-79D51A3E6E6E}"/>
          </ac:spMkLst>
        </pc:spChg>
        <pc:spChg chg="del mod">
          <ac:chgData name="Mike Stinson" userId="4ffcadbb-63bf-4803-8c0d-447ac4aebd1f" providerId="ADAL" clId="{1015DDA0-FA42-4E2D-8B7F-625F8EA61E23}" dt="2024-09-16T16:36:04.265" v="3222" actId="478"/>
          <ac:spMkLst>
            <pc:docMk/>
            <pc:sldMk cId="1377640742" sldId="304"/>
            <ac:spMk id="3" creationId="{5E88495E-7809-48B4-B23F-B4986C0C452B}"/>
          </ac:spMkLst>
        </pc:spChg>
        <pc:spChg chg="del">
          <ac:chgData name="Mike Stinson" userId="4ffcadbb-63bf-4803-8c0d-447ac4aebd1f" providerId="ADAL" clId="{1015DDA0-FA42-4E2D-8B7F-625F8EA61E23}" dt="2024-09-16T16:36:06.119" v="3224" actId="478"/>
          <ac:spMkLst>
            <pc:docMk/>
            <pc:sldMk cId="1377640742" sldId="304"/>
            <ac:spMk id="5" creationId="{27100A38-8DA9-4CB6-537E-B121E150AC31}"/>
          </ac:spMkLst>
        </pc:spChg>
        <pc:spChg chg="del">
          <ac:chgData name="Mike Stinson" userId="4ffcadbb-63bf-4803-8c0d-447ac4aebd1f" providerId="ADAL" clId="{1015DDA0-FA42-4E2D-8B7F-625F8EA61E23}" dt="2024-09-16T16:36:06.778" v="3225" actId="478"/>
          <ac:spMkLst>
            <pc:docMk/>
            <pc:sldMk cId="1377640742" sldId="304"/>
            <ac:spMk id="6" creationId="{7A18ECBE-A16A-A950-FEC7-1983BB62DA2D}"/>
          </ac:spMkLst>
        </pc:spChg>
        <pc:spChg chg="mod">
          <ac:chgData name="Mike Stinson" userId="4ffcadbb-63bf-4803-8c0d-447ac4aebd1f" providerId="ADAL" clId="{1015DDA0-FA42-4E2D-8B7F-625F8EA61E23}" dt="2024-09-16T16:37:03.735" v="3244" actId="20577"/>
          <ac:spMkLst>
            <pc:docMk/>
            <pc:sldMk cId="1377640742" sldId="304"/>
            <ac:spMk id="11265" creationId="{5FDA4E1D-28A4-4C99-97DF-49C16EB95B67}"/>
          </ac:spMkLst>
        </pc:spChg>
        <pc:graphicFrameChg chg="add mod">
          <ac:chgData name="Mike Stinson" userId="4ffcadbb-63bf-4803-8c0d-447ac4aebd1f" providerId="ADAL" clId="{1015DDA0-FA42-4E2D-8B7F-625F8EA61E23}" dt="2024-09-16T16:36:46.824" v="3230" actId="1076"/>
          <ac:graphicFrameMkLst>
            <pc:docMk/>
            <pc:sldMk cId="1377640742" sldId="304"/>
            <ac:graphicFrameMk id="4" creationId="{53B4775A-E84D-5C33-480B-2302494605D9}"/>
          </ac:graphicFrameMkLst>
        </pc:graphicFrameChg>
        <pc:picChg chg="del">
          <ac:chgData name="Mike Stinson" userId="4ffcadbb-63bf-4803-8c0d-447ac4aebd1f" providerId="ADAL" clId="{1015DDA0-FA42-4E2D-8B7F-625F8EA61E23}" dt="2024-09-16T16:36:07.359" v="3226" actId="478"/>
          <ac:picMkLst>
            <pc:docMk/>
            <pc:sldMk cId="1377640742" sldId="304"/>
            <ac:picMk id="9" creationId="{A85C0EDA-3228-F2F4-EB50-295D4B9DC3DC}"/>
          </ac:picMkLst>
        </pc:picChg>
      </pc:sldChg>
      <pc:sldChg chg="addSp delSp modSp add mod">
        <pc:chgData name="Mike Stinson" userId="4ffcadbb-63bf-4803-8c0d-447ac4aebd1f" providerId="ADAL" clId="{1015DDA0-FA42-4E2D-8B7F-625F8EA61E23}" dt="2024-09-16T17:32:36.623" v="4120" actId="21"/>
        <pc:sldMkLst>
          <pc:docMk/>
          <pc:sldMk cId="2205019999" sldId="305"/>
        </pc:sldMkLst>
        <pc:spChg chg="del">
          <ac:chgData name="Mike Stinson" userId="4ffcadbb-63bf-4803-8c0d-447ac4aebd1f" providerId="ADAL" clId="{1015DDA0-FA42-4E2D-8B7F-625F8EA61E23}" dt="2024-09-16T17:31:04.188" v="4108" actId="478"/>
          <ac:spMkLst>
            <pc:docMk/>
            <pc:sldMk cId="2205019999" sldId="305"/>
            <ac:spMk id="2" creationId="{B4AD2CE5-4CCF-973C-5162-79D51A3E6E6E}"/>
          </ac:spMkLst>
        </pc:spChg>
        <pc:spChg chg="del mod">
          <ac:chgData name="Mike Stinson" userId="4ffcadbb-63bf-4803-8c0d-447ac4aebd1f" providerId="ADAL" clId="{1015DDA0-FA42-4E2D-8B7F-625F8EA61E23}" dt="2024-09-16T17:32:11.702" v="4112" actId="931"/>
          <ac:spMkLst>
            <pc:docMk/>
            <pc:sldMk cId="2205019999" sldId="305"/>
            <ac:spMk id="3" creationId="{5E88495E-7809-48B4-B23F-B4986C0C452B}"/>
          </ac:spMkLst>
        </pc:spChg>
        <pc:spChg chg="del">
          <ac:chgData name="Mike Stinson" userId="4ffcadbb-63bf-4803-8c0d-447ac4aebd1f" providerId="ADAL" clId="{1015DDA0-FA42-4E2D-8B7F-625F8EA61E23}" dt="2024-09-16T17:31:05.052" v="4109" actId="478"/>
          <ac:spMkLst>
            <pc:docMk/>
            <pc:sldMk cId="2205019999" sldId="305"/>
            <ac:spMk id="5" creationId="{27100A38-8DA9-4CB6-537E-B121E150AC31}"/>
          </ac:spMkLst>
        </pc:spChg>
        <pc:spChg chg="del">
          <ac:chgData name="Mike Stinson" userId="4ffcadbb-63bf-4803-8c0d-447ac4aebd1f" providerId="ADAL" clId="{1015DDA0-FA42-4E2D-8B7F-625F8EA61E23}" dt="2024-09-16T17:31:05.789" v="4110" actId="478"/>
          <ac:spMkLst>
            <pc:docMk/>
            <pc:sldMk cId="2205019999" sldId="305"/>
            <ac:spMk id="6" creationId="{7A18ECBE-A16A-A950-FEC7-1983BB62DA2D}"/>
          </ac:spMkLst>
        </pc:spChg>
        <pc:spChg chg="del mod">
          <ac:chgData name="Mike Stinson" userId="4ffcadbb-63bf-4803-8c0d-447ac4aebd1f" providerId="ADAL" clId="{1015DDA0-FA42-4E2D-8B7F-625F8EA61E23}" dt="2024-09-16T17:32:36.623" v="4120" actId="21"/>
          <ac:spMkLst>
            <pc:docMk/>
            <pc:sldMk cId="2205019999" sldId="305"/>
            <ac:spMk id="11265" creationId="{5FDA4E1D-28A4-4C99-97DF-49C16EB95B67}"/>
          </ac:spMkLst>
        </pc:spChg>
        <pc:picChg chg="add mod">
          <ac:chgData name="Mike Stinson" userId="4ffcadbb-63bf-4803-8c0d-447ac4aebd1f" providerId="ADAL" clId="{1015DDA0-FA42-4E2D-8B7F-625F8EA61E23}" dt="2024-09-16T17:32:30.420" v="4119" actId="1076"/>
          <ac:picMkLst>
            <pc:docMk/>
            <pc:sldMk cId="2205019999" sldId="305"/>
            <ac:picMk id="7" creationId="{4581FAC6-3AA4-E546-86F1-68B6205895C5}"/>
          </ac:picMkLst>
        </pc:picChg>
        <pc:picChg chg="del">
          <ac:chgData name="Mike Stinson" userId="4ffcadbb-63bf-4803-8c0d-447ac4aebd1f" providerId="ADAL" clId="{1015DDA0-FA42-4E2D-8B7F-625F8EA61E23}" dt="2024-09-16T17:31:06.496" v="4111" actId="478"/>
          <ac:picMkLst>
            <pc:docMk/>
            <pc:sldMk cId="2205019999" sldId="305"/>
            <ac:picMk id="9" creationId="{A85C0EDA-3228-F2F4-EB50-295D4B9DC3D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6.jpeg"/></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6.jpeg"/></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indent="0">
              <a:buFontTx/>
              <a:buNone/>
              <a:defRPr sz="1862" b="0" i="0" u="none" strike="noStrike" kern="1200" spc="0" baseline="0">
                <a:solidFill>
                  <a:schemeClr val="tx1">
                    <a:lumMod val="65000"/>
                    <a:lumOff val="35000"/>
                  </a:schemeClr>
                </a:solidFill>
                <a:latin typeface="+mn-lt"/>
                <a:ea typeface="+mn-ea"/>
                <a:cs typeface="+mn-cs"/>
              </a:defRPr>
            </a:pPr>
            <a:r>
              <a:rPr lang="en-US" b="1" dirty="0"/>
              <a:t>Figure 1. Average Payments and %</a:t>
            </a:r>
            <a:r>
              <a:rPr lang="en-US" b="1" baseline="0" dirty="0"/>
              <a:t> Paid-to-Closed by Close Year</a:t>
            </a:r>
          </a:p>
          <a:p>
            <a:pPr marL="0" indent="0">
              <a:buFontTx/>
              <a:buNone/>
              <a:defRPr/>
            </a:pPr>
            <a:r>
              <a:rPr lang="en-US" b="1" baseline="0" dirty="0"/>
              <a:t>For All Specialties (1987-2021)</a:t>
            </a:r>
          </a:p>
          <a:p>
            <a:pPr marL="0" indent="0">
              <a:buFontTx/>
              <a:buNone/>
              <a:defRPr/>
            </a:pPr>
            <a:r>
              <a:rPr lang="en-US" b="1" baseline="0" dirty="0"/>
              <a:t>2021 Dollars</a:t>
            </a:r>
          </a:p>
        </c:rich>
      </c:tx>
      <c:overlay val="0"/>
      <c:spPr>
        <a:noFill/>
        <a:ln>
          <a:noFill/>
        </a:ln>
        <a:effectLst/>
      </c:spPr>
      <c:txPr>
        <a:bodyPr rot="0" spcFirstLastPara="1" vertOverflow="ellipsis" vert="horz" wrap="square" anchor="ctr" anchorCtr="1"/>
        <a:lstStyle/>
        <a:p>
          <a:pPr marL="0" indent="0">
            <a:buFontTx/>
            <a:buNone/>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Indemnity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1987-1991</c:v>
                </c:pt>
                <c:pt idx="1">
                  <c:v>1992-1996</c:v>
                </c:pt>
                <c:pt idx="2">
                  <c:v>1997-2001</c:v>
                </c:pt>
                <c:pt idx="3">
                  <c:v>2002-2006</c:v>
                </c:pt>
                <c:pt idx="4">
                  <c:v>2007-2011</c:v>
                </c:pt>
                <c:pt idx="5">
                  <c:v>2012-2016</c:v>
                </c:pt>
                <c:pt idx="6">
                  <c:v>2017-2021</c:v>
                </c:pt>
              </c:strCache>
            </c:strRef>
          </c:cat>
          <c:val>
            <c:numRef>
              <c:f>Sheet1!$B$2:$B$8</c:f>
              <c:numCache>
                <c:formatCode>"$"#,##0</c:formatCode>
                <c:ptCount val="7"/>
                <c:pt idx="0">
                  <c:v>288482.77494688402</c:v>
                </c:pt>
                <c:pt idx="1">
                  <c:v>340840.32098747301</c:v>
                </c:pt>
                <c:pt idx="2">
                  <c:v>411147.255360368</c:v>
                </c:pt>
                <c:pt idx="3">
                  <c:v>455737.02385636</c:v>
                </c:pt>
                <c:pt idx="4">
                  <c:v>415905.81069622899</c:v>
                </c:pt>
                <c:pt idx="5">
                  <c:v>401561.87388455501</c:v>
                </c:pt>
                <c:pt idx="6">
                  <c:v>379478.58034642501</c:v>
                </c:pt>
              </c:numCache>
            </c:numRef>
          </c:val>
          <c:extLst>
            <c:ext xmlns:c16="http://schemas.microsoft.com/office/drawing/2014/chart" uri="{C3380CC4-5D6E-409C-BE32-E72D297353CC}">
              <c16:uniqueId val="{00000000-8BE7-419F-9DD4-B0980E5462FD}"/>
            </c:ext>
          </c:extLst>
        </c:ser>
        <c:ser>
          <c:idx val="1"/>
          <c:order val="1"/>
          <c:tx>
            <c:strRef>
              <c:f>Sheet1!$C$1</c:f>
              <c:strCache>
                <c:ptCount val="1"/>
                <c:pt idx="0">
                  <c:v>Expenses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1987-1991</c:v>
                </c:pt>
                <c:pt idx="1">
                  <c:v>1992-1996</c:v>
                </c:pt>
                <c:pt idx="2">
                  <c:v>1997-2001</c:v>
                </c:pt>
                <c:pt idx="3">
                  <c:v>2002-2006</c:v>
                </c:pt>
                <c:pt idx="4">
                  <c:v>2007-2011</c:v>
                </c:pt>
                <c:pt idx="5">
                  <c:v>2012-2016</c:v>
                </c:pt>
                <c:pt idx="6">
                  <c:v>2017-2021</c:v>
                </c:pt>
              </c:strCache>
            </c:strRef>
          </c:cat>
          <c:val>
            <c:numRef>
              <c:f>Sheet1!$C$2:$C$8</c:f>
              <c:numCache>
                <c:formatCode>"$"#,##0</c:formatCode>
                <c:ptCount val="7"/>
                <c:pt idx="0">
                  <c:v>27143.784559301799</c:v>
                </c:pt>
                <c:pt idx="1">
                  <c:v>31831.636550214502</c:v>
                </c:pt>
                <c:pt idx="2">
                  <c:v>38949.540921979496</c:v>
                </c:pt>
                <c:pt idx="3">
                  <c:v>41780.648733738999</c:v>
                </c:pt>
                <c:pt idx="4">
                  <c:v>56685.304644892502</c:v>
                </c:pt>
                <c:pt idx="5">
                  <c:v>59008.6958817009</c:v>
                </c:pt>
                <c:pt idx="6">
                  <c:v>51058.5413012688</c:v>
                </c:pt>
              </c:numCache>
            </c:numRef>
          </c:val>
          <c:extLst>
            <c:ext xmlns:c16="http://schemas.microsoft.com/office/drawing/2014/chart" uri="{C3380CC4-5D6E-409C-BE32-E72D297353CC}">
              <c16:uniqueId val="{00000001-8BE7-419F-9DD4-B0980E5462FD}"/>
            </c:ext>
          </c:extLst>
        </c:ser>
        <c:dLbls>
          <c:showLegendKey val="0"/>
          <c:showVal val="0"/>
          <c:showCatName val="0"/>
          <c:showSerName val="0"/>
          <c:showPercent val="0"/>
          <c:showBubbleSize val="0"/>
        </c:dLbls>
        <c:gapWidth val="25"/>
        <c:axId val="491007248"/>
        <c:axId val="404461704"/>
      </c:barChart>
      <c:lineChart>
        <c:grouping val="standard"/>
        <c:varyColors val="0"/>
        <c:ser>
          <c:idx val="2"/>
          <c:order val="2"/>
          <c:tx>
            <c:strRef>
              <c:f>Sheet1!$D$1</c:f>
              <c:strCache>
                <c:ptCount val="1"/>
                <c:pt idx="0">
                  <c:v>% Paid-to-Closed</c:v>
                </c:pt>
              </c:strCache>
            </c:strRef>
          </c:tx>
          <c:spPr>
            <a:ln w="28575" cap="rnd">
              <a:solidFill>
                <a:schemeClr val="accent3"/>
              </a:solidFill>
              <a:round/>
            </a:ln>
            <a:effectLst/>
          </c:spPr>
          <c:marker>
            <c:symbol val="circle"/>
            <c:size val="5"/>
            <c:spPr>
              <a:solidFill>
                <a:schemeClr val="accent3"/>
              </a:solidFill>
              <a:ln w="15875">
                <a:solidFill>
                  <a:schemeClr val="accent3"/>
                </a:solidFill>
              </a:ln>
              <a:effectLst/>
            </c:spPr>
          </c:marker>
          <c:dLbls>
            <c:dLbl>
              <c:idx val="0"/>
              <c:layout>
                <c:manualLayout>
                  <c:x val="-3.451251078515983E-3"/>
                  <c:y val="-2.3437498558224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E7-419F-9DD4-B0980E5462FD}"/>
                </c:ext>
              </c:extLst>
            </c:dLbl>
            <c:dLbl>
              <c:idx val="1"/>
              <c:layout>
                <c:manualLayout>
                  <c:x val="-1.4955421340235878E-2"/>
                  <c:y val="-4.2187497404804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7-419F-9DD4-B0980E5462FD}"/>
                </c:ext>
              </c:extLst>
            </c:dLbl>
            <c:dLbl>
              <c:idx val="2"/>
              <c:layout>
                <c:manualLayout>
                  <c:x val="2.3008340523439745E-3"/>
                  <c:y val="-1.4062499134934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E7-419F-9DD4-B0980E5462FD}"/>
                </c:ext>
              </c:extLst>
            </c:dLbl>
            <c:dLbl>
              <c:idx val="3"/>
              <c:layout>
                <c:manualLayout>
                  <c:x val="3.4512510785158776E-3"/>
                  <c:y val="-3.7499997693159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E7-419F-9DD4-B0980E5462FD}"/>
                </c:ext>
              </c:extLst>
            </c:dLbl>
            <c:dLbl>
              <c:idx val="4"/>
              <c:layout>
                <c:manualLayout>
                  <c:x val="1.1504170261719873E-3"/>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E7-419F-9DD4-B0980E5462FD}"/>
                </c:ext>
              </c:extLst>
            </c:dLbl>
            <c:dLbl>
              <c:idx val="5"/>
              <c:layout>
                <c:manualLayout>
                  <c:x val="4.601668104687949E-3"/>
                  <c:y val="4.29682509838433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E7-419F-9DD4-B0980E5462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1987-1991</c:v>
                </c:pt>
                <c:pt idx="1">
                  <c:v>1992-1996</c:v>
                </c:pt>
                <c:pt idx="2">
                  <c:v>1997-2001</c:v>
                </c:pt>
                <c:pt idx="3">
                  <c:v>2002-2006</c:v>
                </c:pt>
                <c:pt idx="4">
                  <c:v>2007-2011</c:v>
                </c:pt>
                <c:pt idx="5">
                  <c:v>2012-2016</c:v>
                </c:pt>
                <c:pt idx="6">
                  <c:v>2017-2021</c:v>
                </c:pt>
              </c:strCache>
            </c:strRef>
          </c:cat>
          <c:val>
            <c:numRef>
              <c:f>Sheet1!$D$2:$D$8</c:f>
              <c:numCache>
                <c:formatCode>0%</c:formatCode>
                <c:ptCount val="7"/>
                <c:pt idx="0">
                  <c:v>0.32405488658638998</c:v>
                </c:pt>
                <c:pt idx="1">
                  <c:v>0.29346994444629299</c:v>
                </c:pt>
                <c:pt idx="2">
                  <c:v>0.29496112049080903</c:v>
                </c:pt>
                <c:pt idx="3">
                  <c:v>0.25716718101521802</c:v>
                </c:pt>
                <c:pt idx="4">
                  <c:v>0.27611489692055602</c:v>
                </c:pt>
                <c:pt idx="5">
                  <c:v>0.26357249308068997</c:v>
                </c:pt>
                <c:pt idx="6">
                  <c:v>0.27540666271191699</c:v>
                </c:pt>
              </c:numCache>
            </c:numRef>
          </c:val>
          <c:smooth val="0"/>
          <c:extLst>
            <c:ext xmlns:c16="http://schemas.microsoft.com/office/drawing/2014/chart" uri="{C3380CC4-5D6E-409C-BE32-E72D297353CC}">
              <c16:uniqueId val="{00000008-8BE7-419F-9DD4-B0980E5462FD}"/>
            </c:ext>
          </c:extLst>
        </c:ser>
        <c:dLbls>
          <c:showLegendKey val="0"/>
          <c:showVal val="0"/>
          <c:showCatName val="0"/>
          <c:showSerName val="0"/>
          <c:showPercent val="0"/>
          <c:showBubbleSize val="0"/>
        </c:dLbls>
        <c:marker val="1"/>
        <c:smooth val="0"/>
        <c:axId val="413369272"/>
        <c:axId val="413369600"/>
      </c:lineChart>
      <c:catAx>
        <c:axId val="49100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04461704"/>
        <c:crosses val="autoZero"/>
        <c:auto val="1"/>
        <c:lblAlgn val="ctr"/>
        <c:lblOffset val="100"/>
        <c:noMultiLvlLbl val="0"/>
      </c:catAx>
      <c:valAx>
        <c:axId val="404461704"/>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91007248"/>
        <c:crosses val="autoZero"/>
        <c:crossBetween val="between"/>
      </c:valAx>
      <c:valAx>
        <c:axId val="413369600"/>
        <c:scaling>
          <c:orientation val="minMax"/>
          <c:max val="0.9"/>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3369272"/>
        <c:crosses val="max"/>
        <c:crossBetween val="between"/>
      </c:valAx>
      <c:catAx>
        <c:axId val="413369272"/>
        <c:scaling>
          <c:orientation val="minMax"/>
        </c:scaling>
        <c:delete val="1"/>
        <c:axPos val="b"/>
        <c:numFmt formatCode="General" sourceLinked="1"/>
        <c:majorTickMark val="out"/>
        <c:minorTickMark val="none"/>
        <c:tickLblPos val="nextTo"/>
        <c:crossAx val="4133696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blipFill dpi="0" rotWithShape="1">
      <a:blip xmlns:r="http://schemas.openxmlformats.org/officeDocument/2006/relationships" r:embed="rId3">
        <a:alphaModFix amt="40000"/>
      </a:blip>
      <a:srcRect/>
      <a:stretch>
        <a:fillRect l="20000" t="20000" r="20000" b="20000"/>
      </a:stretch>
    </a:blip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indent="0">
              <a:buFontTx/>
              <a:buNone/>
              <a:defRPr sz="1862" b="0" i="0" u="none" strike="noStrike" kern="1200" spc="0" baseline="0">
                <a:solidFill>
                  <a:schemeClr val="tx1">
                    <a:lumMod val="65000"/>
                    <a:lumOff val="35000"/>
                  </a:schemeClr>
                </a:solidFill>
                <a:latin typeface="+mn-lt"/>
                <a:ea typeface="+mn-ea"/>
                <a:cs typeface="+mn-cs"/>
              </a:defRPr>
            </a:pPr>
            <a:r>
              <a:rPr lang="en-US" b="1" dirty="0"/>
              <a:t>Figure 2. Percentage of Paid Claims by Indemnity Payment Threshold</a:t>
            </a:r>
          </a:p>
          <a:p>
            <a:pPr marL="0" indent="0">
              <a:buFontTx/>
              <a:buNone/>
              <a:defRPr/>
            </a:pPr>
            <a:r>
              <a:rPr lang="en-US" sz="1800" b="1" i="0" baseline="0" dirty="0">
                <a:effectLst/>
              </a:rPr>
              <a:t>For All Specialties (1987-2021)</a:t>
            </a:r>
            <a:endParaRPr lang="en-US" dirty="0">
              <a:effectLst/>
            </a:endParaRPr>
          </a:p>
          <a:p>
            <a:pPr marL="0" indent="0">
              <a:buFontTx/>
              <a:buNone/>
              <a:defRPr/>
            </a:pPr>
            <a:r>
              <a:rPr lang="en-US" sz="1800" b="1" i="0" baseline="0" dirty="0">
                <a:effectLst/>
              </a:rPr>
              <a:t>2021 Dollars</a:t>
            </a:r>
            <a:endParaRPr lang="en-US" dirty="0">
              <a:effectLst/>
            </a:endParaRPr>
          </a:p>
        </c:rich>
      </c:tx>
      <c:overlay val="0"/>
      <c:spPr>
        <a:noFill/>
        <a:ln>
          <a:noFill/>
        </a:ln>
        <a:effectLst/>
      </c:spPr>
      <c:txPr>
        <a:bodyPr rot="0" spcFirstLastPara="1" vertOverflow="ellipsis" vert="horz" wrap="square" anchor="ctr" anchorCtr="1"/>
        <a:lstStyle/>
        <a:p>
          <a:pPr marL="0" indent="0">
            <a:buFontTx/>
            <a:buNone/>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&lt;$100,000</c:v>
                </c:pt>
              </c:strCache>
            </c:strRef>
          </c:tx>
          <c:spPr>
            <a:solidFill>
              <a:schemeClr val="accent1"/>
            </a:solidFill>
            <a:ln>
              <a:noFill/>
            </a:ln>
            <a:effectLst/>
          </c:spPr>
          <c:invertIfNegative val="0"/>
          <c:cat>
            <c:numRef>
              <c:f>Sheet1!$A$2:$A$36</c:f>
              <c:numCache>
                <c:formatCode>General</c:formatCode>
                <c:ptCount val="3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numCache>
            </c:numRef>
          </c:cat>
          <c:val>
            <c:numRef>
              <c:f>Sheet1!$B$2:$B$36</c:f>
              <c:numCache>
                <c:formatCode>0%</c:formatCode>
                <c:ptCount val="35"/>
                <c:pt idx="0">
                  <c:v>0.52680360721442887</c:v>
                </c:pt>
                <c:pt idx="1">
                  <c:v>0.47737909516380655</c:v>
                </c:pt>
                <c:pt idx="2">
                  <c:v>0.49082706766917295</c:v>
                </c:pt>
                <c:pt idx="3">
                  <c:v>0.45251752708731674</c:v>
                </c:pt>
                <c:pt idx="4">
                  <c:v>0.44717042852469741</c:v>
                </c:pt>
                <c:pt idx="5">
                  <c:v>0.4095470572280987</c:v>
                </c:pt>
                <c:pt idx="6">
                  <c:v>0.39267843033974192</c:v>
                </c:pt>
                <c:pt idx="7">
                  <c:v>0.39325521577593597</c:v>
                </c:pt>
                <c:pt idx="8">
                  <c:v>0.40459569517161142</c:v>
                </c:pt>
                <c:pt idx="9">
                  <c:v>0.38442444927086566</c:v>
                </c:pt>
                <c:pt idx="10">
                  <c:v>0.33994053518334988</c:v>
                </c:pt>
                <c:pt idx="11">
                  <c:v>0.34615384615384615</c:v>
                </c:pt>
                <c:pt idx="12">
                  <c:v>0.31169840652934316</c:v>
                </c:pt>
                <c:pt idx="13">
                  <c:v>0.2804691483936767</c:v>
                </c:pt>
                <c:pt idx="14">
                  <c:v>0.28270244369908959</c:v>
                </c:pt>
                <c:pt idx="15">
                  <c:v>0.25724976613657624</c:v>
                </c:pt>
                <c:pt idx="16">
                  <c:v>0.27597145122918321</c:v>
                </c:pt>
                <c:pt idx="17">
                  <c:v>0.24295774647887325</c:v>
                </c:pt>
                <c:pt idx="18">
                  <c:v>0.24426044410989839</c:v>
                </c:pt>
                <c:pt idx="19">
                  <c:v>0.24705882352941178</c:v>
                </c:pt>
                <c:pt idx="20">
                  <c:v>0.26963460730785382</c:v>
                </c:pt>
                <c:pt idx="21">
                  <c:v>0.26075731497418242</c:v>
                </c:pt>
                <c:pt idx="22">
                  <c:v>0.28328723824575269</c:v>
                </c:pt>
                <c:pt idx="23">
                  <c:v>0.28747284576393917</c:v>
                </c:pt>
                <c:pt idx="24">
                  <c:v>0.30292230933713471</c:v>
                </c:pt>
                <c:pt idx="25">
                  <c:v>0.29775921002658562</c:v>
                </c:pt>
                <c:pt idx="26">
                  <c:v>0.34371108343711082</c:v>
                </c:pt>
                <c:pt idx="27">
                  <c:v>0.29226847918436705</c:v>
                </c:pt>
                <c:pt idx="28">
                  <c:v>0.30358923230309071</c:v>
                </c:pt>
                <c:pt idx="29">
                  <c:v>0.29540229885057473</c:v>
                </c:pt>
                <c:pt idx="30">
                  <c:v>0.31364678899082571</c:v>
                </c:pt>
                <c:pt idx="31">
                  <c:v>0.29428989751098095</c:v>
                </c:pt>
                <c:pt idx="32">
                  <c:v>0.3481182795698925</c:v>
                </c:pt>
                <c:pt idx="33">
                  <c:v>0.29250814332247554</c:v>
                </c:pt>
                <c:pt idx="34">
                  <c:v>0.39730372720063439</c:v>
                </c:pt>
              </c:numCache>
            </c:numRef>
          </c:val>
          <c:extLst>
            <c:ext xmlns:c16="http://schemas.microsoft.com/office/drawing/2014/chart" uri="{C3380CC4-5D6E-409C-BE32-E72D297353CC}">
              <c16:uniqueId val="{00000000-EBBD-4044-9DD2-DD79197AADE3}"/>
            </c:ext>
          </c:extLst>
        </c:ser>
        <c:ser>
          <c:idx val="1"/>
          <c:order val="1"/>
          <c:tx>
            <c:strRef>
              <c:f>Sheet1!$C$1</c:f>
              <c:strCache>
                <c:ptCount val="1"/>
                <c:pt idx="0">
                  <c:v>$100,000-$249,999</c:v>
                </c:pt>
              </c:strCache>
            </c:strRef>
          </c:tx>
          <c:spPr>
            <a:solidFill>
              <a:schemeClr val="accent2"/>
            </a:solidFill>
            <a:ln>
              <a:noFill/>
            </a:ln>
            <a:effectLst/>
          </c:spPr>
          <c:invertIfNegative val="0"/>
          <c:cat>
            <c:numRef>
              <c:f>Sheet1!$A$2:$A$36</c:f>
              <c:numCache>
                <c:formatCode>General</c:formatCode>
                <c:ptCount val="3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numCache>
            </c:numRef>
          </c:cat>
          <c:val>
            <c:numRef>
              <c:f>Sheet1!$C$2:$C$36</c:f>
              <c:numCache>
                <c:formatCode>0%</c:formatCode>
                <c:ptCount val="35"/>
                <c:pt idx="0">
                  <c:v>0.22269539078156311</c:v>
                </c:pt>
                <c:pt idx="1">
                  <c:v>0.22126885075403016</c:v>
                </c:pt>
                <c:pt idx="2">
                  <c:v>0.21954887218045113</c:v>
                </c:pt>
                <c:pt idx="3">
                  <c:v>0.24346717654557043</c:v>
                </c:pt>
                <c:pt idx="4">
                  <c:v>0.22832842656198887</c:v>
                </c:pt>
                <c:pt idx="5">
                  <c:v>0.23081095741795499</c:v>
                </c:pt>
                <c:pt idx="6">
                  <c:v>0.22596786937055571</c:v>
                </c:pt>
                <c:pt idx="7">
                  <c:v>0.22749356959131181</c:v>
                </c:pt>
                <c:pt idx="8">
                  <c:v>0.2454915648632926</c:v>
                </c:pt>
                <c:pt idx="9">
                  <c:v>0.22246354328265591</c:v>
                </c:pt>
                <c:pt idx="10">
                  <c:v>0.22794846382556988</c:v>
                </c:pt>
                <c:pt idx="11">
                  <c:v>0.22859216255442671</c:v>
                </c:pt>
                <c:pt idx="12">
                  <c:v>0.24212980956082394</c:v>
                </c:pt>
                <c:pt idx="13">
                  <c:v>0.2299847016828149</c:v>
                </c:pt>
                <c:pt idx="14">
                  <c:v>0.22472448490656444</c:v>
                </c:pt>
                <c:pt idx="15">
                  <c:v>0.225444340505145</c:v>
                </c:pt>
                <c:pt idx="16">
                  <c:v>0.20578905630452021</c:v>
                </c:pt>
                <c:pt idx="17">
                  <c:v>0.21283255086071987</c:v>
                </c:pt>
                <c:pt idx="18">
                  <c:v>0.24915318027850961</c:v>
                </c:pt>
                <c:pt idx="19">
                  <c:v>0.2248868778280543</c:v>
                </c:pt>
                <c:pt idx="20">
                  <c:v>0.19781604367912642</c:v>
                </c:pt>
                <c:pt idx="21">
                  <c:v>0.22762478485370052</c:v>
                </c:pt>
                <c:pt idx="22">
                  <c:v>0.2101935993678388</c:v>
                </c:pt>
                <c:pt idx="23">
                  <c:v>0.23606082548877624</c:v>
                </c:pt>
                <c:pt idx="24">
                  <c:v>0.24091233071988596</c:v>
                </c:pt>
                <c:pt idx="25">
                  <c:v>0.22901633118116219</c:v>
                </c:pt>
                <c:pt idx="26">
                  <c:v>0.22125363221253633</c:v>
                </c:pt>
                <c:pt idx="27">
                  <c:v>0.23237043330501275</c:v>
                </c:pt>
                <c:pt idx="28">
                  <c:v>0.21734795613160518</c:v>
                </c:pt>
                <c:pt idx="29">
                  <c:v>0.21494252873563219</c:v>
                </c:pt>
                <c:pt idx="30">
                  <c:v>0.22477064220183487</c:v>
                </c:pt>
                <c:pt idx="31">
                  <c:v>0.2010736944851147</c:v>
                </c:pt>
                <c:pt idx="32">
                  <c:v>0.19802867383512546</c:v>
                </c:pt>
                <c:pt idx="33">
                  <c:v>0.23713355048859935</c:v>
                </c:pt>
                <c:pt idx="34">
                  <c:v>0.24107850911974624</c:v>
                </c:pt>
              </c:numCache>
            </c:numRef>
          </c:val>
          <c:extLst>
            <c:ext xmlns:c16="http://schemas.microsoft.com/office/drawing/2014/chart" uri="{C3380CC4-5D6E-409C-BE32-E72D297353CC}">
              <c16:uniqueId val="{00000001-EBBD-4044-9DD2-DD79197AADE3}"/>
            </c:ext>
          </c:extLst>
        </c:ser>
        <c:ser>
          <c:idx val="2"/>
          <c:order val="2"/>
          <c:tx>
            <c:strRef>
              <c:f>Sheet1!$D$1</c:f>
              <c:strCache>
                <c:ptCount val="1"/>
                <c:pt idx="0">
                  <c:v>$250,000-$499,999</c:v>
                </c:pt>
              </c:strCache>
            </c:strRef>
          </c:tx>
          <c:spPr>
            <a:solidFill>
              <a:schemeClr val="accent3"/>
            </a:solidFill>
            <a:ln>
              <a:noFill/>
            </a:ln>
            <a:effectLst/>
          </c:spPr>
          <c:invertIfNegative val="0"/>
          <c:cat>
            <c:numRef>
              <c:f>Sheet1!$A$2:$A$36</c:f>
              <c:numCache>
                <c:formatCode>General</c:formatCode>
                <c:ptCount val="3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numCache>
            </c:numRef>
          </c:cat>
          <c:val>
            <c:numRef>
              <c:f>Sheet1!$D$2:$D$36</c:f>
              <c:numCache>
                <c:formatCode>0%</c:formatCode>
                <c:ptCount val="35"/>
                <c:pt idx="0">
                  <c:v>0.10771543086172344</c:v>
                </c:pt>
                <c:pt idx="1">
                  <c:v>0.13988559542381696</c:v>
                </c:pt>
                <c:pt idx="2">
                  <c:v>0.12511278195488723</c:v>
                </c:pt>
                <c:pt idx="3">
                  <c:v>0.14021669853409816</c:v>
                </c:pt>
                <c:pt idx="4">
                  <c:v>0.15080143931959436</c:v>
                </c:pt>
                <c:pt idx="5">
                  <c:v>0.15676701925684838</c:v>
                </c:pt>
                <c:pt idx="6">
                  <c:v>0.18330260732156967</c:v>
                </c:pt>
                <c:pt idx="7">
                  <c:v>0.17662189196913403</c:v>
                </c:pt>
                <c:pt idx="8">
                  <c:v>0.17306573589296104</c:v>
                </c:pt>
                <c:pt idx="9">
                  <c:v>0.18647223084083153</c:v>
                </c:pt>
                <c:pt idx="10">
                  <c:v>0.18599273207796499</c:v>
                </c:pt>
                <c:pt idx="11">
                  <c:v>0.19121915820029028</c:v>
                </c:pt>
                <c:pt idx="12">
                  <c:v>0.19976680917217257</c:v>
                </c:pt>
                <c:pt idx="13">
                  <c:v>0.20499745028046915</c:v>
                </c:pt>
                <c:pt idx="14">
                  <c:v>0.19501677048394825</c:v>
                </c:pt>
                <c:pt idx="15">
                  <c:v>0.20626753975678203</c:v>
                </c:pt>
                <c:pt idx="16">
                  <c:v>0.21570182394924664</c:v>
                </c:pt>
                <c:pt idx="17">
                  <c:v>0.21478873239436619</c:v>
                </c:pt>
                <c:pt idx="18">
                  <c:v>0.23447497177267596</c:v>
                </c:pt>
                <c:pt idx="19">
                  <c:v>0.22081447963800904</c:v>
                </c:pt>
                <c:pt idx="20">
                  <c:v>0.2364552708945821</c:v>
                </c:pt>
                <c:pt idx="21">
                  <c:v>0.22633390705679862</c:v>
                </c:pt>
                <c:pt idx="22">
                  <c:v>0.23627024891347292</c:v>
                </c:pt>
                <c:pt idx="23">
                  <c:v>0.20963070238957277</c:v>
                </c:pt>
                <c:pt idx="24">
                  <c:v>0.19565217391304349</c:v>
                </c:pt>
                <c:pt idx="25">
                  <c:v>0.20015191796429929</c:v>
                </c:pt>
                <c:pt idx="26">
                  <c:v>0.17268576172685762</c:v>
                </c:pt>
                <c:pt idx="27">
                  <c:v>0.1898895497026338</c:v>
                </c:pt>
                <c:pt idx="28">
                  <c:v>0.20438683948155534</c:v>
                </c:pt>
                <c:pt idx="29">
                  <c:v>0.20172413793103447</c:v>
                </c:pt>
                <c:pt idx="30">
                  <c:v>0.19208715596330275</c:v>
                </c:pt>
                <c:pt idx="31">
                  <c:v>0.20546608101512934</c:v>
                </c:pt>
                <c:pt idx="32">
                  <c:v>0.18010752688172044</c:v>
                </c:pt>
                <c:pt idx="33">
                  <c:v>0.20390879478827362</c:v>
                </c:pt>
                <c:pt idx="34">
                  <c:v>0.16098334655035687</c:v>
                </c:pt>
              </c:numCache>
            </c:numRef>
          </c:val>
          <c:extLst>
            <c:ext xmlns:c16="http://schemas.microsoft.com/office/drawing/2014/chart" uri="{C3380CC4-5D6E-409C-BE32-E72D297353CC}">
              <c16:uniqueId val="{00000002-EBBD-4044-9DD2-DD79197AADE3}"/>
            </c:ext>
          </c:extLst>
        </c:ser>
        <c:ser>
          <c:idx val="3"/>
          <c:order val="3"/>
          <c:tx>
            <c:strRef>
              <c:f>Sheet1!$E$1</c:f>
              <c:strCache>
                <c:ptCount val="1"/>
                <c:pt idx="0">
                  <c:v>$500,000-$999,999</c:v>
                </c:pt>
              </c:strCache>
            </c:strRef>
          </c:tx>
          <c:spPr>
            <a:solidFill>
              <a:schemeClr val="accent4"/>
            </a:solidFill>
            <a:ln>
              <a:noFill/>
            </a:ln>
            <a:effectLst/>
          </c:spPr>
          <c:invertIfNegative val="0"/>
          <c:cat>
            <c:numRef>
              <c:f>Sheet1!$A$2:$A$36</c:f>
              <c:numCache>
                <c:formatCode>General</c:formatCode>
                <c:ptCount val="3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numCache>
            </c:numRef>
          </c:cat>
          <c:val>
            <c:numRef>
              <c:f>Sheet1!$E$2:$E$36</c:f>
              <c:numCache>
                <c:formatCode>0%</c:formatCode>
                <c:ptCount val="35"/>
                <c:pt idx="0">
                  <c:v>7.0140280561122245E-2</c:v>
                </c:pt>
                <c:pt idx="1">
                  <c:v>8.3723348933957359E-2</c:v>
                </c:pt>
                <c:pt idx="2">
                  <c:v>8.8721804511278202E-2</c:v>
                </c:pt>
                <c:pt idx="3">
                  <c:v>9.0822179732313574E-2</c:v>
                </c:pt>
                <c:pt idx="4">
                  <c:v>9.5191364082433755E-2</c:v>
                </c:pt>
                <c:pt idx="5">
                  <c:v>0.10767561703281801</c:v>
                </c:pt>
                <c:pt idx="6">
                  <c:v>0.10824335001316829</c:v>
                </c:pt>
                <c:pt idx="7">
                  <c:v>0.10631609031151758</c:v>
                </c:pt>
                <c:pt idx="8">
                  <c:v>9.9185573007562533E-2</c:v>
                </c:pt>
                <c:pt idx="9">
                  <c:v>0.11542041576171269</c:v>
                </c:pt>
                <c:pt idx="10">
                  <c:v>0.13478691774033696</c:v>
                </c:pt>
                <c:pt idx="11">
                  <c:v>0.12481857764876633</c:v>
                </c:pt>
                <c:pt idx="12">
                  <c:v>0.12514574426739214</c:v>
                </c:pt>
                <c:pt idx="13">
                  <c:v>0.1366649668536461</c:v>
                </c:pt>
                <c:pt idx="14">
                  <c:v>0.14470531863919503</c:v>
                </c:pt>
                <c:pt idx="15">
                  <c:v>0.1538821328344247</c:v>
                </c:pt>
                <c:pt idx="16">
                  <c:v>0.15305313243457574</c:v>
                </c:pt>
                <c:pt idx="17">
                  <c:v>0.16392801251956182</c:v>
                </c:pt>
                <c:pt idx="18">
                  <c:v>0.13360933383515242</c:v>
                </c:pt>
                <c:pt idx="19">
                  <c:v>0.15701357466063348</c:v>
                </c:pt>
                <c:pt idx="20">
                  <c:v>0.16673666526669467</c:v>
                </c:pt>
                <c:pt idx="21">
                  <c:v>0.16351118760757316</c:v>
                </c:pt>
                <c:pt idx="22">
                  <c:v>0.14421177400237059</c:v>
                </c:pt>
                <c:pt idx="23">
                  <c:v>0.14518464880521362</c:v>
                </c:pt>
                <c:pt idx="24">
                  <c:v>0.14718460441910192</c:v>
                </c:pt>
                <c:pt idx="25">
                  <c:v>0.14546145081655906</c:v>
                </c:pt>
                <c:pt idx="26">
                  <c:v>0.14902449149024491</c:v>
                </c:pt>
                <c:pt idx="27">
                  <c:v>0.14485981308411214</c:v>
                </c:pt>
                <c:pt idx="28">
                  <c:v>0.13409770687936193</c:v>
                </c:pt>
                <c:pt idx="29">
                  <c:v>0.15229885057471265</c:v>
                </c:pt>
                <c:pt idx="30">
                  <c:v>0.13245412844036697</c:v>
                </c:pt>
                <c:pt idx="31">
                  <c:v>0.15812591508052709</c:v>
                </c:pt>
                <c:pt idx="32">
                  <c:v>0.13709677419354838</c:v>
                </c:pt>
                <c:pt idx="33">
                  <c:v>0.13550488599348534</c:v>
                </c:pt>
                <c:pt idx="34">
                  <c:v>0.11498810467882632</c:v>
                </c:pt>
              </c:numCache>
            </c:numRef>
          </c:val>
          <c:extLst>
            <c:ext xmlns:c16="http://schemas.microsoft.com/office/drawing/2014/chart" uri="{C3380CC4-5D6E-409C-BE32-E72D297353CC}">
              <c16:uniqueId val="{00000003-EBBD-4044-9DD2-DD79197AADE3}"/>
            </c:ext>
          </c:extLst>
        </c:ser>
        <c:ser>
          <c:idx val="4"/>
          <c:order val="4"/>
          <c:tx>
            <c:strRef>
              <c:f>Sheet1!$F$1</c:f>
              <c:strCache>
                <c:ptCount val="1"/>
                <c:pt idx="0">
                  <c:v>≥$1M</c:v>
                </c:pt>
              </c:strCache>
            </c:strRef>
          </c:tx>
          <c:spPr>
            <a:solidFill>
              <a:schemeClr val="accent5"/>
            </a:solidFill>
            <a:ln>
              <a:noFill/>
            </a:ln>
            <a:effectLst/>
          </c:spPr>
          <c:invertIfNegative val="0"/>
          <c:cat>
            <c:numRef>
              <c:f>Sheet1!$A$2:$A$36</c:f>
              <c:numCache>
                <c:formatCode>General</c:formatCode>
                <c:ptCount val="3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numCache>
            </c:numRef>
          </c:cat>
          <c:val>
            <c:numRef>
              <c:f>Sheet1!$F$2:$F$36</c:f>
              <c:numCache>
                <c:formatCode>0%</c:formatCode>
                <c:ptCount val="35"/>
                <c:pt idx="0">
                  <c:v>7.2645290581162328E-2</c:v>
                </c:pt>
                <c:pt idx="1">
                  <c:v>7.774310972438897E-2</c:v>
                </c:pt>
                <c:pt idx="2">
                  <c:v>7.5789473684210532E-2</c:v>
                </c:pt>
                <c:pt idx="3">
                  <c:v>7.2976418100701088E-2</c:v>
                </c:pt>
                <c:pt idx="4">
                  <c:v>7.8508341511285579E-2</c:v>
                </c:pt>
                <c:pt idx="5">
                  <c:v>9.5199349064279903E-2</c:v>
                </c:pt>
                <c:pt idx="6">
                  <c:v>8.9807742954964451E-2</c:v>
                </c:pt>
                <c:pt idx="7">
                  <c:v>9.6313232352100597E-2</c:v>
                </c:pt>
                <c:pt idx="8">
                  <c:v>7.766143106457242E-2</c:v>
                </c:pt>
                <c:pt idx="9">
                  <c:v>9.1219360843934227E-2</c:v>
                </c:pt>
                <c:pt idx="10">
                  <c:v>0.11133135117277833</c:v>
                </c:pt>
                <c:pt idx="11">
                  <c:v>0.10921625544267054</c:v>
                </c:pt>
                <c:pt idx="12">
                  <c:v>0.12125923047026817</c:v>
                </c:pt>
                <c:pt idx="13">
                  <c:v>0.14788373278939318</c:v>
                </c:pt>
                <c:pt idx="14">
                  <c:v>0.1528509822712027</c:v>
                </c:pt>
                <c:pt idx="15">
                  <c:v>0.15715622076707203</c:v>
                </c:pt>
                <c:pt idx="16">
                  <c:v>0.14948453608247422</c:v>
                </c:pt>
                <c:pt idx="17">
                  <c:v>0.16549295774647887</c:v>
                </c:pt>
                <c:pt idx="18">
                  <c:v>0.13850207000376363</c:v>
                </c:pt>
                <c:pt idx="19">
                  <c:v>0.1502262443438914</c:v>
                </c:pt>
                <c:pt idx="20">
                  <c:v>0.12935741285174296</c:v>
                </c:pt>
                <c:pt idx="21">
                  <c:v>0.12177280550774526</c:v>
                </c:pt>
                <c:pt idx="22">
                  <c:v>0.126037139470565</c:v>
                </c:pt>
                <c:pt idx="23">
                  <c:v>0.12165097755249819</c:v>
                </c:pt>
                <c:pt idx="24">
                  <c:v>0.11332858161083392</c:v>
                </c:pt>
                <c:pt idx="25">
                  <c:v>0.12761109001139384</c:v>
                </c:pt>
                <c:pt idx="26">
                  <c:v>0.11332503113325031</c:v>
                </c:pt>
                <c:pt idx="27">
                  <c:v>0.14061172472387426</c:v>
                </c:pt>
                <c:pt idx="28">
                  <c:v>0.14057826520438685</c:v>
                </c:pt>
                <c:pt idx="29">
                  <c:v>0.13563218390804599</c:v>
                </c:pt>
                <c:pt idx="30">
                  <c:v>0.13704128440366972</c:v>
                </c:pt>
                <c:pt idx="31">
                  <c:v>0.14104441190824793</c:v>
                </c:pt>
                <c:pt idx="32">
                  <c:v>0.13664874551971326</c:v>
                </c:pt>
                <c:pt idx="33">
                  <c:v>0.13094462540716612</c:v>
                </c:pt>
                <c:pt idx="34">
                  <c:v>8.5646312450436163E-2</c:v>
                </c:pt>
              </c:numCache>
            </c:numRef>
          </c:val>
          <c:extLst>
            <c:ext xmlns:c16="http://schemas.microsoft.com/office/drawing/2014/chart" uri="{C3380CC4-5D6E-409C-BE32-E72D297353CC}">
              <c16:uniqueId val="{00000004-EBBD-4044-9DD2-DD79197AADE3}"/>
            </c:ext>
          </c:extLst>
        </c:ser>
        <c:dLbls>
          <c:showLegendKey val="0"/>
          <c:showVal val="0"/>
          <c:showCatName val="0"/>
          <c:showSerName val="0"/>
          <c:showPercent val="0"/>
          <c:showBubbleSize val="0"/>
        </c:dLbls>
        <c:gapWidth val="20"/>
        <c:overlap val="100"/>
        <c:axId val="491007248"/>
        <c:axId val="404461704"/>
      </c:barChart>
      <c:catAx>
        <c:axId val="49100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04461704"/>
        <c:crosses val="autoZero"/>
        <c:auto val="1"/>
        <c:lblAlgn val="ctr"/>
        <c:lblOffset val="100"/>
        <c:tickLblSkip val="2"/>
        <c:tickMarkSkip val="2"/>
        <c:noMultiLvlLbl val="0"/>
      </c:catAx>
      <c:valAx>
        <c:axId val="404461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91007248"/>
        <c:crosses val="autoZero"/>
        <c:crossBetween val="between"/>
      </c:valAx>
      <c:spPr>
        <a:noFill/>
        <a:ln>
          <a:noFill/>
        </a:ln>
        <a:effectLst/>
      </c:spPr>
    </c:plotArea>
    <c:legend>
      <c:legendPos val="b"/>
      <c:layout>
        <c:manualLayout>
          <c:xMode val="edge"/>
          <c:yMode val="edge"/>
          <c:x val="5.6126400938450421E-2"/>
          <c:y val="0.93222115328363964"/>
          <c:w val="0.92456045237658491"/>
          <c:h val="5.37163475814254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indent="0">
              <a:buFontTx/>
              <a:buNone/>
              <a:defRPr sz="1862" b="0" i="0" u="none" strike="noStrike" kern="1200" spc="0" baseline="0">
                <a:solidFill>
                  <a:schemeClr val="tx1">
                    <a:lumMod val="65000"/>
                    <a:lumOff val="35000"/>
                  </a:schemeClr>
                </a:solidFill>
                <a:latin typeface="+mn-lt"/>
                <a:ea typeface="+mn-ea"/>
                <a:cs typeface="+mn-cs"/>
              </a:defRPr>
            </a:pPr>
            <a:r>
              <a:rPr lang="en-US" b="1" dirty="0"/>
              <a:t>Figure 3. Total and Average Indemnity Paid by</a:t>
            </a:r>
            <a:r>
              <a:rPr lang="en-US" b="1" baseline="0" dirty="0"/>
              <a:t> Medical Specialty (1987-2021)</a:t>
            </a:r>
          </a:p>
          <a:p>
            <a:pPr marL="0" indent="0">
              <a:buFontTx/>
              <a:buNone/>
              <a:defRPr/>
            </a:pPr>
            <a:r>
              <a:rPr lang="en-US" b="1" baseline="0" dirty="0"/>
              <a:t>2021 Dollars</a:t>
            </a:r>
          </a:p>
        </c:rich>
      </c:tx>
      <c:overlay val="0"/>
      <c:spPr>
        <a:noFill/>
        <a:ln>
          <a:noFill/>
        </a:ln>
        <a:effectLst/>
      </c:spPr>
      <c:txPr>
        <a:bodyPr rot="0" spcFirstLastPara="1" vertOverflow="ellipsis" vert="horz" wrap="square" anchor="ctr" anchorCtr="1"/>
        <a:lstStyle/>
        <a:p>
          <a:pPr marL="0" indent="0">
            <a:buFontTx/>
            <a:buNone/>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Indemnity (Millions)</c:v>
                </c:pt>
              </c:strCache>
            </c:strRef>
          </c:tx>
          <c:spPr>
            <a:solidFill>
              <a:schemeClr val="accent1"/>
            </a:solidFill>
            <a:ln>
              <a:noFill/>
            </a:ln>
            <a:effectLst/>
          </c:spPr>
          <c:invertIfNegative val="0"/>
          <c:cat>
            <c:strRef>
              <c:f>Sheet1!$A$2:$A$30</c:f>
              <c:strCache>
                <c:ptCount val="29"/>
                <c:pt idx="0">
                  <c:v>Advanced Healthcare Professional</c:v>
                </c:pt>
                <c:pt idx="1">
                  <c:v>Anesthesiology</c:v>
                </c:pt>
                <c:pt idx="2">
                  <c:v>Cardiovascular and Thoracic Surgery</c:v>
                </c:pt>
                <c:pt idx="3">
                  <c:v>Corporate Entity</c:v>
                </c:pt>
                <c:pt idx="4">
                  <c:v>Dentistry</c:v>
                </c:pt>
                <c:pt idx="5">
                  <c:v>Dermatology</c:v>
                </c:pt>
                <c:pt idx="6">
                  <c:v>Emergency Medicine</c:v>
                </c:pt>
                <c:pt idx="7">
                  <c:v>Family Medicine</c:v>
                </c:pt>
                <c:pt idx="8">
                  <c:v>General Surgery</c:v>
                </c:pt>
                <c:pt idx="9">
                  <c:v>Gynecology</c:v>
                </c:pt>
                <c:pt idx="10">
                  <c:v>Hospitalist</c:v>
                </c:pt>
                <c:pt idx="11">
                  <c:v>Internal Medicine</c:v>
                </c:pt>
                <c:pt idx="12">
                  <c:v>Internal Medicine Subspecialties</c:v>
                </c:pt>
                <c:pt idx="13">
                  <c:v>Neurological Surgery</c:v>
                </c:pt>
                <c:pt idx="14">
                  <c:v>Neurology</c:v>
                </c:pt>
                <c:pt idx="15">
                  <c:v>Ob/Gyn Surgery</c:v>
                </c:pt>
                <c:pt idx="16">
                  <c:v>Ophthalmology</c:v>
                </c:pt>
                <c:pt idx="17">
                  <c:v>Orthopedic Surgery</c:v>
                </c:pt>
                <c:pt idx="18">
                  <c:v>Other Physicians</c:v>
                </c:pt>
                <c:pt idx="19">
                  <c:v>Other Specialties</c:v>
                </c:pt>
                <c:pt idx="20">
                  <c:v>Otorhinolaryngology</c:v>
                </c:pt>
                <c:pt idx="21">
                  <c:v>Pathology</c:v>
                </c:pt>
                <c:pt idx="22">
                  <c:v>Pediatrics</c:v>
                </c:pt>
                <c:pt idx="23">
                  <c:v>Plastic Surgery</c:v>
                </c:pt>
                <c:pt idx="24">
                  <c:v>Psychiatry</c:v>
                </c:pt>
                <c:pt idx="25">
                  <c:v>Radiation Therapy</c:v>
                </c:pt>
                <c:pt idx="26">
                  <c:v>Radiology</c:v>
                </c:pt>
                <c:pt idx="27">
                  <c:v>Resident/Intern/Fellow</c:v>
                </c:pt>
                <c:pt idx="28">
                  <c:v>Urology</c:v>
                </c:pt>
              </c:strCache>
            </c:strRef>
          </c:cat>
          <c:val>
            <c:numRef>
              <c:f>Sheet1!$B$2:$B$30</c:f>
              <c:numCache>
                <c:formatCode>"$"#,##0</c:formatCode>
                <c:ptCount val="29"/>
                <c:pt idx="0">
                  <c:v>116690822.149</c:v>
                </c:pt>
                <c:pt idx="1">
                  <c:v>1571282629.73172</c:v>
                </c:pt>
                <c:pt idx="2">
                  <c:v>790344870.18807006</c:v>
                </c:pt>
                <c:pt idx="3">
                  <c:v>285007901.29671001</c:v>
                </c:pt>
                <c:pt idx="4">
                  <c:v>78598735.7392001</c:v>
                </c:pt>
                <c:pt idx="5">
                  <c:v>258461861.41949999</c:v>
                </c:pt>
                <c:pt idx="6">
                  <c:v>836861991.42939997</c:v>
                </c:pt>
                <c:pt idx="7">
                  <c:v>3211005197.9650698</c:v>
                </c:pt>
                <c:pt idx="8">
                  <c:v>3470478155.6628299</c:v>
                </c:pt>
                <c:pt idx="9">
                  <c:v>331449268.87353998</c:v>
                </c:pt>
                <c:pt idx="10">
                  <c:v>115627881.37</c:v>
                </c:pt>
                <c:pt idx="11">
                  <c:v>3572012333.0686998</c:v>
                </c:pt>
                <c:pt idx="12">
                  <c:v>1521297517.4572401</c:v>
                </c:pt>
                <c:pt idx="13">
                  <c:v>962717699.99800003</c:v>
                </c:pt>
                <c:pt idx="14">
                  <c:v>765072112.37199998</c:v>
                </c:pt>
                <c:pt idx="15">
                  <c:v>6953886913.3378801</c:v>
                </c:pt>
                <c:pt idx="16">
                  <c:v>829505073.99023998</c:v>
                </c:pt>
                <c:pt idx="17">
                  <c:v>2490790526.6139898</c:v>
                </c:pt>
                <c:pt idx="18">
                  <c:v>363195398.67541999</c:v>
                </c:pt>
                <c:pt idx="19">
                  <c:v>199339559.8134</c:v>
                </c:pt>
                <c:pt idx="20">
                  <c:v>707734253.90319896</c:v>
                </c:pt>
                <c:pt idx="21">
                  <c:v>299414994.70599997</c:v>
                </c:pt>
                <c:pt idx="22">
                  <c:v>1170359463.1010001</c:v>
                </c:pt>
                <c:pt idx="23">
                  <c:v>584353548.88179004</c:v>
                </c:pt>
                <c:pt idx="24">
                  <c:v>170719280.86500001</c:v>
                </c:pt>
                <c:pt idx="25">
                  <c:v>75608708.546000004</c:v>
                </c:pt>
                <c:pt idx="26">
                  <c:v>2251012082.3484998</c:v>
                </c:pt>
                <c:pt idx="27">
                  <c:v>2380373.003</c:v>
                </c:pt>
                <c:pt idx="28">
                  <c:v>789443445.48300004</c:v>
                </c:pt>
              </c:numCache>
            </c:numRef>
          </c:val>
          <c:extLst>
            <c:ext xmlns:c16="http://schemas.microsoft.com/office/drawing/2014/chart" uri="{C3380CC4-5D6E-409C-BE32-E72D297353CC}">
              <c16:uniqueId val="{00000000-7CDE-4D9C-97AE-8CBAA41C5111}"/>
            </c:ext>
          </c:extLst>
        </c:ser>
        <c:dLbls>
          <c:showLegendKey val="0"/>
          <c:showVal val="0"/>
          <c:showCatName val="0"/>
          <c:showSerName val="0"/>
          <c:showPercent val="0"/>
          <c:showBubbleSize val="0"/>
        </c:dLbls>
        <c:gapWidth val="25"/>
        <c:axId val="491007248"/>
        <c:axId val="404461704"/>
      </c:barChart>
      <c:lineChart>
        <c:grouping val="standard"/>
        <c:varyColors val="0"/>
        <c:ser>
          <c:idx val="1"/>
          <c:order val="1"/>
          <c:tx>
            <c:strRef>
              <c:f>Sheet1!$C$1</c:f>
              <c:strCache>
                <c:ptCount val="1"/>
                <c:pt idx="0">
                  <c:v>Avg Indemnity (Thousands)</c:v>
                </c:pt>
              </c:strCache>
            </c:strRef>
          </c:tx>
          <c:spPr>
            <a:ln w="28575" cap="rnd">
              <a:noFill/>
              <a:round/>
            </a:ln>
            <a:effectLst/>
          </c:spPr>
          <c:marker>
            <c:symbol val="circle"/>
            <c:size val="5"/>
            <c:spPr>
              <a:solidFill>
                <a:schemeClr val="accent2"/>
              </a:solidFill>
              <a:ln w="50800">
                <a:solidFill>
                  <a:schemeClr val="accent2"/>
                </a:solidFill>
              </a:ln>
              <a:effectLst/>
            </c:spPr>
          </c:marker>
          <c:cat>
            <c:strRef>
              <c:f>Sheet1!$A$2:$A$30</c:f>
              <c:strCache>
                <c:ptCount val="29"/>
                <c:pt idx="0">
                  <c:v>Advanced Healthcare Professional</c:v>
                </c:pt>
                <c:pt idx="1">
                  <c:v>Anesthesiology</c:v>
                </c:pt>
                <c:pt idx="2">
                  <c:v>Cardiovascular and Thoracic Surgery</c:v>
                </c:pt>
                <c:pt idx="3">
                  <c:v>Corporate Entity</c:v>
                </c:pt>
                <c:pt idx="4">
                  <c:v>Dentistry</c:v>
                </c:pt>
                <c:pt idx="5">
                  <c:v>Dermatology</c:v>
                </c:pt>
                <c:pt idx="6">
                  <c:v>Emergency Medicine</c:v>
                </c:pt>
                <c:pt idx="7">
                  <c:v>Family Medicine</c:v>
                </c:pt>
                <c:pt idx="8">
                  <c:v>General Surgery</c:v>
                </c:pt>
                <c:pt idx="9">
                  <c:v>Gynecology</c:v>
                </c:pt>
                <c:pt idx="10">
                  <c:v>Hospitalist</c:v>
                </c:pt>
                <c:pt idx="11">
                  <c:v>Internal Medicine</c:v>
                </c:pt>
                <c:pt idx="12">
                  <c:v>Internal Medicine Subspecialties</c:v>
                </c:pt>
                <c:pt idx="13">
                  <c:v>Neurological Surgery</c:v>
                </c:pt>
                <c:pt idx="14">
                  <c:v>Neurology</c:v>
                </c:pt>
                <c:pt idx="15">
                  <c:v>Ob/Gyn Surgery</c:v>
                </c:pt>
                <c:pt idx="16">
                  <c:v>Ophthalmology</c:v>
                </c:pt>
                <c:pt idx="17">
                  <c:v>Orthopedic Surgery</c:v>
                </c:pt>
                <c:pt idx="18">
                  <c:v>Other Physicians</c:v>
                </c:pt>
                <c:pt idx="19">
                  <c:v>Other Specialties</c:v>
                </c:pt>
                <c:pt idx="20">
                  <c:v>Otorhinolaryngology</c:v>
                </c:pt>
                <c:pt idx="21">
                  <c:v>Pathology</c:v>
                </c:pt>
                <c:pt idx="22">
                  <c:v>Pediatrics</c:v>
                </c:pt>
                <c:pt idx="23">
                  <c:v>Plastic Surgery</c:v>
                </c:pt>
                <c:pt idx="24">
                  <c:v>Psychiatry</c:v>
                </c:pt>
                <c:pt idx="25">
                  <c:v>Radiation Therapy</c:v>
                </c:pt>
                <c:pt idx="26">
                  <c:v>Radiology</c:v>
                </c:pt>
                <c:pt idx="27">
                  <c:v>Resident/Intern/Fellow</c:v>
                </c:pt>
                <c:pt idx="28">
                  <c:v>Urology</c:v>
                </c:pt>
              </c:strCache>
            </c:strRef>
          </c:cat>
          <c:val>
            <c:numRef>
              <c:f>Sheet1!$C$2:$C$30</c:f>
              <c:numCache>
                <c:formatCode>"$"#,##0</c:formatCode>
                <c:ptCount val="29"/>
                <c:pt idx="0">
                  <c:v>279164.64628947398</c:v>
                </c:pt>
                <c:pt idx="1">
                  <c:v>429899.48829869198</c:v>
                </c:pt>
                <c:pt idx="2">
                  <c:v>403855.32457234</c:v>
                </c:pt>
                <c:pt idx="3">
                  <c:v>312851.702850395</c:v>
                </c:pt>
                <c:pt idx="4">
                  <c:v>92035.990326932195</c:v>
                </c:pt>
                <c:pt idx="5">
                  <c:v>248521.02059567301</c:v>
                </c:pt>
                <c:pt idx="6">
                  <c:v>384587.312237776</c:v>
                </c:pt>
                <c:pt idx="7">
                  <c:v>309315.59560399503</c:v>
                </c:pt>
                <c:pt idx="8">
                  <c:v>349072.43569330499</c:v>
                </c:pt>
                <c:pt idx="9">
                  <c:v>317480.14259917598</c:v>
                </c:pt>
                <c:pt idx="10">
                  <c:v>340082.004029412</c:v>
                </c:pt>
                <c:pt idx="11">
                  <c:v>386497.76380314899</c:v>
                </c:pt>
                <c:pt idx="12">
                  <c:v>368710.01392565202</c:v>
                </c:pt>
                <c:pt idx="13">
                  <c:v>549496.40410844795</c:v>
                </c:pt>
                <c:pt idx="14">
                  <c:v>535764.78457422997</c:v>
                </c:pt>
                <c:pt idx="15">
                  <c:v>508696.92123905499</c:v>
                </c:pt>
                <c:pt idx="16">
                  <c:v>316242.879904781</c:v>
                </c:pt>
                <c:pt idx="17">
                  <c:v>308380.65205075999</c:v>
                </c:pt>
                <c:pt idx="18">
                  <c:v>310688.96379419998</c:v>
                </c:pt>
                <c:pt idx="19">
                  <c:v>350333.14554200351</c:v>
                </c:pt>
                <c:pt idx="20">
                  <c:v>342894.50286007702</c:v>
                </c:pt>
                <c:pt idx="21">
                  <c:v>426517.08647578303</c:v>
                </c:pt>
                <c:pt idx="22">
                  <c:v>490305.59828278201</c:v>
                </c:pt>
                <c:pt idx="23">
                  <c:v>216027.18997478401</c:v>
                </c:pt>
                <c:pt idx="24">
                  <c:v>269698.70594786701</c:v>
                </c:pt>
                <c:pt idx="25">
                  <c:v>450051.83658333297</c:v>
                </c:pt>
                <c:pt idx="26">
                  <c:v>382305.04115973099</c:v>
                </c:pt>
                <c:pt idx="27">
                  <c:v>85013.321535714305</c:v>
                </c:pt>
                <c:pt idx="28">
                  <c:v>342194.81815474603</c:v>
                </c:pt>
              </c:numCache>
            </c:numRef>
          </c:val>
          <c:smooth val="0"/>
          <c:extLst>
            <c:ext xmlns:c16="http://schemas.microsoft.com/office/drawing/2014/chart" uri="{C3380CC4-5D6E-409C-BE32-E72D297353CC}">
              <c16:uniqueId val="{00000001-7CDE-4D9C-97AE-8CBAA41C5111}"/>
            </c:ext>
          </c:extLst>
        </c:ser>
        <c:dLbls>
          <c:showLegendKey val="0"/>
          <c:showVal val="0"/>
          <c:showCatName val="0"/>
          <c:showSerName val="0"/>
          <c:showPercent val="0"/>
          <c:showBubbleSize val="0"/>
        </c:dLbls>
        <c:marker val="1"/>
        <c:smooth val="0"/>
        <c:axId val="674250848"/>
        <c:axId val="674261016"/>
      </c:lineChart>
      <c:catAx>
        <c:axId val="49100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02000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04461704"/>
        <c:crosses val="autoZero"/>
        <c:auto val="1"/>
        <c:lblAlgn val="ctr"/>
        <c:lblOffset val="100"/>
        <c:noMultiLvlLbl val="0"/>
      </c:catAx>
      <c:valAx>
        <c:axId val="4044617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91007248"/>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dispUnitsLbl>
        </c:dispUnits>
      </c:valAx>
      <c:valAx>
        <c:axId val="674261016"/>
        <c:scaling>
          <c:orientation val="minMax"/>
          <c:max val="600000"/>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74250848"/>
        <c:crosses val="max"/>
        <c:crossBetween val="between"/>
        <c:majorUnit val="75000"/>
        <c:dispUnits>
          <c:builtInUnit val="thousands"/>
          <c:dispUnitsLbl>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dispUnitsLbl>
        </c:dispUnits>
      </c:valAx>
      <c:catAx>
        <c:axId val="674250848"/>
        <c:scaling>
          <c:orientation val="minMax"/>
        </c:scaling>
        <c:delete val="1"/>
        <c:axPos val="b"/>
        <c:numFmt formatCode="General" sourceLinked="1"/>
        <c:majorTickMark val="out"/>
        <c:minorTickMark val="none"/>
        <c:tickLblPos val="nextTo"/>
        <c:crossAx val="674261016"/>
        <c:crosses val="autoZero"/>
        <c:auto val="1"/>
        <c:lblAlgn val="ctr"/>
        <c:lblOffset val="100"/>
        <c:noMultiLvlLbl val="0"/>
      </c:catAx>
      <c:spPr>
        <a:blipFill>
          <a:blip xmlns:r="http://schemas.openxmlformats.org/officeDocument/2006/relationships" r:embed="rId3">
            <a:alphaModFix amt="40000"/>
          </a:blip>
          <a:stretch>
            <a:fillRect l="20000" t="20000" r="20000" b="20000"/>
          </a:stretch>
        </a:blip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8480825958702066"/>
          <c:y val="0.1005401502398495"/>
          <c:w val="0.75029498525073746"/>
          <c:h val="0.71151178213343769"/>
        </c:manualLayout>
      </c:layout>
      <c:barChart>
        <c:barDir val="col"/>
        <c:grouping val="clustered"/>
        <c:varyColors val="0"/>
        <c:ser>
          <c:idx val="0"/>
          <c:order val="0"/>
          <c:tx>
            <c:strRef>
              <c:f>Sheet1!$B$1</c:f>
              <c:strCache>
                <c:ptCount val="1"/>
                <c:pt idx="0">
                  <c:v>Series 1</c:v>
                </c:pt>
              </c:strCache>
            </c:strRef>
          </c:tx>
          <c:spPr>
            <a:ln>
              <a:solidFill>
                <a:schemeClr val="accent1"/>
              </a:solidFill>
            </a:ln>
          </c:spPr>
          <c:invertIfNegative val="0"/>
          <c:dPt>
            <c:idx val="0"/>
            <c:invertIfNegative val="0"/>
            <c:bubble3D val="0"/>
            <c:spPr>
              <a:solidFill>
                <a:schemeClr val="tx2">
                  <a:lumMod val="60000"/>
                  <a:lumOff val="40000"/>
                </a:schemeClr>
              </a:solidFill>
              <a:ln>
                <a:solidFill>
                  <a:schemeClr val="accent1"/>
                </a:solidFill>
              </a:ln>
            </c:spPr>
            <c:extLst>
              <c:ext xmlns:c16="http://schemas.microsoft.com/office/drawing/2014/chart" uri="{C3380CC4-5D6E-409C-BE32-E72D297353CC}">
                <c16:uniqueId val="{00000001-B620-42BA-928B-D24A007F05FF}"/>
              </c:ext>
            </c:extLst>
          </c:dPt>
          <c:dPt>
            <c:idx val="1"/>
            <c:invertIfNegative val="0"/>
            <c:bubble3D val="0"/>
            <c:spPr>
              <a:solidFill>
                <a:srgbClr val="0070C0"/>
              </a:solidFill>
              <a:ln>
                <a:solidFill>
                  <a:schemeClr val="accent1"/>
                </a:solidFill>
              </a:ln>
            </c:spPr>
            <c:extLst>
              <c:ext xmlns:c16="http://schemas.microsoft.com/office/drawing/2014/chart" uri="{C3380CC4-5D6E-409C-BE32-E72D297353CC}">
                <c16:uniqueId val="{00000003-B620-42BA-928B-D24A007F05FF}"/>
              </c:ext>
            </c:extLst>
          </c:dPt>
          <c:dPt>
            <c:idx val="2"/>
            <c:invertIfNegative val="0"/>
            <c:bubble3D val="0"/>
            <c:spPr>
              <a:solidFill>
                <a:srgbClr val="00B050"/>
              </a:solidFill>
              <a:ln>
                <a:solidFill>
                  <a:schemeClr val="accent1"/>
                </a:solidFill>
              </a:ln>
            </c:spPr>
            <c:extLst>
              <c:ext xmlns:c16="http://schemas.microsoft.com/office/drawing/2014/chart" uri="{C3380CC4-5D6E-409C-BE32-E72D297353CC}">
                <c16:uniqueId val="{00000005-B620-42BA-928B-D24A007F05FF}"/>
              </c:ext>
            </c:extLst>
          </c:dPt>
          <c:dPt>
            <c:idx val="3"/>
            <c:invertIfNegative val="0"/>
            <c:bubble3D val="0"/>
            <c:spPr>
              <a:solidFill>
                <a:srgbClr val="00B050"/>
              </a:solidFill>
              <a:ln>
                <a:solidFill>
                  <a:schemeClr val="accent1"/>
                </a:solidFill>
              </a:ln>
            </c:spPr>
            <c:extLst>
              <c:ext xmlns:c16="http://schemas.microsoft.com/office/drawing/2014/chart" uri="{C3380CC4-5D6E-409C-BE32-E72D297353CC}">
                <c16:uniqueId val="{00000007-B620-42BA-928B-D24A007F05FF}"/>
              </c:ext>
            </c:extLst>
          </c:dPt>
          <c:dPt>
            <c:idx val="4"/>
            <c:invertIfNegative val="0"/>
            <c:bubble3D val="0"/>
            <c:spPr>
              <a:solidFill>
                <a:schemeClr val="tx2">
                  <a:lumMod val="60000"/>
                  <a:lumOff val="40000"/>
                </a:schemeClr>
              </a:solidFill>
              <a:ln>
                <a:solidFill>
                  <a:schemeClr val="accent1"/>
                </a:solidFill>
              </a:ln>
            </c:spPr>
            <c:extLst>
              <c:ext xmlns:c16="http://schemas.microsoft.com/office/drawing/2014/chart" uri="{C3380CC4-5D6E-409C-BE32-E72D297353CC}">
                <c16:uniqueId val="{00000009-B620-42BA-928B-D24A007F05FF}"/>
              </c:ext>
            </c:extLst>
          </c:dPt>
          <c:dPt>
            <c:idx val="5"/>
            <c:invertIfNegative val="0"/>
            <c:bubble3D val="0"/>
            <c:spPr>
              <a:solidFill>
                <a:srgbClr val="FF0000"/>
              </a:solidFill>
              <a:ln>
                <a:solidFill>
                  <a:schemeClr val="accent1"/>
                </a:solidFill>
              </a:ln>
            </c:spPr>
            <c:extLst>
              <c:ext xmlns:c16="http://schemas.microsoft.com/office/drawing/2014/chart" uri="{C3380CC4-5D6E-409C-BE32-E72D297353CC}">
                <c16:uniqueId val="{0000000B-B620-42BA-928B-D24A007F05FF}"/>
              </c:ext>
            </c:extLst>
          </c:dPt>
          <c:dPt>
            <c:idx val="6"/>
            <c:invertIfNegative val="0"/>
            <c:bubble3D val="0"/>
            <c:spPr>
              <a:solidFill>
                <a:srgbClr val="FF0000"/>
              </a:solidFill>
              <a:ln>
                <a:solidFill>
                  <a:schemeClr val="accent1"/>
                </a:solidFill>
              </a:ln>
            </c:spPr>
            <c:extLst>
              <c:ext xmlns:c16="http://schemas.microsoft.com/office/drawing/2014/chart" uri="{C3380CC4-5D6E-409C-BE32-E72D297353CC}">
                <c16:uniqueId val="{0000000D-B620-42BA-928B-D24A007F05FF}"/>
              </c:ext>
            </c:extLst>
          </c:dPt>
          <c:dPt>
            <c:idx val="7"/>
            <c:invertIfNegative val="0"/>
            <c:bubble3D val="0"/>
            <c:spPr>
              <a:solidFill>
                <a:srgbClr val="FF0000"/>
              </a:solidFill>
              <a:ln>
                <a:solidFill>
                  <a:schemeClr val="accent1"/>
                </a:solidFill>
              </a:ln>
            </c:spPr>
            <c:extLst>
              <c:ext xmlns:c16="http://schemas.microsoft.com/office/drawing/2014/chart" uri="{C3380CC4-5D6E-409C-BE32-E72D297353CC}">
                <c16:uniqueId val="{0000000F-B620-42BA-928B-D24A007F05FF}"/>
              </c:ext>
            </c:extLst>
          </c:dPt>
          <c:dPt>
            <c:idx val="8"/>
            <c:invertIfNegative val="0"/>
            <c:bubble3D val="0"/>
            <c:spPr>
              <a:solidFill>
                <a:srgbClr val="00B050"/>
              </a:solidFill>
              <a:ln>
                <a:solidFill>
                  <a:schemeClr val="accent1"/>
                </a:solidFill>
              </a:ln>
            </c:spPr>
            <c:extLst>
              <c:ext xmlns:c16="http://schemas.microsoft.com/office/drawing/2014/chart" uri="{C3380CC4-5D6E-409C-BE32-E72D297353CC}">
                <c16:uniqueId val="{00000011-B620-42BA-928B-D24A007F05FF}"/>
              </c:ext>
            </c:extLst>
          </c:dPt>
          <c:dPt>
            <c:idx val="9"/>
            <c:invertIfNegative val="0"/>
            <c:bubble3D val="0"/>
            <c:spPr>
              <a:solidFill>
                <a:srgbClr val="00B050"/>
              </a:solidFill>
              <a:ln>
                <a:solidFill>
                  <a:schemeClr val="accent1"/>
                </a:solidFill>
              </a:ln>
            </c:spPr>
            <c:extLst>
              <c:ext xmlns:c16="http://schemas.microsoft.com/office/drawing/2014/chart" uri="{C3380CC4-5D6E-409C-BE32-E72D297353CC}">
                <c16:uniqueId val="{00000013-B620-42BA-928B-D24A007F05FF}"/>
              </c:ext>
            </c:extLst>
          </c:dPt>
          <c:dPt>
            <c:idx val="10"/>
            <c:invertIfNegative val="0"/>
            <c:bubble3D val="0"/>
            <c:spPr>
              <a:solidFill>
                <a:srgbClr val="FF0000"/>
              </a:solidFill>
              <a:ln>
                <a:solidFill>
                  <a:schemeClr val="accent1"/>
                </a:solidFill>
              </a:ln>
            </c:spPr>
            <c:extLst>
              <c:ext xmlns:c16="http://schemas.microsoft.com/office/drawing/2014/chart" uri="{C3380CC4-5D6E-409C-BE32-E72D297353CC}">
                <c16:uniqueId val="{00000015-B620-42BA-928B-D24A007F05FF}"/>
              </c:ext>
            </c:extLst>
          </c:dPt>
          <c:dPt>
            <c:idx val="11"/>
            <c:invertIfNegative val="0"/>
            <c:bubble3D val="0"/>
            <c:spPr>
              <a:solidFill>
                <a:srgbClr val="FF0000"/>
              </a:solidFill>
              <a:ln>
                <a:solidFill>
                  <a:schemeClr val="accent6">
                    <a:lumMod val="60000"/>
                    <a:lumOff val="40000"/>
                  </a:schemeClr>
                </a:solidFill>
              </a:ln>
            </c:spPr>
            <c:extLst>
              <c:ext xmlns:c16="http://schemas.microsoft.com/office/drawing/2014/chart" uri="{C3380CC4-5D6E-409C-BE32-E72D297353CC}">
                <c16:uniqueId val="{00000017-B620-42BA-928B-D24A007F05FF}"/>
              </c:ext>
            </c:extLst>
          </c:dPt>
          <c:dPt>
            <c:idx val="12"/>
            <c:invertIfNegative val="0"/>
            <c:bubble3D val="0"/>
            <c:spPr>
              <a:solidFill>
                <a:schemeClr val="tx1"/>
              </a:solidFill>
              <a:ln>
                <a:solidFill>
                  <a:schemeClr val="accent1"/>
                </a:solidFill>
              </a:ln>
            </c:spPr>
            <c:extLst>
              <c:ext xmlns:c16="http://schemas.microsoft.com/office/drawing/2014/chart" uri="{C3380CC4-5D6E-409C-BE32-E72D297353CC}">
                <c16:uniqueId val="{00000019-B620-42BA-928B-D24A007F05FF}"/>
              </c:ext>
            </c:extLst>
          </c:dPt>
          <c:dPt>
            <c:idx val="13"/>
            <c:invertIfNegative val="0"/>
            <c:bubble3D val="0"/>
            <c:spPr>
              <a:solidFill>
                <a:srgbClr val="00B050"/>
              </a:solidFill>
              <a:ln>
                <a:solidFill>
                  <a:schemeClr val="accent1"/>
                </a:solidFill>
              </a:ln>
            </c:spPr>
            <c:extLst>
              <c:ext xmlns:c16="http://schemas.microsoft.com/office/drawing/2014/chart" uri="{C3380CC4-5D6E-409C-BE32-E72D297353CC}">
                <c16:uniqueId val="{0000001B-B620-42BA-928B-D24A007F05FF}"/>
              </c:ext>
            </c:extLst>
          </c:dPt>
          <c:dPt>
            <c:idx val="14"/>
            <c:invertIfNegative val="0"/>
            <c:bubble3D val="0"/>
            <c:spPr>
              <a:solidFill>
                <a:schemeClr val="tx2">
                  <a:lumMod val="60000"/>
                  <a:lumOff val="40000"/>
                </a:schemeClr>
              </a:solidFill>
              <a:ln>
                <a:solidFill>
                  <a:schemeClr val="accent1"/>
                </a:solidFill>
              </a:ln>
            </c:spPr>
            <c:extLst>
              <c:ext xmlns:c16="http://schemas.microsoft.com/office/drawing/2014/chart" uri="{C3380CC4-5D6E-409C-BE32-E72D297353CC}">
                <c16:uniqueId val="{0000001D-B620-42BA-928B-D24A007F05FF}"/>
              </c:ext>
            </c:extLst>
          </c:dPt>
          <c:dPt>
            <c:idx val="15"/>
            <c:invertIfNegative val="0"/>
            <c:bubble3D val="0"/>
            <c:spPr>
              <a:solidFill>
                <a:srgbClr val="FF0000"/>
              </a:solidFill>
              <a:ln>
                <a:solidFill>
                  <a:schemeClr val="accent1"/>
                </a:solidFill>
              </a:ln>
            </c:spPr>
            <c:extLst>
              <c:ext xmlns:c16="http://schemas.microsoft.com/office/drawing/2014/chart" uri="{C3380CC4-5D6E-409C-BE32-E72D297353CC}">
                <c16:uniqueId val="{0000001F-B620-42BA-928B-D24A007F05FF}"/>
              </c:ext>
            </c:extLst>
          </c:dPt>
          <c:dPt>
            <c:idx val="16"/>
            <c:invertIfNegative val="0"/>
            <c:bubble3D val="0"/>
            <c:spPr>
              <a:solidFill>
                <a:srgbClr val="FF0000"/>
              </a:solidFill>
              <a:ln>
                <a:solidFill>
                  <a:schemeClr val="accent1"/>
                </a:solidFill>
              </a:ln>
            </c:spPr>
            <c:extLst>
              <c:ext xmlns:c16="http://schemas.microsoft.com/office/drawing/2014/chart" uri="{C3380CC4-5D6E-409C-BE32-E72D297353CC}">
                <c16:uniqueId val="{00000021-B620-42BA-928B-D24A007F05FF}"/>
              </c:ext>
            </c:extLst>
          </c:dPt>
          <c:dPt>
            <c:idx val="17"/>
            <c:invertIfNegative val="0"/>
            <c:bubble3D val="0"/>
            <c:spPr>
              <a:solidFill>
                <a:srgbClr val="FF0000"/>
              </a:solidFill>
              <a:ln>
                <a:solidFill>
                  <a:schemeClr val="accent1"/>
                </a:solidFill>
              </a:ln>
            </c:spPr>
            <c:extLst>
              <c:ext xmlns:c16="http://schemas.microsoft.com/office/drawing/2014/chart" uri="{C3380CC4-5D6E-409C-BE32-E72D297353CC}">
                <c16:uniqueId val="{00000023-E757-4351-B8CB-88AEC9EE60A6}"/>
              </c:ext>
            </c:extLst>
          </c:dPt>
          <c:dPt>
            <c:idx val="18"/>
            <c:invertIfNegative val="0"/>
            <c:bubble3D val="0"/>
            <c:spPr>
              <a:solidFill>
                <a:srgbClr val="FF0000"/>
              </a:solidFill>
              <a:ln>
                <a:solidFill>
                  <a:schemeClr val="accent1"/>
                </a:solidFill>
              </a:ln>
            </c:spPr>
            <c:extLst>
              <c:ext xmlns:c16="http://schemas.microsoft.com/office/drawing/2014/chart" uri="{C3380CC4-5D6E-409C-BE32-E72D297353CC}">
                <c16:uniqueId val="{00000024-0F49-4A92-AD9D-1CBF420956D1}"/>
              </c:ext>
            </c:extLst>
          </c:dPt>
          <c:dPt>
            <c:idx val="19"/>
            <c:invertIfNegative val="0"/>
            <c:bubble3D val="0"/>
            <c:spPr>
              <a:solidFill>
                <a:schemeClr val="tx1"/>
              </a:solidFill>
              <a:ln>
                <a:solidFill>
                  <a:schemeClr val="accent1"/>
                </a:solidFill>
              </a:ln>
            </c:spPr>
            <c:extLst>
              <c:ext xmlns:c16="http://schemas.microsoft.com/office/drawing/2014/chart" uri="{C3380CC4-5D6E-409C-BE32-E72D297353CC}">
                <c16:uniqueId val="{00000026-4FA4-4AB1-9752-59C332036625}"/>
              </c:ext>
            </c:extLst>
          </c:dPt>
          <c:dPt>
            <c:idx val="20"/>
            <c:invertIfNegative val="0"/>
            <c:bubble3D val="0"/>
            <c:spPr>
              <a:solidFill>
                <a:schemeClr val="tx1"/>
              </a:solidFill>
              <a:ln>
                <a:solidFill>
                  <a:schemeClr val="accent1"/>
                </a:solidFill>
              </a:ln>
            </c:spPr>
            <c:extLst>
              <c:ext xmlns:c16="http://schemas.microsoft.com/office/drawing/2014/chart" uri="{C3380CC4-5D6E-409C-BE32-E72D297353CC}">
                <c16:uniqueId val="{00000027-4FA4-4AB1-9752-59C332036625}"/>
              </c:ext>
            </c:extLst>
          </c:dPt>
          <c:dPt>
            <c:idx val="21"/>
            <c:invertIfNegative val="0"/>
            <c:bubble3D val="0"/>
            <c:spPr>
              <a:solidFill>
                <a:srgbClr val="FF0000"/>
              </a:solidFill>
              <a:ln>
                <a:solidFill>
                  <a:schemeClr val="accent1"/>
                </a:solidFill>
              </a:ln>
            </c:spPr>
            <c:extLst>
              <c:ext xmlns:c16="http://schemas.microsoft.com/office/drawing/2014/chart" uri="{C3380CC4-5D6E-409C-BE32-E72D297353CC}">
                <c16:uniqueId val="{0000002B-211E-459D-BB14-894D8930BE89}"/>
              </c:ext>
            </c:extLst>
          </c:dPt>
          <c:dPt>
            <c:idx val="22"/>
            <c:invertIfNegative val="0"/>
            <c:bubble3D val="0"/>
            <c:spPr>
              <a:blipFill>
                <a:blip xmlns:r="http://schemas.openxmlformats.org/officeDocument/2006/relationships" r:embed="rId1"/>
                <a:tile tx="0" ty="0" sx="100000" sy="100000" flip="none" algn="tl"/>
              </a:blipFill>
              <a:ln>
                <a:solidFill>
                  <a:schemeClr val="accent1"/>
                </a:solidFill>
              </a:ln>
            </c:spPr>
            <c:extLst>
              <c:ext xmlns:c16="http://schemas.microsoft.com/office/drawing/2014/chart" uri="{C3380CC4-5D6E-409C-BE32-E72D297353CC}">
                <c16:uniqueId val="{0000002C-0A74-40D0-AD21-8945385DF2C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12</c:v>
                </c:pt>
                <c:pt idx="1">
                  <c:v>13</c:v>
                </c:pt>
                <c:pt idx="2">
                  <c:v>14</c:v>
                </c:pt>
                <c:pt idx="3">
                  <c:v>15</c:v>
                </c:pt>
                <c:pt idx="4">
                  <c:v>16</c:v>
                </c:pt>
                <c:pt idx="5">
                  <c:v>17</c:v>
                </c:pt>
                <c:pt idx="6">
                  <c:v>18</c:v>
                </c:pt>
                <c:pt idx="7">
                  <c:v>19</c:v>
                </c:pt>
                <c:pt idx="8">
                  <c:v>20</c:v>
                </c:pt>
                <c:pt idx="9">
                  <c:v>21</c:v>
                </c:pt>
                <c:pt idx="10">
                  <c:v>22</c:v>
                </c:pt>
                <c:pt idx="11">
                  <c:v>23</c:v>
                </c:pt>
                <c:pt idx="12">
                  <c:v>24</c:v>
                </c:pt>
              </c:numCache>
            </c:numRef>
          </c:cat>
          <c:val>
            <c:numRef>
              <c:f>Sheet1!$B$2:$B$14</c:f>
              <c:numCache>
                <c:formatCode>General</c:formatCode>
                <c:ptCount val="13"/>
                <c:pt idx="0">
                  <c:v>34</c:v>
                </c:pt>
                <c:pt idx="1">
                  <c:v>38</c:v>
                </c:pt>
                <c:pt idx="2">
                  <c:v>19</c:v>
                </c:pt>
                <c:pt idx="3">
                  <c:v>28</c:v>
                </c:pt>
                <c:pt idx="4">
                  <c:v>30</c:v>
                </c:pt>
                <c:pt idx="5">
                  <c:v>40</c:v>
                </c:pt>
                <c:pt idx="6">
                  <c:v>46</c:v>
                </c:pt>
                <c:pt idx="7">
                  <c:v>52</c:v>
                </c:pt>
                <c:pt idx="8">
                  <c:v>7</c:v>
                </c:pt>
                <c:pt idx="9">
                  <c:v>16</c:v>
                </c:pt>
                <c:pt idx="10">
                  <c:v>52</c:v>
                </c:pt>
                <c:pt idx="11">
                  <c:v>59</c:v>
                </c:pt>
                <c:pt idx="12">
                  <c:v>15</c:v>
                </c:pt>
              </c:numCache>
            </c:numRef>
          </c:val>
          <c:extLst>
            <c:ext xmlns:c16="http://schemas.microsoft.com/office/drawing/2014/chart" uri="{C3380CC4-5D6E-409C-BE32-E72D297353CC}">
              <c16:uniqueId val="{00000022-B620-42BA-928B-D24A007F05FF}"/>
            </c:ext>
          </c:extLst>
        </c:ser>
        <c:ser>
          <c:idx val="1"/>
          <c:order val="1"/>
          <c:tx>
            <c:strRef>
              <c:f>Sheet1!$C$1</c:f>
              <c:strCache>
                <c:ptCount val="1"/>
                <c:pt idx="0">
                  <c:v>Column1</c:v>
                </c:pt>
              </c:strCache>
            </c:strRef>
          </c:tx>
          <c:spPr>
            <a:solidFill>
              <a:schemeClr val="tx2">
                <a:lumMod val="60000"/>
                <a:lumOff val="40000"/>
              </a:schemeClr>
            </a:solid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12</c:v>
                </c:pt>
                <c:pt idx="1">
                  <c:v>13</c:v>
                </c:pt>
                <c:pt idx="2">
                  <c:v>14</c:v>
                </c:pt>
                <c:pt idx="3">
                  <c:v>15</c:v>
                </c:pt>
                <c:pt idx="4">
                  <c:v>16</c:v>
                </c:pt>
                <c:pt idx="5">
                  <c:v>17</c:v>
                </c:pt>
                <c:pt idx="6">
                  <c:v>18</c:v>
                </c:pt>
                <c:pt idx="7">
                  <c:v>19</c:v>
                </c:pt>
                <c:pt idx="8">
                  <c:v>20</c:v>
                </c:pt>
                <c:pt idx="9">
                  <c:v>21</c:v>
                </c:pt>
                <c:pt idx="10">
                  <c:v>22</c:v>
                </c:pt>
                <c:pt idx="11">
                  <c:v>23</c:v>
                </c:pt>
                <c:pt idx="12">
                  <c:v>24</c:v>
                </c:pt>
              </c:numCache>
            </c:numRef>
          </c:cat>
          <c:val>
            <c:numRef>
              <c:f>Sheet1!$C$2:$C$14</c:f>
              <c:numCache>
                <c:formatCode>General</c:formatCode>
                <c:ptCount val="13"/>
              </c:numCache>
            </c:numRef>
          </c:val>
          <c:extLst>
            <c:ext xmlns:c16="http://schemas.microsoft.com/office/drawing/2014/chart" uri="{C3380CC4-5D6E-409C-BE32-E72D297353CC}">
              <c16:uniqueId val="{00000023-B620-42BA-928B-D24A007F05FF}"/>
            </c:ext>
          </c:extLst>
        </c:ser>
        <c:dLbls>
          <c:dLblPos val="outEnd"/>
          <c:showLegendKey val="0"/>
          <c:showVal val="1"/>
          <c:showCatName val="0"/>
          <c:showSerName val="0"/>
          <c:showPercent val="0"/>
          <c:showBubbleSize val="0"/>
        </c:dLbls>
        <c:gapWidth val="150"/>
        <c:axId val="174207360"/>
        <c:axId val="174209280"/>
      </c:barChart>
      <c:catAx>
        <c:axId val="174207360"/>
        <c:scaling>
          <c:orientation val="minMax"/>
        </c:scaling>
        <c:delete val="0"/>
        <c:axPos val="b"/>
        <c:numFmt formatCode="General" sourceLinked="0"/>
        <c:majorTickMark val="out"/>
        <c:minorTickMark val="none"/>
        <c:tickLblPos val="nextTo"/>
        <c:crossAx val="174209280"/>
        <c:crosses val="autoZero"/>
        <c:auto val="1"/>
        <c:lblAlgn val="ctr"/>
        <c:lblOffset val="100"/>
        <c:noMultiLvlLbl val="0"/>
      </c:catAx>
      <c:valAx>
        <c:axId val="174209280"/>
        <c:scaling>
          <c:orientation val="minMax"/>
        </c:scaling>
        <c:delete val="0"/>
        <c:axPos val="l"/>
        <c:majorGridlines/>
        <c:title>
          <c:tx>
            <c:rich>
              <a:bodyPr rot="0" vert="horz"/>
              <a:lstStyle/>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 $10M Plus</a:t>
                </a:r>
              </a:p>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 Verdicts  </a:t>
                </a:r>
              </a:p>
            </c:rich>
          </c:tx>
          <c:layout>
            <c:manualLayout>
              <c:xMode val="edge"/>
              <c:yMode val="edge"/>
              <c:x val="1.8436578171091445E-2"/>
              <c:y val="0.36921550402897646"/>
            </c:manualLayout>
          </c:layout>
          <c:overlay val="0"/>
        </c:title>
        <c:numFmt formatCode="General" sourceLinked="1"/>
        <c:majorTickMark val="out"/>
        <c:minorTickMark val="none"/>
        <c:tickLblPos val="nextTo"/>
        <c:crossAx val="174207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8480825958702066"/>
          <c:y val="0.10054015023984951"/>
          <c:w val="0.75029498525073746"/>
          <c:h val="0.71151178213343769"/>
        </c:manualLayout>
      </c:layout>
      <c:barChart>
        <c:barDir val="col"/>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spPr>
              <a:solidFill>
                <a:srgbClr val="00B050"/>
              </a:solidFill>
            </c:spPr>
            <c:extLst>
              <c:ext xmlns:c16="http://schemas.microsoft.com/office/drawing/2014/chart" uri="{C3380CC4-5D6E-409C-BE32-E72D297353CC}">
                <c16:uniqueId val="{00000001-B428-43D9-912F-5CA34F9E43B6}"/>
              </c:ext>
            </c:extLst>
          </c:dPt>
          <c:dPt>
            <c:idx val="2"/>
            <c:invertIfNegative val="0"/>
            <c:bubble3D val="0"/>
            <c:spPr>
              <a:solidFill>
                <a:srgbClr val="00B050"/>
              </a:solidFill>
            </c:spPr>
            <c:extLst>
              <c:ext xmlns:c16="http://schemas.microsoft.com/office/drawing/2014/chart" uri="{C3380CC4-5D6E-409C-BE32-E72D297353CC}">
                <c16:uniqueId val="{0000001E-23FD-41E9-9166-B2EE94823A0D}"/>
              </c:ext>
            </c:extLst>
          </c:dPt>
          <c:dPt>
            <c:idx val="3"/>
            <c:invertIfNegative val="0"/>
            <c:bubble3D val="0"/>
            <c:spPr>
              <a:solidFill>
                <a:srgbClr val="00B050"/>
              </a:solidFill>
            </c:spPr>
            <c:extLst>
              <c:ext xmlns:c16="http://schemas.microsoft.com/office/drawing/2014/chart" uri="{C3380CC4-5D6E-409C-BE32-E72D297353CC}">
                <c16:uniqueId val="{00000003-B428-43D9-912F-5CA34F9E43B6}"/>
              </c:ext>
            </c:extLst>
          </c:dPt>
          <c:dPt>
            <c:idx val="4"/>
            <c:invertIfNegative val="0"/>
            <c:bubble3D val="0"/>
            <c:spPr>
              <a:solidFill>
                <a:srgbClr val="00B050"/>
              </a:solidFill>
            </c:spPr>
            <c:extLst>
              <c:ext xmlns:c16="http://schemas.microsoft.com/office/drawing/2014/chart" uri="{C3380CC4-5D6E-409C-BE32-E72D297353CC}">
                <c16:uniqueId val="{00000005-B428-43D9-912F-5CA34F9E43B6}"/>
              </c:ext>
            </c:extLst>
          </c:dPt>
          <c:dPt>
            <c:idx val="6"/>
            <c:invertIfNegative val="0"/>
            <c:bubble3D val="0"/>
            <c:spPr>
              <a:solidFill>
                <a:srgbClr val="FF0000"/>
              </a:solidFill>
            </c:spPr>
            <c:extLst>
              <c:ext xmlns:c16="http://schemas.microsoft.com/office/drawing/2014/chart" uri="{C3380CC4-5D6E-409C-BE32-E72D297353CC}">
                <c16:uniqueId val="{00000007-B428-43D9-912F-5CA34F9E43B6}"/>
              </c:ext>
            </c:extLst>
          </c:dPt>
          <c:dPt>
            <c:idx val="8"/>
            <c:invertIfNegative val="0"/>
            <c:bubble3D val="0"/>
            <c:spPr>
              <a:solidFill>
                <a:srgbClr val="00B050"/>
              </a:solidFill>
            </c:spPr>
            <c:extLst>
              <c:ext xmlns:c16="http://schemas.microsoft.com/office/drawing/2014/chart" uri="{C3380CC4-5D6E-409C-BE32-E72D297353CC}">
                <c16:uniqueId val="{0000001F-23FD-41E9-9166-B2EE94823A0D}"/>
              </c:ext>
            </c:extLst>
          </c:dPt>
          <c:dPt>
            <c:idx val="9"/>
            <c:invertIfNegative val="0"/>
            <c:bubble3D val="0"/>
            <c:spPr>
              <a:solidFill>
                <a:srgbClr val="00B050"/>
              </a:solidFill>
            </c:spPr>
            <c:extLst>
              <c:ext xmlns:c16="http://schemas.microsoft.com/office/drawing/2014/chart" uri="{C3380CC4-5D6E-409C-BE32-E72D297353CC}">
                <c16:uniqueId val="{00000009-B428-43D9-912F-5CA34F9E43B6}"/>
              </c:ext>
            </c:extLst>
          </c:dPt>
          <c:dPt>
            <c:idx val="10"/>
            <c:invertIfNegative val="0"/>
            <c:bubble3D val="0"/>
            <c:spPr>
              <a:solidFill>
                <a:srgbClr val="FF0000"/>
              </a:solidFill>
            </c:spPr>
            <c:extLst>
              <c:ext xmlns:c16="http://schemas.microsoft.com/office/drawing/2014/chart" uri="{C3380CC4-5D6E-409C-BE32-E72D297353CC}">
                <c16:uniqueId val="{0000001C-23FD-41E9-9166-B2EE94823A0D}"/>
              </c:ext>
            </c:extLst>
          </c:dPt>
          <c:dPt>
            <c:idx val="11"/>
            <c:invertIfNegative val="0"/>
            <c:bubble3D val="0"/>
            <c:spPr>
              <a:solidFill>
                <a:srgbClr val="FF0000"/>
              </a:solidFill>
            </c:spPr>
            <c:extLst>
              <c:ext xmlns:c16="http://schemas.microsoft.com/office/drawing/2014/chart" uri="{C3380CC4-5D6E-409C-BE32-E72D297353CC}">
                <c16:uniqueId val="{0000001D-23FD-41E9-9166-B2EE94823A0D}"/>
              </c:ext>
            </c:extLst>
          </c:dPt>
          <c:dPt>
            <c:idx val="12"/>
            <c:invertIfNegative val="0"/>
            <c:bubble3D val="0"/>
            <c:spPr>
              <a:solidFill>
                <a:schemeClr val="tx1"/>
              </a:solidFill>
            </c:spPr>
            <c:extLst>
              <c:ext xmlns:c16="http://schemas.microsoft.com/office/drawing/2014/chart" uri="{C3380CC4-5D6E-409C-BE32-E72D297353CC}">
                <c16:uniqueId val="{0000000B-B428-43D9-912F-5CA34F9E43B6}"/>
              </c:ext>
            </c:extLst>
          </c:dPt>
          <c:dPt>
            <c:idx val="13"/>
            <c:invertIfNegative val="0"/>
            <c:bubble3D val="0"/>
            <c:spPr>
              <a:solidFill>
                <a:srgbClr val="00B050"/>
              </a:solidFill>
            </c:spPr>
            <c:extLst>
              <c:ext xmlns:c16="http://schemas.microsoft.com/office/drawing/2014/chart" uri="{C3380CC4-5D6E-409C-BE32-E72D297353CC}">
                <c16:uniqueId val="{0000000D-B428-43D9-912F-5CA34F9E43B6}"/>
              </c:ext>
            </c:extLst>
          </c:dPt>
          <c:dPt>
            <c:idx val="16"/>
            <c:invertIfNegative val="0"/>
            <c:bubble3D val="0"/>
            <c:spPr>
              <a:solidFill>
                <a:srgbClr val="FF0000"/>
              </a:solidFill>
            </c:spPr>
            <c:extLst>
              <c:ext xmlns:c16="http://schemas.microsoft.com/office/drawing/2014/chart" uri="{C3380CC4-5D6E-409C-BE32-E72D297353CC}">
                <c16:uniqueId val="{0000000F-B428-43D9-912F-5CA34F9E43B6}"/>
              </c:ext>
            </c:extLst>
          </c:dPt>
          <c:dPt>
            <c:idx val="17"/>
            <c:invertIfNegative val="0"/>
            <c:bubble3D val="0"/>
            <c:spPr>
              <a:solidFill>
                <a:srgbClr val="FF0000"/>
              </a:solidFill>
            </c:spPr>
            <c:extLst>
              <c:ext xmlns:c16="http://schemas.microsoft.com/office/drawing/2014/chart" uri="{C3380CC4-5D6E-409C-BE32-E72D297353CC}">
                <c16:uniqueId val="{00000011-ECC4-4545-8CAB-FD3EAF271114}"/>
              </c:ext>
            </c:extLst>
          </c:dPt>
          <c:dPt>
            <c:idx val="18"/>
            <c:invertIfNegative val="0"/>
            <c:bubble3D val="0"/>
            <c:spPr>
              <a:solidFill>
                <a:srgbClr val="FF0000"/>
              </a:solidFill>
            </c:spPr>
            <c:extLst>
              <c:ext xmlns:c16="http://schemas.microsoft.com/office/drawing/2014/chart" uri="{C3380CC4-5D6E-409C-BE32-E72D297353CC}">
                <c16:uniqueId val="{00000012-C4C7-4A9D-9A3C-852D4A901A7E}"/>
              </c:ext>
            </c:extLst>
          </c:dPt>
          <c:dPt>
            <c:idx val="19"/>
            <c:invertIfNegative val="0"/>
            <c:bubble3D val="0"/>
            <c:spPr>
              <a:solidFill>
                <a:schemeClr val="tx1"/>
              </a:solidFill>
            </c:spPr>
            <c:extLst>
              <c:ext xmlns:c16="http://schemas.microsoft.com/office/drawing/2014/chart" uri="{C3380CC4-5D6E-409C-BE32-E72D297353CC}">
                <c16:uniqueId val="{00000014-67BA-4D8D-9D97-2E76150D2197}"/>
              </c:ext>
            </c:extLst>
          </c:dPt>
          <c:dPt>
            <c:idx val="20"/>
            <c:invertIfNegative val="0"/>
            <c:bubble3D val="0"/>
            <c:spPr>
              <a:solidFill>
                <a:schemeClr val="tx1"/>
              </a:solidFill>
            </c:spPr>
            <c:extLst>
              <c:ext xmlns:c16="http://schemas.microsoft.com/office/drawing/2014/chart" uri="{C3380CC4-5D6E-409C-BE32-E72D297353CC}">
                <c16:uniqueId val="{00000015-67BA-4D8D-9D97-2E76150D2197}"/>
              </c:ext>
            </c:extLst>
          </c:dPt>
          <c:dPt>
            <c:idx val="21"/>
            <c:invertIfNegative val="0"/>
            <c:bubble3D val="0"/>
            <c:spPr>
              <a:solidFill>
                <a:srgbClr val="FF0000"/>
              </a:solidFill>
              <a:ln>
                <a:solidFill>
                  <a:srgbClr val="FF0000"/>
                </a:solidFill>
              </a:ln>
            </c:spPr>
            <c:extLst>
              <c:ext xmlns:c16="http://schemas.microsoft.com/office/drawing/2014/chart" uri="{C3380CC4-5D6E-409C-BE32-E72D297353CC}">
                <c16:uniqueId val="{00000019-3210-4B39-86B9-C06236C5EB5E}"/>
              </c:ext>
            </c:extLst>
          </c:dPt>
          <c:dPt>
            <c:idx val="22"/>
            <c:invertIfNegative val="0"/>
            <c:bubble3D val="0"/>
            <c:spPr>
              <a:blipFill>
                <a:blip xmlns:r="http://schemas.openxmlformats.org/officeDocument/2006/relationships" r:embed="rId1"/>
                <a:tile tx="0" ty="0" sx="100000" sy="100000" flip="none" algn="tl"/>
              </a:blipFill>
              <a:ln>
                <a:solidFill>
                  <a:srgbClr val="00B050"/>
                </a:solidFill>
              </a:ln>
            </c:spPr>
            <c:extLst>
              <c:ext xmlns:c16="http://schemas.microsoft.com/office/drawing/2014/chart" uri="{C3380CC4-5D6E-409C-BE32-E72D297353CC}">
                <c16:uniqueId val="{0000001A-2F52-446E-AEFF-99369195295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12</c:v>
                </c:pt>
                <c:pt idx="1">
                  <c:v>13</c:v>
                </c:pt>
                <c:pt idx="2">
                  <c:v>14</c:v>
                </c:pt>
                <c:pt idx="3">
                  <c:v>15</c:v>
                </c:pt>
                <c:pt idx="4">
                  <c:v>16</c:v>
                </c:pt>
                <c:pt idx="5">
                  <c:v>17</c:v>
                </c:pt>
                <c:pt idx="6">
                  <c:v>18</c:v>
                </c:pt>
                <c:pt idx="7">
                  <c:v>19</c:v>
                </c:pt>
                <c:pt idx="8">
                  <c:v>20</c:v>
                </c:pt>
                <c:pt idx="9">
                  <c:v>21</c:v>
                </c:pt>
                <c:pt idx="10">
                  <c:v>22</c:v>
                </c:pt>
                <c:pt idx="11">
                  <c:v>23</c:v>
                </c:pt>
                <c:pt idx="12">
                  <c:v>24</c:v>
                </c:pt>
              </c:numCache>
            </c:numRef>
          </c:cat>
          <c:val>
            <c:numRef>
              <c:f>Sheet1!$B$2:$B$14</c:f>
              <c:numCache>
                <c:formatCode>General</c:formatCode>
                <c:ptCount val="13"/>
                <c:pt idx="0">
                  <c:v>9</c:v>
                </c:pt>
                <c:pt idx="1">
                  <c:v>12</c:v>
                </c:pt>
                <c:pt idx="2">
                  <c:v>5</c:v>
                </c:pt>
                <c:pt idx="3">
                  <c:v>7</c:v>
                </c:pt>
                <c:pt idx="4">
                  <c:v>8</c:v>
                </c:pt>
                <c:pt idx="5">
                  <c:v>13</c:v>
                </c:pt>
                <c:pt idx="6">
                  <c:v>17</c:v>
                </c:pt>
                <c:pt idx="7">
                  <c:v>13</c:v>
                </c:pt>
                <c:pt idx="8">
                  <c:v>1</c:v>
                </c:pt>
                <c:pt idx="9">
                  <c:v>6</c:v>
                </c:pt>
                <c:pt idx="10">
                  <c:v>23</c:v>
                </c:pt>
                <c:pt idx="11">
                  <c:v>29</c:v>
                </c:pt>
                <c:pt idx="12">
                  <c:v>7</c:v>
                </c:pt>
              </c:numCache>
            </c:numRef>
          </c:val>
          <c:extLst>
            <c:ext xmlns:c16="http://schemas.microsoft.com/office/drawing/2014/chart" uri="{C3380CC4-5D6E-409C-BE32-E72D297353CC}">
              <c16:uniqueId val="{00000010-B428-43D9-912F-5CA34F9E43B6}"/>
            </c:ext>
          </c:extLst>
        </c:ser>
        <c:ser>
          <c:idx val="1"/>
          <c:order val="1"/>
          <c:tx>
            <c:strRef>
              <c:f>Sheet1!$C$1</c:f>
              <c:strCache>
                <c:ptCount val="1"/>
                <c:pt idx="0">
                  <c:v>Column1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12</c:v>
                </c:pt>
                <c:pt idx="1">
                  <c:v>13</c:v>
                </c:pt>
                <c:pt idx="2">
                  <c:v>14</c:v>
                </c:pt>
                <c:pt idx="3">
                  <c:v>15</c:v>
                </c:pt>
                <c:pt idx="4">
                  <c:v>16</c:v>
                </c:pt>
                <c:pt idx="5">
                  <c:v>17</c:v>
                </c:pt>
                <c:pt idx="6">
                  <c:v>18</c:v>
                </c:pt>
                <c:pt idx="7">
                  <c:v>19</c:v>
                </c:pt>
                <c:pt idx="8">
                  <c:v>20</c:v>
                </c:pt>
                <c:pt idx="9">
                  <c:v>21</c:v>
                </c:pt>
                <c:pt idx="10">
                  <c:v>22</c:v>
                </c:pt>
                <c:pt idx="11">
                  <c:v>23</c:v>
                </c:pt>
                <c:pt idx="12">
                  <c:v>24</c:v>
                </c:pt>
              </c:numCache>
            </c:numRef>
          </c:cat>
          <c:val>
            <c:numRef>
              <c:f>Sheet1!$C$2:$C$14</c:f>
              <c:numCache>
                <c:formatCode>General</c:formatCode>
                <c:ptCount val="13"/>
              </c:numCache>
            </c:numRef>
          </c:val>
          <c:extLst>
            <c:ext xmlns:c16="http://schemas.microsoft.com/office/drawing/2014/chart" uri="{C3380CC4-5D6E-409C-BE32-E72D297353CC}">
              <c16:uniqueId val="{00000011-B428-43D9-912F-5CA34F9E43B6}"/>
            </c:ext>
          </c:extLst>
        </c:ser>
        <c:dLbls>
          <c:dLblPos val="outEnd"/>
          <c:showLegendKey val="0"/>
          <c:showVal val="1"/>
          <c:showCatName val="0"/>
          <c:showSerName val="0"/>
          <c:showPercent val="0"/>
          <c:showBubbleSize val="0"/>
        </c:dLbls>
        <c:gapWidth val="150"/>
        <c:axId val="42263296"/>
        <c:axId val="42265216"/>
      </c:barChart>
      <c:catAx>
        <c:axId val="42263296"/>
        <c:scaling>
          <c:orientation val="minMax"/>
        </c:scaling>
        <c:delete val="0"/>
        <c:axPos val="b"/>
        <c:numFmt formatCode="General" sourceLinked="0"/>
        <c:majorTickMark val="out"/>
        <c:minorTickMark val="none"/>
        <c:tickLblPos val="nextTo"/>
        <c:crossAx val="42265216"/>
        <c:crosses val="autoZero"/>
        <c:auto val="1"/>
        <c:lblAlgn val="ctr"/>
        <c:lblOffset val="100"/>
        <c:noMultiLvlLbl val="0"/>
      </c:catAx>
      <c:valAx>
        <c:axId val="42265216"/>
        <c:scaling>
          <c:orientation val="minMax"/>
        </c:scaling>
        <c:delete val="0"/>
        <c:axPos val="l"/>
        <c:majorGridlines/>
        <c:title>
          <c:tx>
            <c:rich>
              <a:bodyPr rot="0" vert="horz"/>
              <a:lstStyle/>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 $25M Plus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Verdicts  </a:t>
                </a:r>
              </a:p>
            </c:rich>
          </c:tx>
          <c:layout>
            <c:manualLayout>
              <c:xMode val="edge"/>
              <c:yMode val="edge"/>
              <c:x val="1.8436578171091445E-2"/>
              <c:y val="0.35518534175781358"/>
            </c:manualLayout>
          </c:layout>
          <c:overlay val="0"/>
        </c:title>
        <c:numFmt formatCode="General" sourceLinked="1"/>
        <c:majorTickMark val="out"/>
        <c:minorTickMark val="none"/>
        <c:tickLblPos val="nextTo"/>
        <c:crossAx val="422632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8628318584070797"/>
          <c:y val="0.11737634620521643"/>
          <c:w val="0.75029498525073746"/>
          <c:h val="0.71151178213343769"/>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8465-4639-BFC4-F0176984BE1E}"/>
              </c:ext>
            </c:extLst>
          </c:dPt>
          <c:dPt>
            <c:idx val="1"/>
            <c:invertIfNegative val="0"/>
            <c:bubble3D val="0"/>
            <c:spPr>
              <a:solidFill>
                <a:srgbClr val="00B050"/>
              </a:solidFill>
            </c:spPr>
            <c:extLst>
              <c:ext xmlns:c16="http://schemas.microsoft.com/office/drawing/2014/chart" uri="{C3380CC4-5D6E-409C-BE32-E72D297353CC}">
                <c16:uniqueId val="{00000003-8465-4639-BFC4-F0176984BE1E}"/>
              </c:ext>
            </c:extLst>
          </c:dPt>
          <c:dPt>
            <c:idx val="2"/>
            <c:invertIfNegative val="0"/>
            <c:bubble3D val="0"/>
            <c:spPr>
              <a:solidFill>
                <a:srgbClr val="00B050"/>
              </a:solidFill>
            </c:spPr>
            <c:extLst>
              <c:ext xmlns:c16="http://schemas.microsoft.com/office/drawing/2014/chart" uri="{C3380CC4-5D6E-409C-BE32-E72D297353CC}">
                <c16:uniqueId val="{00000005-8465-4639-BFC4-F0176984BE1E}"/>
              </c:ext>
            </c:extLst>
          </c:dPt>
          <c:dPt>
            <c:idx val="3"/>
            <c:invertIfNegative val="0"/>
            <c:bubble3D val="0"/>
            <c:spPr>
              <a:solidFill>
                <a:srgbClr val="00B050"/>
              </a:solidFill>
            </c:spPr>
            <c:extLst>
              <c:ext xmlns:c16="http://schemas.microsoft.com/office/drawing/2014/chart" uri="{C3380CC4-5D6E-409C-BE32-E72D297353CC}">
                <c16:uniqueId val="{00000007-8465-4639-BFC4-F0176984BE1E}"/>
              </c:ext>
            </c:extLst>
          </c:dPt>
          <c:dPt>
            <c:idx val="4"/>
            <c:invertIfNegative val="0"/>
            <c:bubble3D val="0"/>
            <c:spPr>
              <a:solidFill>
                <a:srgbClr val="00B050"/>
              </a:solidFill>
            </c:spPr>
            <c:extLst>
              <c:ext xmlns:c16="http://schemas.microsoft.com/office/drawing/2014/chart" uri="{C3380CC4-5D6E-409C-BE32-E72D297353CC}">
                <c16:uniqueId val="{00000009-8465-4639-BFC4-F0176984BE1E}"/>
              </c:ext>
            </c:extLst>
          </c:dPt>
          <c:dPt>
            <c:idx val="5"/>
            <c:invertIfNegative val="0"/>
            <c:bubble3D val="0"/>
            <c:spPr>
              <a:solidFill>
                <a:srgbClr val="0070C0"/>
              </a:solidFill>
            </c:spPr>
            <c:extLst>
              <c:ext xmlns:c16="http://schemas.microsoft.com/office/drawing/2014/chart" uri="{C3380CC4-5D6E-409C-BE32-E72D297353CC}">
                <c16:uniqueId val="{0000000B-8465-4639-BFC4-F0176984BE1E}"/>
              </c:ext>
            </c:extLst>
          </c:dPt>
          <c:dPt>
            <c:idx val="6"/>
            <c:invertIfNegative val="0"/>
            <c:bubble3D val="0"/>
            <c:spPr>
              <a:solidFill>
                <a:srgbClr val="0070C0"/>
              </a:solidFill>
              <a:ln>
                <a:solidFill>
                  <a:schemeClr val="tx2"/>
                </a:solidFill>
              </a:ln>
            </c:spPr>
            <c:extLst>
              <c:ext xmlns:c16="http://schemas.microsoft.com/office/drawing/2014/chart" uri="{C3380CC4-5D6E-409C-BE32-E72D297353CC}">
                <c16:uniqueId val="{0000000D-8465-4639-BFC4-F0176984BE1E}"/>
              </c:ext>
            </c:extLst>
          </c:dPt>
          <c:dPt>
            <c:idx val="7"/>
            <c:invertIfNegative val="0"/>
            <c:bubble3D val="0"/>
            <c:spPr>
              <a:solidFill>
                <a:srgbClr val="0070C0"/>
              </a:solidFill>
            </c:spPr>
            <c:extLst>
              <c:ext xmlns:c16="http://schemas.microsoft.com/office/drawing/2014/chart" uri="{C3380CC4-5D6E-409C-BE32-E72D297353CC}">
                <c16:uniqueId val="{00000020-585A-467A-8328-955230E0A639}"/>
              </c:ext>
            </c:extLst>
          </c:dPt>
          <c:dPt>
            <c:idx val="10"/>
            <c:invertIfNegative val="0"/>
            <c:bubble3D val="0"/>
            <c:spPr>
              <a:solidFill>
                <a:srgbClr val="0070C0"/>
              </a:solidFill>
            </c:spPr>
            <c:extLst>
              <c:ext xmlns:c16="http://schemas.microsoft.com/office/drawing/2014/chart" uri="{C3380CC4-5D6E-409C-BE32-E72D297353CC}">
                <c16:uniqueId val="{0000000F-8465-4639-BFC4-F0176984BE1E}"/>
              </c:ext>
            </c:extLst>
          </c:dPt>
          <c:dPt>
            <c:idx val="11"/>
            <c:invertIfNegative val="0"/>
            <c:bubble3D val="0"/>
            <c:spPr>
              <a:solidFill>
                <a:srgbClr val="FF0000"/>
              </a:solidFill>
            </c:spPr>
            <c:extLst>
              <c:ext xmlns:c16="http://schemas.microsoft.com/office/drawing/2014/chart" uri="{C3380CC4-5D6E-409C-BE32-E72D297353CC}">
                <c16:uniqueId val="{00000011-8465-4639-BFC4-F0176984BE1E}"/>
              </c:ext>
            </c:extLst>
          </c:dPt>
          <c:dPt>
            <c:idx val="12"/>
            <c:invertIfNegative val="0"/>
            <c:bubble3D val="0"/>
            <c:spPr>
              <a:solidFill>
                <a:schemeClr val="tx1"/>
              </a:solidFill>
            </c:spPr>
            <c:extLst>
              <c:ext xmlns:c16="http://schemas.microsoft.com/office/drawing/2014/chart" uri="{C3380CC4-5D6E-409C-BE32-E72D297353CC}">
                <c16:uniqueId val="{00000013-8465-4639-BFC4-F0176984BE1E}"/>
              </c:ext>
            </c:extLst>
          </c:dPt>
          <c:dPt>
            <c:idx val="13"/>
            <c:invertIfNegative val="0"/>
            <c:bubble3D val="0"/>
            <c:spPr>
              <a:solidFill>
                <a:srgbClr val="00B050"/>
              </a:solidFill>
            </c:spPr>
            <c:extLst>
              <c:ext xmlns:c16="http://schemas.microsoft.com/office/drawing/2014/chart" uri="{C3380CC4-5D6E-409C-BE32-E72D297353CC}">
                <c16:uniqueId val="{00000015-8465-4639-BFC4-F0176984BE1E}"/>
              </c:ext>
            </c:extLst>
          </c:dPt>
          <c:dPt>
            <c:idx val="14"/>
            <c:invertIfNegative val="0"/>
            <c:bubble3D val="0"/>
            <c:spPr>
              <a:solidFill>
                <a:srgbClr val="00B050"/>
              </a:solidFill>
            </c:spPr>
            <c:extLst>
              <c:ext xmlns:c16="http://schemas.microsoft.com/office/drawing/2014/chart" uri="{C3380CC4-5D6E-409C-BE32-E72D297353CC}">
                <c16:uniqueId val="{00000017-8465-4639-BFC4-F0176984BE1E}"/>
              </c:ext>
            </c:extLst>
          </c:dPt>
          <c:dPt>
            <c:idx val="17"/>
            <c:invertIfNegative val="0"/>
            <c:bubble3D val="0"/>
            <c:spPr>
              <a:solidFill>
                <a:srgbClr val="FF0000"/>
              </a:solidFill>
            </c:spPr>
            <c:extLst>
              <c:ext xmlns:c16="http://schemas.microsoft.com/office/drawing/2014/chart" uri="{C3380CC4-5D6E-409C-BE32-E72D297353CC}">
                <c16:uniqueId val="{00000019-2E7E-4395-A766-DA7458BC67F0}"/>
              </c:ext>
            </c:extLst>
          </c:dPt>
          <c:dPt>
            <c:idx val="18"/>
            <c:invertIfNegative val="0"/>
            <c:bubble3D val="0"/>
            <c:spPr>
              <a:solidFill>
                <a:srgbClr val="FF0000"/>
              </a:solidFill>
            </c:spPr>
            <c:extLst>
              <c:ext xmlns:c16="http://schemas.microsoft.com/office/drawing/2014/chart" uri="{C3380CC4-5D6E-409C-BE32-E72D297353CC}">
                <c16:uniqueId val="{0000001A-EAE5-4613-86D1-DCDA45C3285D}"/>
              </c:ext>
            </c:extLst>
          </c:dPt>
          <c:dPt>
            <c:idx val="21"/>
            <c:invertIfNegative val="0"/>
            <c:bubble3D val="0"/>
            <c:spPr>
              <a:solidFill>
                <a:srgbClr val="0070C0"/>
              </a:solidFill>
              <a:ln>
                <a:solidFill>
                  <a:schemeClr val="tx2"/>
                </a:solidFill>
              </a:ln>
            </c:spPr>
            <c:extLst>
              <c:ext xmlns:c16="http://schemas.microsoft.com/office/drawing/2014/chart" uri="{C3380CC4-5D6E-409C-BE32-E72D297353CC}">
                <c16:uniqueId val="{0000001C-9D4A-434B-9B68-AA87662B65DA}"/>
              </c:ext>
            </c:extLst>
          </c:dPt>
          <c:dPt>
            <c:idx val="22"/>
            <c:invertIfNegative val="0"/>
            <c:bubble3D val="0"/>
            <c:spPr>
              <a:blipFill>
                <a:blip xmlns:r="http://schemas.openxmlformats.org/officeDocument/2006/relationships" r:embed="rId1"/>
                <a:tile tx="0" ty="0" sx="100000" sy="100000" flip="none" algn="tl"/>
              </a:blipFill>
            </c:spPr>
            <c:extLst>
              <c:ext xmlns:c16="http://schemas.microsoft.com/office/drawing/2014/chart" uri="{C3380CC4-5D6E-409C-BE32-E72D297353CC}">
                <c16:uniqueId val="{0000001D-9D4A-434B-9B68-AA87662B65D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12</c:v>
                </c:pt>
                <c:pt idx="1">
                  <c:v>13</c:v>
                </c:pt>
                <c:pt idx="2">
                  <c:v>14</c:v>
                </c:pt>
                <c:pt idx="3">
                  <c:v>15</c:v>
                </c:pt>
                <c:pt idx="4">
                  <c:v>16</c:v>
                </c:pt>
                <c:pt idx="5">
                  <c:v>17</c:v>
                </c:pt>
                <c:pt idx="6">
                  <c:v>18</c:v>
                </c:pt>
                <c:pt idx="7">
                  <c:v>19</c:v>
                </c:pt>
                <c:pt idx="8">
                  <c:v>20</c:v>
                </c:pt>
                <c:pt idx="9">
                  <c:v>21</c:v>
                </c:pt>
                <c:pt idx="10">
                  <c:v>22</c:v>
                </c:pt>
                <c:pt idx="11">
                  <c:v>23</c:v>
                </c:pt>
                <c:pt idx="12">
                  <c:v>24</c:v>
                </c:pt>
              </c:numCache>
            </c:numRef>
          </c:cat>
          <c:val>
            <c:numRef>
              <c:f>Sheet1!$B$2:$B$14</c:f>
              <c:numCache>
                <c:formatCode>General</c:formatCode>
                <c:ptCount val="13"/>
                <c:pt idx="0">
                  <c:v>5</c:v>
                </c:pt>
                <c:pt idx="1">
                  <c:v>1</c:v>
                </c:pt>
                <c:pt idx="2">
                  <c:v>1</c:v>
                </c:pt>
                <c:pt idx="3">
                  <c:v>0</c:v>
                </c:pt>
                <c:pt idx="4">
                  <c:v>0</c:v>
                </c:pt>
                <c:pt idx="5">
                  <c:v>0</c:v>
                </c:pt>
                <c:pt idx="6">
                  <c:v>3</c:v>
                </c:pt>
                <c:pt idx="7">
                  <c:v>3</c:v>
                </c:pt>
                <c:pt idx="8">
                  <c:v>0</c:v>
                </c:pt>
                <c:pt idx="9">
                  <c:v>0</c:v>
                </c:pt>
                <c:pt idx="10">
                  <c:v>2</c:v>
                </c:pt>
                <c:pt idx="11">
                  <c:v>4</c:v>
                </c:pt>
                <c:pt idx="12">
                  <c:v>2</c:v>
                </c:pt>
              </c:numCache>
            </c:numRef>
          </c:val>
          <c:extLst>
            <c:ext xmlns:c16="http://schemas.microsoft.com/office/drawing/2014/chart" uri="{C3380CC4-5D6E-409C-BE32-E72D297353CC}">
              <c16:uniqueId val="{00000018-8465-4639-BFC4-F0176984BE1E}"/>
            </c:ext>
          </c:extLst>
        </c:ser>
        <c:ser>
          <c:idx val="1"/>
          <c:order val="1"/>
          <c:tx>
            <c:strRef>
              <c:f>Sheet1!$C$1</c:f>
              <c:strCache>
                <c:ptCount val="1"/>
                <c:pt idx="0">
                  <c:v>Column1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12</c:v>
                </c:pt>
                <c:pt idx="1">
                  <c:v>13</c:v>
                </c:pt>
                <c:pt idx="2">
                  <c:v>14</c:v>
                </c:pt>
                <c:pt idx="3">
                  <c:v>15</c:v>
                </c:pt>
                <c:pt idx="4">
                  <c:v>16</c:v>
                </c:pt>
                <c:pt idx="5">
                  <c:v>17</c:v>
                </c:pt>
                <c:pt idx="6">
                  <c:v>18</c:v>
                </c:pt>
                <c:pt idx="7">
                  <c:v>19</c:v>
                </c:pt>
                <c:pt idx="8">
                  <c:v>20</c:v>
                </c:pt>
                <c:pt idx="9">
                  <c:v>21</c:v>
                </c:pt>
                <c:pt idx="10">
                  <c:v>22</c:v>
                </c:pt>
                <c:pt idx="11">
                  <c:v>23</c:v>
                </c:pt>
                <c:pt idx="12">
                  <c:v>24</c:v>
                </c:pt>
              </c:numCache>
            </c:numRef>
          </c:cat>
          <c:val>
            <c:numRef>
              <c:f>Sheet1!$C$2:$C$14</c:f>
              <c:numCache>
                <c:formatCode>General</c:formatCode>
                <c:ptCount val="13"/>
              </c:numCache>
            </c:numRef>
          </c:val>
          <c:extLst>
            <c:ext xmlns:c16="http://schemas.microsoft.com/office/drawing/2014/chart" uri="{C3380CC4-5D6E-409C-BE32-E72D297353CC}">
              <c16:uniqueId val="{00000019-8465-4639-BFC4-F0176984BE1E}"/>
            </c:ext>
          </c:extLst>
        </c:ser>
        <c:dLbls>
          <c:dLblPos val="outEnd"/>
          <c:showLegendKey val="0"/>
          <c:showVal val="1"/>
          <c:showCatName val="0"/>
          <c:showSerName val="0"/>
          <c:showPercent val="0"/>
          <c:showBubbleSize val="0"/>
        </c:dLbls>
        <c:gapWidth val="150"/>
        <c:axId val="173893888"/>
        <c:axId val="173896064"/>
      </c:barChart>
      <c:catAx>
        <c:axId val="173893888"/>
        <c:scaling>
          <c:orientation val="minMax"/>
        </c:scaling>
        <c:delete val="0"/>
        <c:axPos val="b"/>
        <c:numFmt formatCode="General" sourceLinked="0"/>
        <c:majorTickMark val="out"/>
        <c:minorTickMark val="none"/>
        <c:tickLblPos val="nextTo"/>
        <c:crossAx val="173896064"/>
        <c:crosses val="autoZero"/>
        <c:auto val="1"/>
        <c:lblAlgn val="ctr"/>
        <c:lblOffset val="100"/>
        <c:noMultiLvlLbl val="0"/>
      </c:catAx>
      <c:valAx>
        <c:axId val="173896064"/>
        <c:scaling>
          <c:orientation val="minMax"/>
        </c:scaling>
        <c:delete val="0"/>
        <c:axPos val="l"/>
        <c:majorGridlines/>
        <c:title>
          <c:tx>
            <c:rich>
              <a:bodyPr rot="0" vert="horz"/>
              <a:lstStyle/>
              <a:p>
                <a:pPr>
                  <a:defRPr/>
                </a:pPr>
                <a:r>
                  <a:rPr lang="en-US" dirty="0"/>
                  <a:t> </a:t>
                </a:r>
                <a:r>
                  <a:rPr lang="en-US" sz="1600" dirty="0">
                    <a:latin typeface="Arial" panose="020B0604020202020204" pitchFamily="34" charset="0"/>
                    <a:cs typeface="Arial" panose="020B0604020202020204" pitchFamily="34" charset="0"/>
                  </a:rPr>
                  <a:t>$100M Plus Verdicts  </a:t>
                </a:r>
              </a:p>
            </c:rich>
          </c:tx>
          <c:layout>
            <c:manualLayout>
              <c:xMode val="edge"/>
              <c:yMode val="edge"/>
              <c:x val="0"/>
              <c:y val="0.38558401825202726"/>
            </c:manualLayout>
          </c:layout>
          <c:overlay val="0"/>
        </c:title>
        <c:numFmt formatCode="General" sourceLinked="1"/>
        <c:majorTickMark val="out"/>
        <c:minorTickMark val="none"/>
        <c:tickLblPos val="nextTo"/>
        <c:crossAx val="1738938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B9B3FB-7169-4C42-87C0-CCCBFE2CD743}"/>
              </a:ext>
            </a:extLst>
          </p:cNvPr>
          <p:cNvSpPr>
            <a:spLocks noGrp="1"/>
          </p:cNvSpPr>
          <p:nvPr>
            <p:ph type="hdr" sz="quarter"/>
          </p:nvPr>
        </p:nvSpPr>
        <p:spPr>
          <a:xfrm>
            <a:off x="0" y="0"/>
            <a:ext cx="2971800" cy="465693"/>
          </a:xfrm>
          <a:prstGeom prst="rect">
            <a:avLst/>
          </a:prstGeom>
        </p:spPr>
        <p:txBody>
          <a:bodyPr vert="horz" lIns="93177" tIns="46589" rIns="93177" bIns="46589" rtlCol="0"/>
          <a:lstStyle>
            <a:lvl1pPr algn="l" defTabSz="665519"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10F846D-2C0B-4579-B2B7-6E7CC964832E}"/>
              </a:ext>
            </a:extLst>
          </p:cNvPr>
          <p:cNvSpPr>
            <a:spLocks noGrp="1"/>
          </p:cNvSpPr>
          <p:nvPr>
            <p:ph type="dt" sz="quarter" idx="1"/>
          </p:nvPr>
        </p:nvSpPr>
        <p:spPr>
          <a:xfrm>
            <a:off x="3884613" y="0"/>
            <a:ext cx="2971800" cy="465693"/>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ヒラギノ角ゴ Pro W3" panose="020B0300000000000000" pitchFamily="34" charset="-128"/>
              </a:defRPr>
            </a:lvl1pPr>
          </a:lstStyle>
          <a:p>
            <a:pPr>
              <a:defRPr/>
            </a:pPr>
            <a:fld id="{210FE12E-C249-4BEE-91A2-F3F2428AFE33}" type="datetimeFigureOut">
              <a:rPr lang="en-US" altLang="en-US"/>
              <a:pPr>
                <a:defRPr/>
              </a:pPr>
              <a:t>9/20/2024</a:t>
            </a:fld>
            <a:endParaRPr lang="en-US" altLang="en-US"/>
          </a:p>
        </p:txBody>
      </p:sp>
      <p:sp>
        <p:nvSpPr>
          <p:cNvPr id="4" name="Footer Placeholder 3">
            <a:extLst>
              <a:ext uri="{FF2B5EF4-FFF2-40B4-BE49-F238E27FC236}">
                <a16:creationId xmlns:a16="http://schemas.microsoft.com/office/drawing/2014/main" id="{E5A25B4B-1B40-49B5-810E-6F55F8F00D8A}"/>
              </a:ext>
            </a:extLst>
          </p:cNvPr>
          <p:cNvSpPr>
            <a:spLocks noGrp="1"/>
          </p:cNvSpPr>
          <p:nvPr>
            <p:ph type="ftr" sz="quarter" idx="2"/>
          </p:nvPr>
        </p:nvSpPr>
        <p:spPr>
          <a:xfrm>
            <a:off x="0" y="8846554"/>
            <a:ext cx="2971800" cy="465693"/>
          </a:xfrm>
          <a:prstGeom prst="rect">
            <a:avLst/>
          </a:prstGeom>
        </p:spPr>
        <p:txBody>
          <a:bodyPr vert="horz" lIns="93177" tIns="46589" rIns="93177" bIns="46589" rtlCol="0" anchor="b"/>
          <a:lstStyle>
            <a:lvl1pPr algn="l" defTabSz="665519"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D6791A51-9C5D-449E-A9C2-70B6849B5151}"/>
              </a:ext>
            </a:extLst>
          </p:cNvPr>
          <p:cNvSpPr>
            <a:spLocks noGrp="1"/>
          </p:cNvSpPr>
          <p:nvPr>
            <p:ph type="sldNum" sz="quarter" idx="3"/>
          </p:nvPr>
        </p:nvSpPr>
        <p:spPr>
          <a:xfrm>
            <a:off x="3884613" y="8846554"/>
            <a:ext cx="2971800" cy="46569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ヒラギノ角ゴ Pro W3" panose="020B0300000000000000" pitchFamily="34" charset="-128"/>
              </a:defRPr>
            </a:lvl1pPr>
          </a:lstStyle>
          <a:p>
            <a:pPr>
              <a:defRPr/>
            </a:pPr>
            <a:fld id="{E67B4213-536C-4925-A083-5AFB728F27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40CB7C-8D65-49CE-B14B-25A8B1351DF3}"/>
              </a:ext>
            </a:extLst>
          </p:cNvPr>
          <p:cNvSpPr>
            <a:spLocks noGrp="1"/>
          </p:cNvSpPr>
          <p:nvPr>
            <p:ph type="hdr" sz="quarter"/>
          </p:nvPr>
        </p:nvSpPr>
        <p:spPr>
          <a:xfrm>
            <a:off x="0" y="0"/>
            <a:ext cx="2971800" cy="465693"/>
          </a:xfrm>
          <a:prstGeom prst="rect">
            <a:avLst/>
          </a:prstGeom>
        </p:spPr>
        <p:txBody>
          <a:bodyPr vert="horz" lIns="93177" tIns="46589" rIns="93177" bIns="46589" rtlCol="0"/>
          <a:lstStyle>
            <a:lvl1pPr algn="l" defTabSz="665519"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6620192-DD69-42E4-B02E-3DB077A9E019}"/>
              </a:ext>
            </a:extLst>
          </p:cNvPr>
          <p:cNvSpPr>
            <a:spLocks noGrp="1"/>
          </p:cNvSpPr>
          <p:nvPr>
            <p:ph type="dt" idx="1"/>
          </p:nvPr>
        </p:nvSpPr>
        <p:spPr>
          <a:xfrm>
            <a:off x="3884613" y="0"/>
            <a:ext cx="2971800" cy="465693"/>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ヒラギノ角ゴ Pro W3" panose="020B0300000000000000" pitchFamily="34" charset="-128"/>
              </a:defRPr>
            </a:lvl1pPr>
          </a:lstStyle>
          <a:p>
            <a:pPr>
              <a:defRPr/>
            </a:pPr>
            <a:fld id="{CF8E63D3-5962-4199-B0DF-C0BF9CA5F0B8}" type="datetimeFigureOut">
              <a:rPr lang="en-US" altLang="en-US"/>
              <a:pPr>
                <a:defRPr/>
              </a:pPr>
              <a:t>9/20/2024</a:t>
            </a:fld>
            <a:endParaRPr lang="en-US" altLang="en-US"/>
          </a:p>
        </p:txBody>
      </p:sp>
      <p:sp>
        <p:nvSpPr>
          <p:cNvPr id="4" name="Slide Image Placeholder 3">
            <a:extLst>
              <a:ext uri="{FF2B5EF4-FFF2-40B4-BE49-F238E27FC236}">
                <a16:creationId xmlns:a16="http://schemas.microsoft.com/office/drawing/2014/main" id="{C8385CE8-5A97-48C8-AE73-B6A95F033FFB}"/>
              </a:ext>
            </a:extLst>
          </p:cNvPr>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C91AAFBA-E2E5-4A66-8E41-E9CDC7E38D6A}"/>
              </a:ext>
            </a:extLst>
          </p:cNvPr>
          <p:cNvSpPr>
            <a:spLocks noGrp="1"/>
          </p:cNvSpPr>
          <p:nvPr>
            <p:ph type="body" sz="quarter" idx="3"/>
          </p:nvPr>
        </p:nvSpPr>
        <p:spPr>
          <a:xfrm>
            <a:off x="685800" y="4424085"/>
            <a:ext cx="5486400" cy="419123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E0D604-FB7A-45ED-884D-4D7F6BB2F713}"/>
              </a:ext>
            </a:extLst>
          </p:cNvPr>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defTabSz="665519"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1D9A83C-61BF-4337-80EC-5554585D0DC5}"/>
              </a:ext>
            </a:extLst>
          </p:cNvPr>
          <p:cNvSpPr>
            <a:spLocks noGrp="1"/>
          </p:cNvSpPr>
          <p:nvPr>
            <p:ph type="sldNum" sz="quarter" idx="5"/>
          </p:nvPr>
        </p:nvSpPr>
        <p:spPr>
          <a:xfrm>
            <a:off x="3884613" y="8846554"/>
            <a:ext cx="2971800" cy="46569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ヒラギノ角ゴ Pro W3" panose="020B0300000000000000" pitchFamily="34" charset="-128"/>
              </a:defRPr>
            </a:lvl1pPr>
          </a:lstStyle>
          <a:p>
            <a:pPr>
              <a:defRPr/>
            </a:pPr>
            <a:fld id="{AC2AA096-2A83-4FD9-A7E6-E86CF30BD7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652463" rtl="0" eaLnBrk="0" fontAlgn="base" hangingPunct="0">
      <a:spcBef>
        <a:spcPct val="30000"/>
      </a:spcBef>
      <a:spcAft>
        <a:spcPct val="0"/>
      </a:spcAft>
      <a:defRPr sz="1700" kern="1200">
        <a:solidFill>
          <a:schemeClr val="tx1"/>
        </a:solidFill>
        <a:latin typeface="+mn-lt"/>
        <a:ea typeface="ヒラギノ角ゴ Pro W3" charset="0"/>
        <a:cs typeface="ヒラギノ角ゴ Pro W3" charset="0"/>
      </a:defRPr>
    </a:lvl1pPr>
    <a:lvl2pPr marL="652463" algn="l" defTabSz="652463" rtl="0" eaLnBrk="0" fontAlgn="base" hangingPunct="0">
      <a:spcBef>
        <a:spcPct val="30000"/>
      </a:spcBef>
      <a:spcAft>
        <a:spcPct val="0"/>
      </a:spcAft>
      <a:defRPr sz="1700" kern="1200">
        <a:solidFill>
          <a:schemeClr val="tx1"/>
        </a:solidFill>
        <a:latin typeface="+mn-lt"/>
        <a:ea typeface="ヒラギノ角ゴ Pro W3" charset="0"/>
        <a:cs typeface="+mn-cs"/>
      </a:defRPr>
    </a:lvl2pPr>
    <a:lvl3pPr marL="1304925" algn="l" defTabSz="652463" rtl="0" eaLnBrk="0" fontAlgn="base" hangingPunct="0">
      <a:spcBef>
        <a:spcPct val="30000"/>
      </a:spcBef>
      <a:spcAft>
        <a:spcPct val="0"/>
      </a:spcAft>
      <a:defRPr sz="1700" kern="1200">
        <a:solidFill>
          <a:schemeClr val="tx1"/>
        </a:solidFill>
        <a:latin typeface="+mn-lt"/>
        <a:ea typeface="ヒラギノ角ゴ Pro W3" charset="0"/>
        <a:cs typeface="+mn-cs"/>
      </a:defRPr>
    </a:lvl3pPr>
    <a:lvl4pPr marL="1958975" algn="l" defTabSz="652463" rtl="0" eaLnBrk="0" fontAlgn="base" hangingPunct="0">
      <a:spcBef>
        <a:spcPct val="30000"/>
      </a:spcBef>
      <a:spcAft>
        <a:spcPct val="0"/>
      </a:spcAft>
      <a:defRPr sz="1700" kern="1200">
        <a:solidFill>
          <a:schemeClr val="tx1"/>
        </a:solidFill>
        <a:latin typeface="+mn-lt"/>
        <a:ea typeface="ヒラギノ角ゴ Pro W3" charset="0"/>
        <a:cs typeface="+mn-cs"/>
      </a:defRPr>
    </a:lvl4pPr>
    <a:lvl5pPr marL="2611438" algn="l" defTabSz="652463" rtl="0" eaLnBrk="0" fontAlgn="base" hangingPunct="0">
      <a:spcBef>
        <a:spcPct val="30000"/>
      </a:spcBef>
      <a:spcAft>
        <a:spcPct val="0"/>
      </a:spcAft>
      <a:defRPr sz="1700" kern="1200">
        <a:solidFill>
          <a:schemeClr val="tx1"/>
        </a:solidFill>
        <a:latin typeface="+mn-lt"/>
        <a:ea typeface="ヒラギノ角ゴ Pro W3" charset="0"/>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started as just mutual insurance companies, i.e. physician-owned and operated, we’ve diversified as the industry has changed. Now represent mutuals, RRGs, stock-based, trusts, captives, self-insured hospitals and health systems, and other insurers committed to the MPL line of coverage. Includes insurers in every state and numerous countries.</a:t>
            </a:r>
          </a:p>
          <a:p>
            <a:r>
              <a:rPr lang="en-US" dirty="0"/>
              <a:t>MPL Association members insure nearly 2.5 million healthcare professionals around the world—doctors, dentists, nurses and nurse practitioners, and other healthcare providers—including more than two-thirds of America’s private practicing physicians. MPL Association members also insure 3,000 hospitals and more than 50,000 medical facilities and group practices globally.</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2</a:t>
            </a:fld>
            <a:endParaRPr lang="en-US" altLang="en-US"/>
          </a:p>
        </p:txBody>
      </p:sp>
    </p:spTree>
    <p:extLst>
      <p:ext uri="{BB962C8B-B14F-4D97-AF65-F5344CB8AC3E}">
        <p14:creationId xmlns:p14="http://schemas.microsoft.com/office/powerpoint/2010/main" val="219990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 – Attempt to battle ballot initiative. Passed by committee which is increasing pressure on plaintiffs bar to negotiate. Increase over 5 years.</a:t>
            </a:r>
          </a:p>
          <a:p>
            <a:r>
              <a:rPr lang="en-US" dirty="0"/>
              <a:t>FL – Part of a bill allowing damage for adult children or parents of adult children. Compromise.</a:t>
            </a:r>
          </a:p>
          <a:p>
            <a:r>
              <a:rPr lang="en-US" dirty="0"/>
              <a:t>AL/WI – No idea if any momentum.</a:t>
            </a:r>
          </a:p>
          <a:p>
            <a:r>
              <a:rPr lang="en-US" dirty="0"/>
              <a:t>CA – arguably what started it all. Also increased for wrongful death.</a:t>
            </a:r>
          </a:p>
          <a:p>
            <a:endParaRPr lang="en-US" dirty="0"/>
          </a:p>
          <a:p>
            <a:r>
              <a:rPr lang="en-US" dirty="0"/>
              <a:t>Future – We expect efforts to the positive in GA, to the negative in VA, MT, MI. Any states with a citizens initiative process is a target.</a:t>
            </a:r>
          </a:p>
          <a:p>
            <a:endParaRPr lang="en-US" dirty="0"/>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13</a:t>
            </a:fld>
            <a:endParaRPr lang="en-US" altLang="en-US"/>
          </a:p>
        </p:txBody>
      </p:sp>
    </p:spTree>
    <p:extLst>
      <p:ext uri="{BB962C8B-B14F-4D97-AF65-F5344CB8AC3E}">
        <p14:creationId xmlns:p14="http://schemas.microsoft.com/office/powerpoint/2010/main" val="159021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 – Originally removed cap. Amended to Increase adults from $150k to $500k, from $50k to $300k to parent (if decedent is child) or child (if decedent is parent) </a:t>
            </a:r>
          </a:p>
          <a:p>
            <a:r>
              <a:rPr lang="en-US" dirty="0"/>
              <a:t>NY – Grieving Families Act – twice vetoed but legislature keeps pushing with few changes.</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14</a:t>
            </a:fld>
            <a:endParaRPr lang="en-US" altLang="en-US"/>
          </a:p>
        </p:txBody>
      </p:sp>
    </p:spTree>
    <p:extLst>
      <p:ext uri="{BB962C8B-B14F-4D97-AF65-F5344CB8AC3E}">
        <p14:creationId xmlns:p14="http://schemas.microsoft.com/office/powerpoint/2010/main" val="149968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 passed the only broad bill this year, while LA was limited to foreign entities. Becoming a big issue in the legal system, but not clear yet on what it means for MPL.</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15</a:t>
            </a:fld>
            <a:endParaRPr lang="en-US" altLang="en-US"/>
          </a:p>
        </p:txBody>
      </p:sp>
    </p:spTree>
    <p:extLst>
      <p:ext uri="{BB962C8B-B14F-4D97-AF65-F5344CB8AC3E}">
        <p14:creationId xmlns:p14="http://schemas.microsoft.com/office/powerpoint/2010/main" val="308084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Didn’t see all of these in 2024, but we expect them to keep coming.</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16</a:t>
            </a:fld>
            <a:endParaRPr lang="en-US" altLang="en-US"/>
          </a:p>
        </p:txBody>
      </p:sp>
    </p:spTree>
    <p:extLst>
      <p:ext uri="{BB962C8B-B14F-4D97-AF65-F5344CB8AC3E}">
        <p14:creationId xmlns:p14="http://schemas.microsoft.com/office/powerpoint/2010/main" val="302961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panose="02020603050405020304" pitchFamily="18" charset="0"/>
                <a:ea typeface="Times New Roman" panose="02020603050405020304" pitchFamily="18" charset="0"/>
              </a:rPr>
              <a:t>The Data Sharing Project (DSP) collects and accumulates claims data from participating domestic member companies of the MPL Association, and its focus is to provide the intelligence needed to enhance risk management and patient safety in medicine and to track MPL claim costs. By the end of 2021, more than 323,000 closed claims and lawsuits were reported to the DSP, totaling in excess of $48.5 billion in indemnity and expense payments on more than 92,200 paid claims.</a:t>
            </a:r>
          </a:p>
          <a:p>
            <a:endParaRPr lang="en-US" dirty="0"/>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3</a:t>
            </a:fld>
            <a:endParaRPr lang="en-US" altLang="en-US"/>
          </a:p>
        </p:txBody>
      </p:sp>
    </p:spTree>
    <p:extLst>
      <p:ext uri="{BB962C8B-B14F-4D97-AF65-F5344CB8AC3E}">
        <p14:creationId xmlns:p14="http://schemas.microsoft.com/office/powerpoint/2010/main" val="394342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ts val="1200"/>
              </a:lnSpc>
              <a:spcBef>
                <a:spcPts val="700"/>
              </a:spcBef>
              <a:spcAft>
                <a:spcPts val="0"/>
              </a:spcAft>
              <a:tabLst>
                <a:tab pos="228600" algn="l"/>
              </a:tabLst>
            </a:pPr>
            <a:r>
              <a:rPr lang="en-US" sz="1600" dirty="0">
                <a:solidFill>
                  <a:srgbClr val="000000"/>
                </a:solidFill>
                <a:effectLst/>
                <a:latin typeface="Times" panose="02020603050405020304" pitchFamily="18" charset="0"/>
                <a:ea typeface="Times New Roman" panose="02020603050405020304" pitchFamily="18" charset="0"/>
              </a:rPr>
              <a:t>We group the data in 5 years bands to minimize anomalies (with so few claims, one “big” year could throw off averages). After adjusting for inflation, you’ll see that average indemnity payments increased from $288,000 in the first band to nearly $456,000 in the early 2000s. The subsequent decline in such payments has been attributed to many factors, including an increased focus on patient safety and the enactment of effective medical liability reforms in numerous states. Whatever the reason, indemnity payments declined for awhile resulting in a stabilizing of the insurance market. Most recently, however, the reduction in average indemnity payments stabilized, declining only modestly to $379,479 in the 2017–2021 time period (potentially attributable to the reduction in claims resolved through litigation during COVID-19-related court shutdowns). That is still a 32-percent increase in inflation adjusted dollars. </a:t>
            </a:r>
          </a:p>
          <a:p>
            <a:pPr marL="457200" marR="0">
              <a:lnSpc>
                <a:spcPts val="1200"/>
              </a:lnSpc>
              <a:spcBef>
                <a:spcPts val="700"/>
              </a:spcBef>
              <a:spcAft>
                <a:spcPts val="0"/>
              </a:spcAft>
              <a:tabLst>
                <a:tab pos="228600" algn="l"/>
              </a:tabLst>
            </a:pPr>
            <a:r>
              <a:rPr lang="en-US" sz="1600" dirty="0">
                <a:solidFill>
                  <a:srgbClr val="000000"/>
                </a:solidFill>
                <a:effectLst/>
                <a:latin typeface="Times" panose="02020603050405020304" pitchFamily="18" charset="0"/>
                <a:ea typeface="Times New Roman" panose="02020603050405020304" pitchFamily="18" charset="0"/>
              </a:rPr>
              <a:t>As noted previously, though, expenses continue to rise, with the recent decline being likely attributable to COVID-19-related court closures). Even with that, expenses per claim has nearly doubled, after accounting for inflation, over this time period.</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4</a:t>
            </a:fld>
            <a:endParaRPr lang="en-US" altLang="en-US"/>
          </a:p>
        </p:txBody>
      </p:sp>
    </p:spTree>
    <p:extLst>
      <p:ext uri="{BB962C8B-B14F-4D97-AF65-F5344CB8AC3E}">
        <p14:creationId xmlns:p14="http://schemas.microsoft.com/office/powerpoint/2010/main" val="32085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figures shows an overview of claims closed by year at four indemnity-payment thresholds: $100,000, $250,000, $500,000, and $1,000,000 (in 2021 dollars). The percentage of claims with $1 million or more in indemnity payment has increased from approximately 7 percent of all paid claims in 1987 to more than 9 percent in 2021. Claims resulting in a payment of $500,000 or more have increased from 7 percent of total claims in 1987 to 11 percent in 2021. As one might expect, along with the upward shift in large dollar payments comes a consistent decline in the lower end of the spectrum where, from 1987 to 2021, indemnity payments of less than $100,000 have fallen from 53 percent of all paid claims to 40 percent of paid claims. It is, again, important to note that the shift to smaller payments in 2021 may simply reflect COVID-19-related delays in closing larger, more complex claims rather than indicating an actual shift in payment trends.</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5</a:t>
            </a:fld>
            <a:endParaRPr lang="en-US" altLang="en-US"/>
          </a:p>
        </p:txBody>
      </p:sp>
    </p:spTree>
    <p:extLst>
      <p:ext uri="{BB962C8B-B14F-4D97-AF65-F5344CB8AC3E}">
        <p14:creationId xmlns:p14="http://schemas.microsoft.com/office/powerpoint/2010/main" val="100881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panose="02020603050405020304" pitchFamily="18" charset="0"/>
                <a:ea typeface="Times New Roman" panose="02020603050405020304" pitchFamily="18" charset="0"/>
              </a:rPr>
              <a:t>When looking at individual specialties, you see that obstetric and gynecologic (Ob/Gyn) surgery had the most paid claims reported in the cumulative data (roughly 13,700 since 1987). This chart shows that total Ob/Gyn surgery payments approached $7.0 billion, substantially outpacing its nearest “competitor,” internal medicine, which came in at slightly over $3.5 billion in payouts (on approximately two-thirds the number of paid claims as Ob/Gyn surgery).</a:t>
            </a:r>
          </a:p>
          <a:p>
            <a:endParaRPr lang="en-US" sz="1800" dirty="0">
              <a:solidFill>
                <a:srgbClr val="000000"/>
              </a:solidFill>
              <a:effectLst/>
              <a:latin typeface="Times" panose="02020603050405020304" pitchFamily="18" charset="0"/>
            </a:endParaRPr>
          </a:p>
          <a:p>
            <a:pPr marL="0" marR="0" lvl="0" indent="0" algn="l" defTabSz="652463"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panose="02020603050405020304" pitchFamily="18" charset="0"/>
                <a:ea typeface="Times New Roman" panose="02020603050405020304" pitchFamily="18" charset="0"/>
              </a:rPr>
              <a:t>Neurological surgery reported the highest </a:t>
            </a:r>
            <a:r>
              <a:rPr lang="en-US" sz="1800" b="1" i="0" u="sng" dirty="0">
                <a:solidFill>
                  <a:srgbClr val="000000"/>
                </a:solidFill>
                <a:effectLst/>
                <a:latin typeface="Times" panose="02020603050405020304" pitchFamily="18" charset="0"/>
                <a:ea typeface="Times New Roman" panose="02020603050405020304" pitchFamily="18" charset="0"/>
              </a:rPr>
              <a:t>average</a:t>
            </a:r>
            <a:r>
              <a:rPr lang="en-US" sz="1800" dirty="0">
                <a:solidFill>
                  <a:srgbClr val="000000"/>
                </a:solidFill>
                <a:effectLst/>
                <a:latin typeface="Times" panose="02020603050405020304" pitchFamily="18" charset="0"/>
                <a:ea typeface="Times New Roman" panose="02020603050405020304" pitchFamily="18" charset="0"/>
              </a:rPr>
              <a:t> indemnity over the course of reporting—$549,496 in 2021 dollars—but barely outpaced neurology ($553,765). Rounding out the top five in the average payment category were Ob/Gyn surgery ($508,697), pediatrics ($490,306), and radiation therapy ($450,052).</a:t>
            </a:r>
          </a:p>
          <a:p>
            <a:endParaRPr lang="en-US" dirty="0"/>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6</a:t>
            </a:fld>
            <a:endParaRPr lang="en-US" altLang="en-US"/>
          </a:p>
        </p:txBody>
      </p:sp>
    </p:spTree>
    <p:extLst>
      <p:ext uri="{BB962C8B-B14F-4D97-AF65-F5344CB8AC3E}">
        <p14:creationId xmlns:p14="http://schemas.microsoft.com/office/powerpoint/2010/main" val="47792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Outlier verdicts are increasing, for a variety of reasons. and not because of changes in the law. Awards in the low double-digit millions are now seeming somewhat tame. </a:t>
            </a:r>
          </a:p>
          <a:p>
            <a:r>
              <a:rPr lang="en-US" dirty="0"/>
              <a:t>Why are awards increasing? Lots of theories on that.</a:t>
            </a:r>
          </a:p>
          <a:p>
            <a:endParaRPr lang="en-US" dirty="0"/>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7</a:t>
            </a:fld>
            <a:endParaRPr lang="en-US" altLang="en-US"/>
          </a:p>
        </p:txBody>
      </p:sp>
    </p:spTree>
    <p:extLst>
      <p:ext uri="{BB962C8B-B14F-4D97-AF65-F5344CB8AC3E}">
        <p14:creationId xmlns:p14="http://schemas.microsoft.com/office/powerpoint/2010/main" val="364197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10</a:t>
            </a:fld>
            <a:endParaRPr lang="en-US" altLang="en-US"/>
          </a:p>
        </p:txBody>
      </p:sp>
    </p:spTree>
    <p:extLst>
      <p:ext uri="{BB962C8B-B14F-4D97-AF65-F5344CB8AC3E}">
        <p14:creationId xmlns:p14="http://schemas.microsoft.com/office/powerpoint/2010/main" val="39786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Juries view things differently, want to compensate even when no negligence (jury interview results). Athlete, entertainer and business executive salaries have distorted value of claims. Juries fine with large numbers. Plaintiff bar using new techniques to drive up awards – reptile theory, bullrush strategy, anchoring, etc. Life plans are unregulated and just wild guesses. Need to accept that old strategies may no longer work and look for new ways to counter these strategies. To adapt to these strategies, defense costs are increasing (experts, graphics, etc.). In some cases, larger awards are being issued because some defendants/insurers are getting more aggressive defending cases, opening themselves to more risk.</a:t>
            </a:r>
          </a:p>
          <a:p>
            <a:endParaRPr lang="en-US" dirty="0"/>
          </a:p>
          <a:p>
            <a:r>
              <a:rPr lang="en-US" dirty="0"/>
              <a:t>Now, you may be thinking, how relevant are these factors. Even if a jury gives an inappropriate 9-figure award, it gets reduced on appeal. Sometimes, but that original 9-figure award is what trial lawyers will advertise. It’s what will be communicated by the media. And it will plant in the public’s head (i.e. future jurors) what numbers are appropriate. Also will sway future plaintiffs to ask for more, and drive settlements higher.</a:t>
            </a:r>
          </a:p>
          <a:p>
            <a:endParaRPr lang="en-US" dirty="0"/>
          </a:p>
          <a:p>
            <a:r>
              <a:rPr lang="en-US" dirty="0"/>
              <a:t>At same time, plaintiffs bar is seeking to alter the playing field by eliminating or negatively modifying many tort reforms.</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11</a:t>
            </a:fld>
            <a:endParaRPr lang="en-US" altLang="en-US"/>
          </a:p>
        </p:txBody>
      </p:sp>
    </p:spTree>
    <p:extLst>
      <p:ext uri="{BB962C8B-B14F-4D97-AF65-F5344CB8AC3E}">
        <p14:creationId xmlns:p14="http://schemas.microsoft.com/office/powerpoint/2010/main" val="69959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 – Ballot initiative to gut caps (competing initiatives filed). Our side promoted bill with $500k cap, which passed committee. Finally negotiated bill with this cap. Also increased wrongful death and total cap.</a:t>
            </a:r>
          </a:p>
          <a:p>
            <a:r>
              <a:rPr lang="en-US" dirty="0"/>
              <a:t>FL – Part of a bill allowing damages for adult children or parents of adult children. Compromise.</a:t>
            </a:r>
          </a:p>
          <a:p>
            <a:r>
              <a:rPr lang="en-US" dirty="0"/>
              <a:t>AL – Part of bill limiting TPLF. No idea if will be pursued next year.</a:t>
            </a:r>
          </a:p>
          <a:p>
            <a:r>
              <a:rPr lang="en-US" dirty="0"/>
              <a:t>WI – Cap is $750k, so big jump. Likely to be pursued again, but not clear on legislative interest.</a:t>
            </a:r>
          </a:p>
          <a:p>
            <a:r>
              <a:rPr lang="en-US" dirty="0"/>
              <a:t>VA – Total cap state. Bill had momentum, but died suddenly in committee. Sponsor committed, so expect to see it again</a:t>
            </a:r>
          </a:p>
        </p:txBody>
      </p:sp>
      <p:sp>
        <p:nvSpPr>
          <p:cNvPr id="4" name="Slide Number Placeholder 3"/>
          <p:cNvSpPr>
            <a:spLocks noGrp="1"/>
          </p:cNvSpPr>
          <p:nvPr>
            <p:ph type="sldNum" sz="quarter" idx="5"/>
          </p:nvPr>
        </p:nvSpPr>
        <p:spPr/>
        <p:txBody>
          <a:bodyPr/>
          <a:lstStyle/>
          <a:p>
            <a:pPr>
              <a:defRPr/>
            </a:pPr>
            <a:fld id="{AC2AA096-2A83-4FD9-A7E6-E86CF30BD738}" type="slidenum">
              <a:rPr lang="en-US" altLang="en-US" smtClean="0"/>
              <a:pPr>
                <a:defRPr/>
              </a:pPr>
              <a:t>12</a:t>
            </a:fld>
            <a:endParaRPr lang="en-US" altLang="en-US"/>
          </a:p>
        </p:txBody>
      </p:sp>
    </p:spTree>
    <p:extLst>
      <p:ext uri="{BB962C8B-B14F-4D97-AF65-F5344CB8AC3E}">
        <p14:creationId xmlns:p14="http://schemas.microsoft.com/office/powerpoint/2010/main" val="663556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white background with blue text">
            <a:extLst>
              <a:ext uri="{FF2B5EF4-FFF2-40B4-BE49-F238E27FC236}">
                <a16:creationId xmlns:a16="http://schemas.microsoft.com/office/drawing/2014/main" id="{A9CA6B5D-EDE6-2DAF-BC62-E64F73F61C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40D771C3-1DBD-9F42-0D52-14D812D63531}"/>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3A87-89AC-B455-2055-885E5AE9686C}"/>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0C51F-EA83-1E71-83C3-9394688F1C86}"/>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5" name="Footer Placeholder 4">
            <a:extLst>
              <a:ext uri="{FF2B5EF4-FFF2-40B4-BE49-F238E27FC236}">
                <a16:creationId xmlns:a16="http://schemas.microsoft.com/office/drawing/2014/main" id="{FEEB3633-48DE-2B74-E855-35EF13FD1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51B5E-C4BF-0DD9-A411-551473AD68E0}"/>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113675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6DCF-0110-DC33-A51E-5E937EE3D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6EAA9-8CCE-20F9-9D61-888917BFDB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BA0B4-1FDC-FFF0-F4CD-3580CEDEC0C8}"/>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5" name="Footer Placeholder 4">
            <a:extLst>
              <a:ext uri="{FF2B5EF4-FFF2-40B4-BE49-F238E27FC236}">
                <a16:creationId xmlns:a16="http://schemas.microsoft.com/office/drawing/2014/main" id="{BBD5916D-609A-6C31-8E8D-ADDE5DAF9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89791-3B7C-7395-4BF7-4B5F707C3FDD}"/>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168707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F76E5-C624-17D3-A130-167E3BA61A18}"/>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A4B3A-A04F-C67C-FC1C-2FF6B8E3CD16}"/>
              </a:ext>
            </a:extLst>
          </p:cNvPr>
          <p:cNvSpPr>
            <a:spLocks noGrp="1"/>
          </p:cNvSpPr>
          <p:nvPr>
            <p:ph type="body" orient="vert" idx="1"/>
          </p:nvPr>
        </p:nvSpPr>
        <p:spPr>
          <a:xfrm>
            <a:off x="1006475" y="438150"/>
            <a:ext cx="9310688" cy="6973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FC77B-3F27-C34B-A37B-79E9FFF939F5}"/>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5" name="Footer Placeholder 4">
            <a:extLst>
              <a:ext uri="{FF2B5EF4-FFF2-40B4-BE49-F238E27FC236}">
                <a16:creationId xmlns:a16="http://schemas.microsoft.com/office/drawing/2014/main" id="{B7820A53-398B-43B1-046A-B3D5A9E6B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F6F39-4869-D33B-79D1-DF26410D6A35}"/>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175140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icture containing graphical user interface">
            <a:extLst>
              <a:ext uri="{FF2B5EF4-FFF2-40B4-BE49-F238E27FC236}">
                <a16:creationId xmlns:a16="http://schemas.microsoft.com/office/drawing/2014/main" id="{DD2DF267-086E-8C9D-FD90-5256816F2270}"/>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C004C86C-58E7-E643-07FE-4D42161D3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44F-D34E-F0D0-4675-2D879A4CE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650C9-268F-3B5A-98DD-E3D8DD34F88F}"/>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5" name="Footer Placeholder 4">
            <a:extLst>
              <a:ext uri="{FF2B5EF4-FFF2-40B4-BE49-F238E27FC236}">
                <a16:creationId xmlns:a16="http://schemas.microsoft.com/office/drawing/2014/main" id="{B4516729-E3DB-B241-8752-5379222F3A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12B81-A3E0-E8F3-FF8B-98CD6B042912}"/>
              </a:ext>
            </a:extLst>
          </p:cNvPr>
          <p:cNvSpPr>
            <a:spLocks noGrp="1"/>
          </p:cNvSpPr>
          <p:nvPr>
            <p:ph type="sldNum" sz="quarter" idx="12"/>
          </p:nvPr>
        </p:nvSpPr>
        <p:spPr/>
        <p:txBody>
          <a:bodyPr/>
          <a:lstStyle/>
          <a:p>
            <a:fld id="{9E5E0AAA-8600-42AD-9452-24044F1D6BF8}" type="slidenum">
              <a:rPr lang="en-US" smtClean="0"/>
              <a:t>‹#›</a:t>
            </a:fld>
            <a:endParaRPr lang="en-US" dirty="0"/>
          </a:p>
        </p:txBody>
      </p:sp>
    </p:spTree>
    <p:extLst>
      <p:ext uri="{BB962C8B-B14F-4D97-AF65-F5344CB8AC3E}">
        <p14:creationId xmlns:p14="http://schemas.microsoft.com/office/powerpoint/2010/main" val="101583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Graphical user interface">
            <a:extLst>
              <a:ext uri="{FF2B5EF4-FFF2-40B4-BE49-F238E27FC236}">
                <a16:creationId xmlns:a16="http://schemas.microsoft.com/office/drawing/2014/main" id="{E4FA1FC6-3AD3-A149-DC4F-C4742616DB53}"/>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14E5FD82-7933-352B-28B3-66C31FC49209}"/>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AAC23-2A5E-22D0-60C0-0C9817EDEF89}"/>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728081-9383-9BA8-2577-271ACD35214E}"/>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5" name="Footer Placeholder 4">
            <a:extLst>
              <a:ext uri="{FF2B5EF4-FFF2-40B4-BE49-F238E27FC236}">
                <a16:creationId xmlns:a16="http://schemas.microsoft.com/office/drawing/2014/main" id="{96A71772-53C0-8F9E-58F3-C4BDB15A4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54682-6574-943A-D167-5531E4028C92}"/>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132378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707A-B27D-7EE2-30D3-7EA45860D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83EA8-DF33-DB27-7918-51CCCF36AFDC}"/>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FC468A-4A79-A5D1-F918-FD707BB661CD}"/>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A7AA02-3452-91D6-EBDC-9655D22B252B}"/>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6" name="Footer Placeholder 5">
            <a:extLst>
              <a:ext uri="{FF2B5EF4-FFF2-40B4-BE49-F238E27FC236}">
                <a16:creationId xmlns:a16="http://schemas.microsoft.com/office/drawing/2014/main" id="{70D6CA3A-320B-D330-DAC1-A9AF9AED0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0E126-0E20-6E23-7E92-9E48AA17A3DF}"/>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331311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32BA-A393-E9ED-A354-FC4DC75FB38C}"/>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629C53-C712-9FAB-632F-F3358A7CDDB7}"/>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BB9AE-D37F-4109-FBCB-1178C4690E14}"/>
              </a:ext>
            </a:extLst>
          </p:cNvPr>
          <p:cNvSpPr>
            <a:spLocks noGrp="1"/>
          </p:cNvSpPr>
          <p:nvPr>
            <p:ph sz="half" idx="2"/>
          </p:nvPr>
        </p:nvSpPr>
        <p:spPr>
          <a:xfrm>
            <a:off x="1008063" y="3006725"/>
            <a:ext cx="61896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754556-94A5-A2D7-7D0A-6E662F2D37E0}"/>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313055-54AF-FD31-D197-0C2294D68BC2}"/>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EE7B9-84E3-CA8C-B1B7-1A676577C93C}"/>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8" name="Footer Placeholder 7">
            <a:extLst>
              <a:ext uri="{FF2B5EF4-FFF2-40B4-BE49-F238E27FC236}">
                <a16:creationId xmlns:a16="http://schemas.microsoft.com/office/drawing/2014/main" id="{95D4F95D-3F25-19BD-C94E-92B0513521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46BC99-CB90-5D08-F8F7-DB67D0746DF5}"/>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395754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75F1-BAB0-4DE2-3098-117DB7CBD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8C95DB-5DA4-F2B1-BA3C-833B9410C307}"/>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4" name="Footer Placeholder 3">
            <a:extLst>
              <a:ext uri="{FF2B5EF4-FFF2-40B4-BE49-F238E27FC236}">
                <a16:creationId xmlns:a16="http://schemas.microsoft.com/office/drawing/2014/main" id="{F8E3DC08-CEC1-184B-364A-8A17DE7464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F1938-F9FA-026E-9C4C-0F1FFF9B3C36}"/>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181772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29E2E-CE64-EAA5-3804-278951A5BCA8}"/>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3" name="Footer Placeholder 2">
            <a:extLst>
              <a:ext uri="{FF2B5EF4-FFF2-40B4-BE49-F238E27FC236}">
                <a16:creationId xmlns:a16="http://schemas.microsoft.com/office/drawing/2014/main" id="{B9B6A7BD-9025-3DF0-4B67-56A2DA97F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AA703B-F67D-B72B-2309-E13175365E71}"/>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158993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10E0-46B6-6AD8-DA22-A62CD07FC1F1}"/>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3CCD2-10A2-9E3B-C531-E231AD01A44F}"/>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E627B-E38D-38F6-A564-C7D3ED681500}"/>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A4ECD-DE57-A99D-1968-C655E5BE9FDD}"/>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6" name="Footer Placeholder 5">
            <a:extLst>
              <a:ext uri="{FF2B5EF4-FFF2-40B4-BE49-F238E27FC236}">
                <a16:creationId xmlns:a16="http://schemas.microsoft.com/office/drawing/2014/main" id="{42A11478-1882-B1B1-C54C-6E19D396D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14BB1-9F66-8937-6239-7940BAD12791}"/>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78777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6725-57A6-0726-0C60-D7E3FD7DA213}"/>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35E9AF-0A0E-F936-13E5-077A4C1200B1}"/>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FCD30-E0C4-7E15-10A8-B244C945DCBD}"/>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17FA5-F8D0-FFA0-B2B0-B93E971A470C}"/>
              </a:ext>
            </a:extLst>
          </p:cNvPr>
          <p:cNvSpPr>
            <a:spLocks noGrp="1"/>
          </p:cNvSpPr>
          <p:nvPr>
            <p:ph type="dt" sz="half" idx="10"/>
          </p:nvPr>
        </p:nvSpPr>
        <p:spPr/>
        <p:txBody>
          <a:bodyPr/>
          <a:lstStyle/>
          <a:p>
            <a:fld id="{FB774834-9A66-4FD8-BCD6-57952B23D0BA}" type="datetimeFigureOut">
              <a:rPr lang="en-US" smtClean="0"/>
              <a:t>9/20/2024</a:t>
            </a:fld>
            <a:endParaRPr lang="en-US"/>
          </a:p>
        </p:txBody>
      </p:sp>
      <p:sp>
        <p:nvSpPr>
          <p:cNvPr id="6" name="Footer Placeholder 5">
            <a:extLst>
              <a:ext uri="{FF2B5EF4-FFF2-40B4-BE49-F238E27FC236}">
                <a16:creationId xmlns:a16="http://schemas.microsoft.com/office/drawing/2014/main" id="{3D614983-97B1-A562-2748-999BF960B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1E1F2-4953-AC77-5605-610C79925265}"/>
              </a:ext>
            </a:extLst>
          </p:cNvPr>
          <p:cNvSpPr>
            <a:spLocks noGrp="1"/>
          </p:cNvSpPr>
          <p:nvPr>
            <p:ph type="sldNum" sz="quarter" idx="12"/>
          </p:nvPr>
        </p:nvSpPr>
        <p:spPr/>
        <p:txBody>
          <a:bodyPr/>
          <a:lstStyle/>
          <a:p>
            <a:fld id="{9E5E0AAA-8600-42AD-9452-24044F1D6BF8}" type="slidenum">
              <a:rPr lang="en-US" smtClean="0"/>
              <a:t>‹#›</a:t>
            </a:fld>
            <a:endParaRPr lang="en-US"/>
          </a:p>
        </p:txBody>
      </p:sp>
    </p:spTree>
    <p:extLst>
      <p:ext uri="{BB962C8B-B14F-4D97-AF65-F5344CB8AC3E}">
        <p14:creationId xmlns:p14="http://schemas.microsoft.com/office/powerpoint/2010/main" val="2277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A62CA-02EF-FC56-8217-1E9C57B8BACE}"/>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FDAB2E-AB30-4235-5397-B16D1F36D65E}"/>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6BFBD-09AF-08D3-1F8A-7F35A1359C9D}"/>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FB774834-9A66-4FD8-BCD6-57952B23D0BA}" type="datetimeFigureOut">
              <a:rPr lang="en-US" smtClean="0"/>
              <a:t>9/20/2024</a:t>
            </a:fld>
            <a:endParaRPr lang="en-US"/>
          </a:p>
        </p:txBody>
      </p:sp>
      <p:sp>
        <p:nvSpPr>
          <p:cNvPr id="5" name="Footer Placeholder 4">
            <a:extLst>
              <a:ext uri="{FF2B5EF4-FFF2-40B4-BE49-F238E27FC236}">
                <a16:creationId xmlns:a16="http://schemas.microsoft.com/office/drawing/2014/main" id="{565AECDA-3139-869A-F8FD-D3BBDE1B9F8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ADF3E-E671-F858-EDB3-F814BE174770}"/>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9E5E0AAA-8600-42AD-9452-24044F1D6BF8}" type="slidenum">
              <a:rPr lang="en-US" smtClean="0"/>
              <a:t>‹#›</a:t>
            </a:fld>
            <a:endParaRPr lang="en-US"/>
          </a:p>
        </p:txBody>
      </p:sp>
    </p:spTree>
    <p:extLst>
      <p:ext uri="{BB962C8B-B14F-4D97-AF65-F5344CB8AC3E}">
        <p14:creationId xmlns:p14="http://schemas.microsoft.com/office/powerpoint/2010/main" val="228312993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mstinson@MPLassociati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0242-7171-4B73-9B79-FDB460639F5E}"/>
              </a:ext>
            </a:extLst>
          </p:cNvPr>
          <p:cNvSpPr>
            <a:spLocks noGrp="1"/>
          </p:cNvSpPr>
          <p:nvPr>
            <p:ph type="ctrTitle"/>
          </p:nvPr>
        </p:nvSpPr>
        <p:spPr>
          <a:xfrm>
            <a:off x="1392865" y="1622646"/>
            <a:ext cx="11408735" cy="2865438"/>
          </a:xfrm>
        </p:spPr>
        <p:txBody>
          <a:bodyPr>
            <a:normAutofit/>
          </a:bodyPr>
          <a:lstStyle/>
          <a:p>
            <a:pPr>
              <a:lnSpc>
                <a:spcPct val="100000"/>
              </a:lnSpc>
              <a:defRPr/>
            </a:pPr>
            <a:r>
              <a:rPr lang="en-US" sz="5400" b="1" dirty="0">
                <a:latin typeface="Arial Nova Light" panose="020F0502020204030204" pitchFamily="34" charset="0"/>
                <a:cs typeface="Arial" panose="020B0604020202020204" pitchFamily="34" charset="0"/>
              </a:rPr>
              <a:t>The </a:t>
            </a:r>
            <a:r>
              <a:rPr lang="en-US" sz="5400" b="1">
                <a:latin typeface="Arial Nova Light" panose="020F0502020204030204" pitchFamily="34" charset="0"/>
                <a:cs typeface="Arial" panose="020B0604020202020204" pitchFamily="34" charset="0"/>
              </a:rPr>
              <a:t>State of</a:t>
            </a:r>
            <a:br>
              <a:rPr lang="en-US" sz="5400" b="1">
                <a:latin typeface="Arial Nova Light" panose="020F0502020204030204" pitchFamily="34" charset="0"/>
                <a:cs typeface="Arial" panose="020B0604020202020204" pitchFamily="34" charset="0"/>
              </a:rPr>
            </a:br>
            <a:r>
              <a:rPr lang="en-US" sz="5400" b="1">
                <a:latin typeface="Arial Nova Light" panose="020F0502020204030204" pitchFamily="34" charset="0"/>
                <a:cs typeface="Arial" panose="020B0604020202020204" pitchFamily="34" charset="0"/>
              </a:rPr>
              <a:t>Medical </a:t>
            </a:r>
            <a:r>
              <a:rPr lang="en-US" sz="5400" b="1" dirty="0">
                <a:latin typeface="Arial Nova Light" panose="020F0502020204030204" pitchFamily="34" charset="0"/>
                <a:cs typeface="Arial" panose="020B0604020202020204" pitchFamily="34" charset="0"/>
              </a:rPr>
              <a:t>Professional Liability</a:t>
            </a:r>
            <a:br>
              <a:rPr lang="en-US" sz="5400" b="1" dirty="0">
                <a:latin typeface="Arial Nova Light" panose="020F0502020204030204" pitchFamily="34" charset="0"/>
                <a:cs typeface="Arial" panose="020B0604020202020204" pitchFamily="34" charset="0"/>
              </a:rPr>
            </a:br>
            <a:endParaRPr lang="en-US" sz="5400" b="1" i="1" dirty="0">
              <a:latin typeface="Arial Nova Light"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F5BF5B1-FB4C-7356-661E-B8D96820041D}"/>
              </a:ext>
            </a:extLst>
          </p:cNvPr>
          <p:cNvSpPr>
            <a:spLocks noGrp="1"/>
          </p:cNvSpPr>
          <p:nvPr>
            <p:ph type="subTitle" idx="1"/>
          </p:nvPr>
        </p:nvSpPr>
        <p:spPr/>
        <p:txBody>
          <a:bodyPr>
            <a:normAutofit/>
          </a:bodyPr>
          <a:lstStyle/>
          <a:p>
            <a:r>
              <a:rPr lang="en-US" sz="2800" dirty="0">
                <a:latin typeface="Arial Nova Light" panose="020B0304020202020204" pitchFamily="34" charset="0"/>
              </a:rPr>
              <a:t>Mike Stinson, JM</a:t>
            </a:r>
            <a:br>
              <a:rPr lang="en-US" sz="2800" dirty="0">
                <a:latin typeface="Arial Nova Light" panose="020B0304020202020204" pitchFamily="34" charset="0"/>
              </a:rPr>
            </a:br>
            <a:r>
              <a:rPr lang="en-US" sz="2800" dirty="0">
                <a:latin typeface="Arial Nova Light" panose="020B0304020202020204" pitchFamily="34" charset="0"/>
              </a:rPr>
              <a:t>Vice President, Public Policy and Legal Affairs</a:t>
            </a:r>
            <a:br>
              <a:rPr lang="en-US" sz="2800" dirty="0">
                <a:latin typeface="Arial Nova Light" panose="020B0304020202020204" pitchFamily="34" charset="0"/>
              </a:rPr>
            </a:br>
            <a:r>
              <a:rPr lang="en-US" sz="2800" dirty="0">
                <a:latin typeface="Arial Nova Light" panose="020B0304020202020204" pitchFamily="34" charset="0"/>
              </a:rPr>
              <a:t>October 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2842753"/>
              </p:ext>
            </p:extLst>
          </p:nvPr>
        </p:nvGraphicFramePr>
        <p:xfrm>
          <a:off x="1857541" y="1048105"/>
          <a:ext cx="10303981"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pPr algn="ctr"/>
            <a:r>
              <a:rPr lang="en-US" sz="3360" b="1" dirty="0">
                <a:solidFill>
                  <a:srgbClr val="002060"/>
                </a:solidFill>
                <a:latin typeface="Arial" panose="020B0604020202020204" pitchFamily="34" charset="0"/>
                <a:cs typeface="Arial" panose="020B0604020202020204" pitchFamily="34" charset="0"/>
              </a:rPr>
              <a:t>$100M+ Verdicts, 2012-23</a:t>
            </a:r>
            <a:br>
              <a:rPr lang="en-US" sz="3360" b="1" dirty="0">
                <a:solidFill>
                  <a:srgbClr val="002060"/>
                </a:solidFill>
                <a:latin typeface="Arial" panose="020B0604020202020204" pitchFamily="34" charset="0"/>
                <a:cs typeface="Arial" panose="020B0604020202020204" pitchFamily="34" charset="0"/>
              </a:rPr>
            </a:br>
            <a:r>
              <a:rPr lang="en-US" sz="1920" b="1" dirty="0">
                <a:solidFill>
                  <a:srgbClr val="002060"/>
                </a:solidFill>
                <a:latin typeface="Arial" panose="020B0604020202020204" pitchFamily="34" charset="0"/>
                <a:cs typeface="Arial" panose="020B0604020202020204" pitchFamily="34" charset="0"/>
              </a:rPr>
              <a:t>Data known as of 3/31/2024</a:t>
            </a:r>
            <a:endParaRPr lang="en-US" sz="1920" dirty="0"/>
          </a:p>
        </p:txBody>
      </p:sp>
      <p:pic>
        <p:nvPicPr>
          <p:cNvPr id="2" name="Picture 1"/>
          <p:cNvPicPr>
            <a:picLocks noChangeAspect="1"/>
          </p:cNvPicPr>
          <p:nvPr/>
        </p:nvPicPr>
        <p:blipFill>
          <a:blip r:embed="rId4"/>
          <a:stretch>
            <a:fillRect/>
          </a:stretch>
        </p:blipFill>
        <p:spPr>
          <a:xfrm>
            <a:off x="10436114" y="6659964"/>
            <a:ext cx="4194286" cy="674286"/>
          </a:xfrm>
          <a:prstGeom prst="rect">
            <a:avLst/>
          </a:prstGeom>
        </p:spPr>
      </p:pic>
    </p:spTree>
    <p:extLst>
      <p:ext uri="{BB962C8B-B14F-4D97-AF65-F5344CB8AC3E}">
        <p14:creationId xmlns:p14="http://schemas.microsoft.com/office/powerpoint/2010/main" val="205667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Social Inflation</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1006475" y="2028825"/>
            <a:ext cx="12617450" cy="5383213"/>
          </a:xfrm>
        </p:spPr>
        <p:txBody>
          <a:bodyPr>
            <a:normAutofit/>
          </a:bodyPr>
          <a:lstStyle/>
          <a:p>
            <a:pPr>
              <a:lnSpc>
                <a:spcPct val="150000"/>
              </a:lnSpc>
              <a:defRPr/>
            </a:pPr>
            <a:r>
              <a:rPr lang="en-US" b="1" dirty="0">
                <a:latin typeface="Arial Nova Light" panose="020B0304020202020204" pitchFamily="34" charset="0"/>
                <a:cs typeface="Arial" panose="020B0604020202020204" pitchFamily="34" charset="0"/>
              </a:rPr>
              <a:t>Juries are changing</a:t>
            </a:r>
          </a:p>
          <a:p>
            <a:pPr>
              <a:lnSpc>
                <a:spcPct val="150000"/>
              </a:lnSpc>
              <a:defRPr/>
            </a:pPr>
            <a:r>
              <a:rPr lang="en-US" b="1" dirty="0">
                <a:latin typeface="Arial Nova Light" panose="020B0304020202020204" pitchFamily="34" charset="0"/>
                <a:cs typeface="Arial" panose="020B0604020202020204" pitchFamily="34" charset="0"/>
              </a:rPr>
              <a:t>Trial lawyer tactics</a:t>
            </a:r>
          </a:p>
          <a:p>
            <a:pPr>
              <a:lnSpc>
                <a:spcPct val="150000"/>
              </a:lnSpc>
              <a:defRPr/>
            </a:pPr>
            <a:r>
              <a:rPr lang="en-US" b="1" dirty="0">
                <a:latin typeface="Arial Nova Light" panose="020B0304020202020204" pitchFamily="34" charset="0"/>
                <a:cs typeface="Arial" panose="020B0604020202020204" pitchFamily="34" charset="0"/>
              </a:rPr>
              <a:t>Defense costs increasing</a:t>
            </a:r>
          </a:p>
          <a:p>
            <a:pPr>
              <a:lnSpc>
                <a:spcPct val="150000"/>
              </a:lnSpc>
              <a:defRPr/>
            </a:pPr>
            <a:r>
              <a:rPr lang="en-US" b="1" dirty="0">
                <a:latin typeface="Arial Nova Light" panose="020B0304020202020204" pitchFamily="34" charset="0"/>
                <a:cs typeface="Arial" panose="020B0604020202020204" pitchFamily="34" charset="0"/>
              </a:rPr>
              <a:t>Some insurers more aggressive</a:t>
            </a:r>
          </a:p>
          <a:p>
            <a:pPr>
              <a:lnSpc>
                <a:spcPct val="150000"/>
              </a:lnSpc>
              <a:defRPr/>
            </a:pPr>
            <a:endParaRPr lang="en-US" b="1" dirty="0">
              <a:latin typeface="Arial Nova Light" panose="020B0304020202020204" pitchFamily="34" charset="0"/>
              <a:cs typeface="Arial" panose="020B0604020202020204" pitchFamily="34" charset="0"/>
            </a:endParaRPr>
          </a:p>
        </p:txBody>
      </p:sp>
      <p:sp>
        <p:nvSpPr>
          <p:cNvPr id="2" name="Arrow: Chevron 1">
            <a:extLst>
              <a:ext uri="{FF2B5EF4-FFF2-40B4-BE49-F238E27FC236}">
                <a16:creationId xmlns:a16="http://schemas.microsoft.com/office/drawing/2014/main" id="{B4AD2CE5-4CCF-973C-5162-79D51A3E6E6E}"/>
              </a:ext>
            </a:extLst>
          </p:cNvPr>
          <p:cNvSpPr/>
          <p:nvPr/>
        </p:nvSpPr>
        <p:spPr>
          <a:xfrm>
            <a:off x="934777" y="2316696"/>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5" name="Arrow: Chevron 4">
            <a:extLst>
              <a:ext uri="{FF2B5EF4-FFF2-40B4-BE49-F238E27FC236}">
                <a16:creationId xmlns:a16="http://schemas.microsoft.com/office/drawing/2014/main" id="{27100A38-8DA9-4CB6-537E-B121E150AC31}"/>
              </a:ext>
            </a:extLst>
          </p:cNvPr>
          <p:cNvSpPr/>
          <p:nvPr/>
        </p:nvSpPr>
        <p:spPr>
          <a:xfrm>
            <a:off x="934777" y="3055272"/>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6" name="Arrow: Chevron 5">
            <a:extLst>
              <a:ext uri="{FF2B5EF4-FFF2-40B4-BE49-F238E27FC236}">
                <a16:creationId xmlns:a16="http://schemas.microsoft.com/office/drawing/2014/main" id="{7A18ECBE-A16A-A950-FEC7-1983BB62DA2D}"/>
              </a:ext>
            </a:extLst>
          </p:cNvPr>
          <p:cNvSpPr/>
          <p:nvPr/>
        </p:nvSpPr>
        <p:spPr>
          <a:xfrm>
            <a:off x="934777" y="3843651"/>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3254"/>
              </a:solidFill>
            </a:endParaRPr>
          </a:p>
        </p:txBody>
      </p:sp>
      <p:pic>
        <p:nvPicPr>
          <p:cNvPr id="7" name="Picture 6">
            <a:extLst>
              <a:ext uri="{FF2B5EF4-FFF2-40B4-BE49-F238E27FC236}">
                <a16:creationId xmlns:a16="http://schemas.microsoft.com/office/drawing/2014/main" id="{37BE3DC0-19B2-607C-EC52-6E6B4CC666A6}"/>
              </a:ext>
            </a:extLst>
          </p:cNvPr>
          <p:cNvPicPr>
            <a:picLocks noChangeAspect="1"/>
          </p:cNvPicPr>
          <p:nvPr/>
        </p:nvPicPr>
        <p:blipFill>
          <a:blip r:embed="rId3"/>
          <a:srcRect b="6584"/>
          <a:stretch/>
        </p:blipFill>
        <p:spPr>
          <a:xfrm>
            <a:off x="7315200" y="2375872"/>
            <a:ext cx="5829300" cy="5036166"/>
          </a:xfrm>
          <a:prstGeom prst="rect">
            <a:avLst/>
          </a:prstGeom>
        </p:spPr>
      </p:pic>
      <p:pic>
        <p:nvPicPr>
          <p:cNvPr id="9" name="Picture 8">
            <a:extLst>
              <a:ext uri="{FF2B5EF4-FFF2-40B4-BE49-F238E27FC236}">
                <a16:creationId xmlns:a16="http://schemas.microsoft.com/office/drawing/2014/main" id="{A85C0EDA-3228-F2F4-EB50-295D4B9DC3DC}"/>
              </a:ext>
            </a:extLst>
          </p:cNvPr>
          <p:cNvPicPr>
            <a:picLocks noChangeAspect="1"/>
          </p:cNvPicPr>
          <p:nvPr/>
        </p:nvPicPr>
        <p:blipFill>
          <a:blip r:embed="rId4"/>
          <a:stretch>
            <a:fillRect/>
          </a:stretch>
        </p:blipFill>
        <p:spPr>
          <a:xfrm>
            <a:off x="934777" y="4585714"/>
            <a:ext cx="317019" cy="249958"/>
          </a:xfrm>
          <a:prstGeom prst="rect">
            <a:avLst/>
          </a:prstGeom>
        </p:spPr>
      </p:pic>
    </p:spTree>
    <p:extLst>
      <p:ext uri="{BB962C8B-B14F-4D97-AF65-F5344CB8AC3E}">
        <p14:creationId xmlns:p14="http://schemas.microsoft.com/office/powerpoint/2010/main" val="230007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Damage Caps - 2024</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1006475" y="2028825"/>
            <a:ext cx="12617450" cy="5383213"/>
          </a:xfrm>
        </p:spPr>
        <p:txBody>
          <a:bodyPr>
            <a:normAutofit/>
          </a:bodyPr>
          <a:lstStyle/>
          <a:p>
            <a:pPr>
              <a:lnSpc>
                <a:spcPct val="150000"/>
              </a:lnSpc>
              <a:defRPr/>
            </a:pPr>
            <a:r>
              <a:rPr lang="en-US" b="1" dirty="0">
                <a:latin typeface="Arial Nova Light" panose="020B0304020202020204" pitchFamily="34" charset="0"/>
                <a:cs typeface="Arial" panose="020B0604020202020204" pitchFamily="34" charset="0"/>
              </a:rPr>
              <a:t>Colorado (2024)</a:t>
            </a:r>
          </a:p>
          <a:p>
            <a:pPr lvl="1">
              <a:lnSpc>
                <a:spcPct val="150000"/>
              </a:lnSpc>
              <a:defRPr/>
            </a:pPr>
            <a:r>
              <a:rPr lang="en-US" dirty="0">
                <a:latin typeface="Arial Nova Light" panose="020B0304020202020204" pitchFamily="34" charset="0"/>
                <a:cs typeface="Arial" panose="020B0604020202020204" pitchFamily="34" charset="0"/>
              </a:rPr>
              <a:t>Raises </a:t>
            </a:r>
            <a:r>
              <a:rPr lang="en-US" dirty="0" err="1">
                <a:latin typeface="Arial Nova Light" panose="020B0304020202020204" pitchFamily="34" charset="0"/>
                <a:cs typeface="Arial" panose="020B0604020202020204" pitchFamily="34" charset="0"/>
              </a:rPr>
              <a:t>nonecon</a:t>
            </a:r>
            <a:r>
              <a:rPr lang="en-US" dirty="0">
                <a:latin typeface="Arial Nova Light" panose="020B0304020202020204" pitchFamily="34" charset="0"/>
                <a:cs typeface="Arial" panose="020B0604020202020204" pitchFamily="34" charset="0"/>
              </a:rPr>
              <a:t> cap from $300k to $875k over 5 years</a:t>
            </a:r>
          </a:p>
          <a:p>
            <a:pPr lvl="1">
              <a:lnSpc>
                <a:spcPct val="150000"/>
              </a:lnSpc>
              <a:defRPr/>
            </a:pPr>
            <a:r>
              <a:rPr lang="en-US" dirty="0">
                <a:latin typeface="Arial Nova Light" panose="020B0304020202020204" pitchFamily="34" charset="0"/>
                <a:cs typeface="Arial" panose="020B0604020202020204" pitchFamily="34" charset="0"/>
              </a:rPr>
              <a:t>Adjusted every two years for inflation starting 1/1/2030</a:t>
            </a:r>
          </a:p>
          <a:p>
            <a:pPr>
              <a:lnSpc>
                <a:spcPct val="150000"/>
              </a:lnSpc>
              <a:defRPr/>
            </a:pPr>
            <a:r>
              <a:rPr lang="en-US" b="1" dirty="0">
                <a:latin typeface="Arial Nova Light" panose="020B0304020202020204" pitchFamily="34" charset="0"/>
                <a:cs typeface="Arial" panose="020B0604020202020204" pitchFamily="34" charset="0"/>
              </a:rPr>
              <a:t>Failed efforts</a:t>
            </a:r>
          </a:p>
          <a:p>
            <a:pPr lvl="1">
              <a:lnSpc>
                <a:spcPct val="150000"/>
              </a:lnSpc>
              <a:defRPr/>
            </a:pPr>
            <a:r>
              <a:rPr lang="en-US" dirty="0">
                <a:solidFill>
                  <a:srgbClr val="FF0000"/>
                </a:solidFill>
                <a:latin typeface="Arial Nova Light" panose="020B0304020202020204" pitchFamily="34" charset="0"/>
                <a:cs typeface="Arial" panose="020B0604020202020204" pitchFamily="34" charset="0"/>
              </a:rPr>
              <a:t>FL (SB 248) – Establish $500k/$750k cap</a:t>
            </a:r>
          </a:p>
          <a:p>
            <a:pPr lvl="1">
              <a:lnSpc>
                <a:spcPct val="150000"/>
              </a:lnSpc>
              <a:defRPr/>
            </a:pPr>
            <a:r>
              <a:rPr lang="en-US" dirty="0">
                <a:solidFill>
                  <a:srgbClr val="FF0000"/>
                </a:solidFill>
                <a:latin typeface="Arial Nova Light" panose="020B0304020202020204" pitchFamily="34" charset="0"/>
                <a:cs typeface="Arial" panose="020B0604020202020204" pitchFamily="34" charset="0"/>
              </a:rPr>
              <a:t>AL (SB 293) – Establish $1M cap</a:t>
            </a:r>
          </a:p>
          <a:p>
            <a:pPr lvl="1">
              <a:lnSpc>
                <a:spcPct val="150000"/>
              </a:lnSpc>
              <a:defRPr/>
            </a:pPr>
            <a:r>
              <a:rPr lang="en-US" dirty="0">
                <a:solidFill>
                  <a:srgbClr val="FF0000"/>
                </a:solidFill>
                <a:latin typeface="Arial Nova Light" panose="020B0304020202020204" pitchFamily="34" charset="0"/>
                <a:cs typeface="Arial" panose="020B0604020202020204" pitchFamily="34" charset="0"/>
              </a:rPr>
              <a:t>WI (AB 872) – Increase cap to $3M</a:t>
            </a:r>
          </a:p>
          <a:p>
            <a:pPr lvl="1">
              <a:lnSpc>
                <a:spcPct val="150000"/>
              </a:lnSpc>
              <a:defRPr/>
            </a:pPr>
            <a:r>
              <a:rPr lang="en-US" dirty="0">
                <a:solidFill>
                  <a:srgbClr val="FF0000"/>
                </a:solidFill>
                <a:latin typeface="Arial Nova Light" panose="020B0304020202020204" pitchFamily="34" charset="0"/>
                <a:cs typeface="Arial" panose="020B0604020202020204" pitchFamily="34" charset="0"/>
              </a:rPr>
              <a:t>VA (SB 493) – Eliminate caps for children &lt;11</a:t>
            </a:r>
          </a:p>
        </p:txBody>
      </p:sp>
      <p:sp>
        <p:nvSpPr>
          <p:cNvPr id="2" name="Arrow: Chevron 1">
            <a:extLst>
              <a:ext uri="{FF2B5EF4-FFF2-40B4-BE49-F238E27FC236}">
                <a16:creationId xmlns:a16="http://schemas.microsoft.com/office/drawing/2014/main" id="{B4AD2CE5-4CCF-973C-5162-79D51A3E6E6E}"/>
              </a:ext>
            </a:extLst>
          </p:cNvPr>
          <p:cNvSpPr/>
          <p:nvPr/>
        </p:nvSpPr>
        <p:spPr>
          <a:xfrm>
            <a:off x="921047" y="2316696"/>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5" name="Arrow: Chevron 4">
            <a:extLst>
              <a:ext uri="{FF2B5EF4-FFF2-40B4-BE49-F238E27FC236}">
                <a16:creationId xmlns:a16="http://schemas.microsoft.com/office/drawing/2014/main" id="{27100A38-8DA9-4CB6-537E-B121E150AC31}"/>
              </a:ext>
            </a:extLst>
          </p:cNvPr>
          <p:cNvSpPr/>
          <p:nvPr/>
        </p:nvSpPr>
        <p:spPr>
          <a:xfrm>
            <a:off x="921047" y="4284949"/>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pic>
        <p:nvPicPr>
          <p:cNvPr id="4" name="Picture 3" descr="A map of the united states of america with red and blue states&#10;&#10;Description automatically generated">
            <a:extLst>
              <a:ext uri="{FF2B5EF4-FFF2-40B4-BE49-F238E27FC236}">
                <a16:creationId xmlns:a16="http://schemas.microsoft.com/office/drawing/2014/main" id="{CA550136-7BC8-1BA9-6D93-5402893E45A4}"/>
              </a:ext>
            </a:extLst>
          </p:cNvPr>
          <p:cNvPicPr>
            <a:picLocks noChangeAspect="1"/>
          </p:cNvPicPr>
          <p:nvPr/>
        </p:nvPicPr>
        <p:blipFill>
          <a:blip r:embed="rId3"/>
          <a:stretch>
            <a:fillRect/>
          </a:stretch>
        </p:blipFill>
        <p:spPr>
          <a:xfrm>
            <a:off x="8556977" y="4109155"/>
            <a:ext cx="5068712" cy="3307645"/>
          </a:xfrm>
          <a:prstGeom prst="rect">
            <a:avLst/>
          </a:prstGeom>
        </p:spPr>
      </p:pic>
    </p:spTree>
    <p:extLst>
      <p:ext uri="{BB962C8B-B14F-4D97-AF65-F5344CB8AC3E}">
        <p14:creationId xmlns:p14="http://schemas.microsoft.com/office/powerpoint/2010/main" val="93305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Damage Caps – 2023/2022</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1006475" y="1784350"/>
            <a:ext cx="12617450" cy="5221288"/>
          </a:xfrm>
        </p:spPr>
        <p:txBody>
          <a:bodyPr>
            <a:normAutofit fontScale="92500" lnSpcReduction="10000"/>
          </a:bodyPr>
          <a:lstStyle/>
          <a:p>
            <a:pPr>
              <a:lnSpc>
                <a:spcPct val="150000"/>
              </a:lnSpc>
              <a:defRPr/>
            </a:pPr>
            <a:r>
              <a:rPr lang="en-US" b="1" dirty="0">
                <a:latin typeface="Arial Nova Light" panose="020B0304020202020204" pitchFamily="34" charset="0"/>
                <a:cs typeface="Arial" panose="020B0604020202020204" pitchFamily="34" charset="0"/>
              </a:rPr>
              <a:t>Iowa (2023)</a:t>
            </a:r>
          </a:p>
          <a:p>
            <a:pPr lvl="1">
              <a:lnSpc>
                <a:spcPct val="150000"/>
              </a:lnSpc>
              <a:defRPr/>
            </a:pPr>
            <a:r>
              <a:rPr lang="en-US" dirty="0">
                <a:latin typeface="Arial Nova Light" panose="020B0304020202020204" pitchFamily="34" charset="0"/>
                <a:cs typeface="Arial" panose="020B0604020202020204" pitchFamily="34" charset="0"/>
              </a:rPr>
              <a:t>Capped damages for severe injuries</a:t>
            </a:r>
          </a:p>
          <a:p>
            <a:pPr lvl="1">
              <a:lnSpc>
                <a:spcPct val="150000"/>
              </a:lnSpc>
              <a:defRPr/>
            </a:pPr>
            <a:r>
              <a:rPr lang="en-US" dirty="0">
                <a:latin typeface="Arial Nova Light" panose="020B0304020202020204" pitchFamily="34" charset="0"/>
                <a:cs typeface="Arial" panose="020B0604020202020204" pitchFamily="34" charset="0"/>
              </a:rPr>
              <a:t>$1M for physicians/$2M for hospitals</a:t>
            </a:r>
          </a:p>
          <a:p>
            <a:pPr>
              <a:lnSpc>
                <a:spcPct val="150000"/>
              </a:lnSpc>
              <a:defRPr/>
            </a:pPr>
            <a:r>
              <a:rPr lang="en-US" b="1" dirty="0">
                <a:latin typeface="Arial Nova Light" panose="020B0304020202020204" pitchFamily="34" charset="0"/>
              </a:rPr>
              <a:t>Nevada (2023)</a:t>
            </a:r>
          </a:p>
          <a:p>
            <a:pPr lvl="1">
              <a:lnSpc>
                <a:spcPct val="150000"/>
              </a:lnSpc>
              <a:defRPr/>
            </a:pPr>
            <a:r>
              <a:rPr lang="en-US" dirty="0">
                <a:latin typeface="Arial Nova Light" panose="020B0304020202020204" pitchFamily="34" charset="0"/>
              </a:rPr>
              <a:t>Increases cap from $350K to $750K (over 5 years)</a:t>
            </a:r>
          </a:p>
          <a:p>
            <a:pPr lvl="1">
              <a:lnSpc>
                <a:spcPct val="150000"/>
              </a:lnSpc>
              <a:defRPr/>
            </a:pPr>
            <a:r>
              <a:rPr lang="en-US" dirty="0">
                <a:latin typeface="Arial Nova Light" panose="020B0304020202020204" pitchFamily="34" charset="0"/>
              </a:rPr>
              <a:t>2.1% annual increase thereafter</a:t>
            </a:r>
          </a:p>
          <a:p>
            <a:pPr>
              <a:lnSpc>
                <a:spcPct val="150000"/>
              </a:lnSpc>
              <a:defRPr/>
            </a:pPr>
            <a:r>
              <a:rPr lang="en-US" b="1" dirty="0">
                <a:latin typeface="Arial Nova Light" panose="020B0304020202020204" pitchFamily="34" charset="0"/>
              </a:rPr>
              <a:t>Nebraska (2023)</a:t>
            </a:r>
          </a:p>
          <a:p>
            <a:pPr lvl="1">
              <a:lnSpc>
                <a:spcPct val="150000"/>
              </a:lnSpc>
              <a:defRPr/>
            </a:pPr>
            <a:r>
              <a:rPr lang="en-US" dirty="0">
                <a:latin typeface="Arial Nova Light" panose="020B0304020202020204" pitchFamily="34" charset="0"/>
              </a:rPr>
              <a:t>Increased cap from $500K to $800K</a:t>
            </a:r>
          </a:p>
          <a:p>
            <a:pPr lvl="1">
              <a:lnSpc>
                <a:spcPct val="150000"/>
              </a:lnSpc>
              <a:defRPr/>
            </a:pPr>
            <a:r>
              <a:rPr lang="en-US" dirty="0">
                <a:latin typeface="Arial Nova Light" panose="020B0304020202020204" pitchFamily="34" charset="0"/>
              </a:rPr>
              <a:t>PCS kicks in over that amount</a:t>
            </a:r>
          </a:p>
          <a:p>
            <a:pPr>
              <a:lnSpc>
                <a:spcPct val="150000"/>
              </a:lnSpc>
              <a:defRPr/>
            </a:pPr>
            <a:endParaRPr lang="en-US" dirty="0">
              <a:latin typeface="Arial Nova Light" panose="020B0304020202020204" pitchFamily="34" charset="0"/>
            </a:endParaRPr>
          </a:p>
          <a:p>
            <a:pPr>
              <a:lnSpc>
                <a:spcPct val="150000"/>
              </a:lnSpc>
              <a:defRPr/>
            </a:pPr>
            <a:endParaRPr lang="en-US" dirty="0">
              <a:latin typeface="Arial Nova Light" panose="020B0304020202020204" pitchFamily="34" charset="0"/>
              <a:cs typeface="Arial" panose="020B0604020202020204" pitchFamily="34" charset="0"/>
            </a:endParaRPr>
          </a:p>
        </p:txBody>
      </p:sp>
      <p:sp>
        <p:nvSpPr>
          <p:cNvPr id="2" name="Arrow: Chevron 1">
            <a:extLst>
              <a:ext uri="{FF2B5EF4-FFF2-40B4-BE49-F238E27FC236}">
                <a16:creationId xmlns:a16="http://schemas.microsoft.com/office/drawing/2014/main" id="{B4AD2CE5-4CCF-973C-5162-79D51A3E6E6E}"/>
              </a:ext>
            </a:extLst>
          </p:cNvPr>
          <p:cNvSpPr/>
          <p:nvPr/>
        </p:nvSpPr>
        <p:spPr>
          <a:xfrm>
            <a:off x="921047" y="2009604"/>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5" name="Arrow: Chevron 4">
            <a:extLst>
              <a:ext uri="{FF2B5EF4-FFF2-40B4-BE49-F238E27FC236}">
                <a16:creationId xmlns:a16="http://schemas.microsoft.com/office/drawing/2014/main" id="{27100A38-8DA9-4CB6-537E-B121E150AC31}"/>
              </a:ext>
            </a:extLst>
          </p:cNvPr>
          <p:cNvSpPr/>
          <p:nvPr/>
        </p:nvSpPr>
        <p:spPr>
          <a:xfrm>
            <a:off x="921047" y="3746422"/>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6" name="Arrow: Chevron 5">
            <a:extLst>
              <a:ext uri="{FF2B5EF4-FFF2-40B4-BE49-F238E27FC236}">
                <a16:creationId xmlns:a16="http://schemas.microsoft.com/office/drawing/2014/main" id="{D36EBE55-01D9-EDAC-CD02-18EA7BE8D7FF}"/>
              </a:ext>
            </a:extLst>
          </p:cNvPr>
          <p:cNvSpPr/>
          <p:nvPr/>
        </p:nvSpPr>
        <p:spPr>
          <a:xfrm>
            <a:off x="921047" y="5502290"/>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7" name="TextBox 6">
            <a:extLst>
              <a:ext uri="{FF2B5EF4-FFF2-40B4-BE49-F238E27FC236}">
                <a16:creationId xmlns:a16="http://schemas.microsoft.com/office/drawing/2014/main" id="{3622B2D9-AB7D-0263-F623-22227E8B0FCE}"/>
              </a:ext>
            </a:extLst>
          </p:cNvPr>
          <p:cNvSpPr txBox="1"/>
          <p:nvPr/>
        </p:nvSpPr>
        <p:spPr>
          <a:xfrm>
            <a:off x="7776741" y="5246979"/>
            <a:ext cx="6766560" cy="2152705"/>
          </a:xfrm>
          <a:prstGeom prst="rect">
            <a:avLst/>
          </a:prstGeom>
          <a:noFill/>
        </p:spPr>
        <p:txBody>
          <a:bodyPr wrap="square" rtlCol="0">
            <a:spAutoFit/>
          </a:bodyPr>
          <a:lstStyle/>
          <a:p>
            <a:pPr marL="457200" indent="-457200">
              <a:lnSpc>
                <a:spcPct val="150000"/>
              </a:lnSpc>
              <a:buFont typeface="Arial" panose="020B0604020202020204" pitchFamily="34" charset="0"/>
              <a:buChar char="•"/>
              <a:defRPr/>
            </a:pPr>
            <a:r>
              <a:rPr lang="en-US" sz="2600" b="1" dirty="0">
                <a:solidFill>
                  <a:srgbClr val="0B3254"/>
                </a:solidFill>
                <a:latin typeface="Arial Nova Light" panose="020B0304020202020204" pitchFamily="34" charset="0"/>
              </a:rPr>
              <a:t>California (2022)</a:t>
            </a:r>
          </a:p>
          <a:p>
            <a:pPr marL="800100" lvl="1" indent="-342900">
              <a:lnSpc>
                <a:spcPct val="150000"/>
              </a:lnSpc>
              <a:buFont typeface="Arial" panose="020B0604020202020204" pitchFamily="34" charset="0"/>
              <a:buChar char="•"/>
              <a:defRPr/>
            </a:pPr>
            <a:r>
              <a:rPr lang="en-US" sz="2200" dirty="0">
                <a:solidFill>
                  <a:srgbClr val="0B3254"/>
                </a:solidFill>
                <a:latin typeface="Arial Nova Light" panose="020B0304020202020204" pitchFamily="34" charset="0"/>
              </a:rPr>
              <a:t>Raise cap to $350k for injuries/$500k for death; increases to $750k/$1M, then inflation</a:t>
            </a:r>
          </a:p>
          <a:p>
            <a:pPr marL="800100" lvl="1" indent="-342900">
              <a:lnSpc>
                <a:spcPct val="150000"/>
              </a:lnSpc>
              <a:buFont typeface="Arial" panose="020B0604020202020204" pitchFamily="34" charset="0"/>
              <a:buChar char="•"/>
              <a:defRPr/>
            </a:pPr>
            <a:r>
              <a:rPr lang="en-US" sz="2200" dirty="0">
                <a:solidFill>
                  <a:srgbClr val="0B3254"/>
                </a:solidFill>
                <a:latin typeface="Arial Nova Light" panose="020B0304020202020204" pitchFamily="34" charset="0"/>
              </a:rPr>
              <a:t>Periodic payment threshold increased to $250k</a:t>
            </a:r>
          </a:p>
        </p:txBody>
      </p:sp>
      <p:pic>
        <p:nvPicPr>
          <p:cNvPr id="9" name="Picture 8">
            <a:extLst>
              <a:ext uri="{FF2B5EF4-FFF2-40B4-BE49-F238E27FC236}">
                <a16:creationId xmlns:a16="http://schemas.microsoft.com/office/drawing/2014/main" id="{D0D2A31F-EAAF-FF7B-C98B-47EC04165E9D}"/>
              </a:ext>
            </a:extLst>
          </p:cNvPr>
          <p:cNvPicPr>
            <a:picLocks noChangeAspect="1"/>
          </p:cNvPicPr>
          <p:nvPr/>
        </p:nvPicPr>
        <p:blipFill>
          <a:blip r:embed="rId3"/>
          <a:stretch>
            <a:fillRect/>
          </a:stretch>
        </p:blipFill>
        <p:spPr>
          <a:xfrm>
            <a:off x="7776741" y="5502290"/>
            <a:ext cx="317019" cy="249958"/>
          </a:xfrm>
          <a:prstGeom prst="rect">
            <a:avLst/>
          </a:prstGeom>
        </p:spPr>
      </p:pic>
      <p:pic>
        <p:nvPicPr>
          <p:cNvPr id="4" name="Picture 3" descr="A map of the united states of america&#10;&#10;Description automatically generated">
            <a:extLst>
              <a:ext uri="{FF2B5EF4-FFF2-40B4-BE49-F238E27FC236}">
                <a16:creationId xmlns:a16="http://schemas.microsoft.com/office/drawing/2014/main" id="{3806CE73-9E5A-8F8B-0E3E-95D2E83591C0}"/>
              </a:ext>
            </a:extLst>
          </p:cNvPr>
          <p:cNvPicPr>
            <a:picLocks noChangeAspect="1"/>
          </p:cNvPicPr>
          <p:nvPr/>
        </p:nvPicPr>
        <p:blipFill>
          <a:blip r:embed="rId4"/>
          <a:stretch>
            <a:fillRect/>
          </a:stretch>
        </p:blipFill>
        <p:spPr>
          <a:xfrm>
            <a:off x="8093081" y="1787785"/>
            <a:ext cx="5359079" cy="3487839"/>
          </a:xfrm>
          <a:prstGeom prst="rect">
            <a:avLst/>
          </a:prstGeom>
        </p:spPr>
      </p:pic>
    </p:spTree>
    <p:extLst>
      <p:ext uri="{BB962C8B-B14F-4D97-AF65-F5344CB8AC3E}">
        <p14:creationId xmlns:p14="http://schemas.microsoft.com/office/powerpoint/2010/main" val="224001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B0504020202020204" pitchFamily="34" charset="0"/>
                <a:ea typeface="ヒラギノ角ゴ Pro W3" pitchFamily="123" charset="-128"/>
              </a:rPr>
              <a:t>Wrongful Death</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1006475" y="2052108"/>
            <a:ext cx="12617450" cy="5221288"/>
          </a:xfrm>
        </p:spPr>
        <p:txBody>
          <a:bodyPr>
            <a:normAutofit/>
          </a:bodyPr>
          <a:lstStyle/>
          <a:p>
            <a:pPr>
              <a:lnSpc>
                <a:spcPct val="150000"/>
              </a:lnSpc>
              <a:defRPr/>
            </a:pPr>
            <a:r>
              <a:rPr lang="en-US" b="1" dirty="0">
                <a:latin typeface="Arial Nova Light" panose="020B0304020202020204" pitchFamily="34" charset="0"/>
              </a:rPr>
              <a:t>New Hampshire</a:t>
            </a:r>
          </a:p>
          <a:p>
            <a:pPr lvl="1">
              <a:lnSpc>
                <a:spcPct val="150000"/>
              </a:lnSpc>
              <a:defRPr/>
            </a:pPr>
            <a:r>
              <a:rPr lang="en-US" dirty="0">
                <a:latin typeface="Arial Nova Light" panose="020B0304020202020204" pitchFamily="34" charset="0"/>
              </a:rPr>
              <a:t>Increases wrongful death cap</a:t>
            </a:r>
          </a:p>
          <a:p>
            <a:pPr lvl="1">
              <a:lnSpc>
                <a:spcPct val="150000"/>
              </a:lnSpc>
              <a:defRPr/>
            </a:pPr>
            <a:r>
              <a:rPr lang="en-US" dirty="0">
                <a:latin typeface="Arial Nova Light" panose="020B0304020202020204" pitchFamily="34" charset="0"/>
              </a:rPr>
              <a:t>$500k for an adult/$300k for a child</a:t>
            </a:r>
          </a:p>
          <a:p>
            <a:pPr>
              <a:lnSpc>
                <a:spcPct val="150000"/>
              </a:lnSpc>
              <a:defRPr/>
            </a:pPr>
            <a:r>
              <a:rPr lang="en-US" b="1" dirty="0">
                <a:latin typeface="Arial Nova Light" panose="020B0304020202020204" pitchFamily="34" charset="0"/>
              </a:rPr>
              <a:t>New York (pending)</a:t>
            </a:r>
          </a:p>
          <a:p>
            <a:pPr lvl="1">
              <a:lnSpc>
                <a:spcPct val="150000"/>
              </a:lnSpc>
              <a:defRPr/>
            </a:pPr>
            <a:r>
              <a:rPr lang="en-US" dirty="0">
                <a:latin typeface="Arial Nova Light" panose="020B0304020202020204" pitchFamily="34" charset="0"/>
              </a:rPr>
              <a:t>Expands family members who may file claims</a:t>
            </a:r>
          </a:p>
          <a:p>
            <a:pPr lvl="1">
              <a:lnSpc>
                <a:spcPct val="150000"/>
              </a:lnSpc>
              <a:defRPr/>
            </a:pPr>
            <a:r>
              <a:rPr lang="en-US" dirty="0">
                <a:latin typeface="Arial Nova Light" panose="020B0304020202020204" pitchFamily="34" charset="0"/>
              </a:rPr>
              <a:t>Creates damages for “grief and anguish”</a:t>
            </a:r>
          </a:p>
        </p:txBody>
      </p:sp>
      <p:sp>
        <p:nvSpPr>
          <p:cNvPr id="5" name="Arrow: Chevron 4">
            <a:extLst>
              <a:ext uri="{FF2B5EF4-FFF2-40B4-BE49-F238E27FC236}">
                <a16:creationId xmlns:a16="http://schemas.microsoft.com/office/drawing/2014/main" id="{86ECBB1E-5B4C-D1BD-2076-F75610F1497C}"/>
              </a:ext>
            </a:extLst>
          </p:cNvPr>
          <p:cNvSpPr/>
          <p:nvPr/>
        </p:nvSpPr>
        <p:spPr>
          <a:xfrm>
            <a:off x="941852" y="2361905"/>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6" name="Arrow: Chevron 5">
            <a:extLst>
              <a:ext uri="{FF2B5EF4-FFF2-40B4-BE49-F238E27FC236}">
                <a16:creationId xmlns:a16="http://schemas.microsoft.com/office/drawing/2014/main" id="{44F76DEF-E01A-02A0-0DFD-61A779976479}"/>
              </a:ext>
            </a:extLst>
          </p:cNvPr>
          <p:cNvSpPr/>
          <p:nvPr/>
        </p:nvSpPr>
        <p:spPr>
          <a:xfrm>
            <a:off x="958879" y="4309084"/>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7" name="TextBox 6">
            <a:extLst>
              <a:ext uri="{FF2B5EF4-FFF2-40B4-BE49-F238E27FC236}">
                <a16:creationId xmlns:a16="http://schemas.microsoft.com/office/drawing/2014/main" id="{03AEDC66-4E9F-ADFA-2E5D-7B9F8BD098AF}"/>
              </a:ext>
            </a:extLst>
          </p:cNvPr>
          <p:cNvSpPr txBox="1"/>
          <p:nvPr/>
        </p:nvSpPr>
        <p:spPr>
          <a:xfrm>
            <a:off x="8056878" y="5357687"/>
            <a:ext cx="6325327" cy="2308324"/>
          </a:xfrm>
          <a:prstGeom prst="rect">
            <a:avLst/>
          </a:prstGeom>
          <a:noFill/>
        </p:spPr>
        <p:txBody>
          <a:bodyPr wrap="square" rtlCol="0">
            <a:spAutoFit/>
          </a:bodyPr>
          <a:lstStyle/>
          <a:p>
            <a:r>
              <a:rPr lang="en-US" sz="2400" b="1" u="sng" dirty="0">
                <a:solidFill>
                  <a:srgbClr val="003056"/>
                </a:solidFill>
              </a:rPr>
              <a:t>2023</a:t>
            </a:r>
          </a:p>
          <a:p>
            <a:pPr marL="342900" indent="-342900">
              <a:buFont typeface="Arial" panose="020B0604020202020204" pitchFamily="34" charset="0"/>
              <a:buChar char="•"/>
            </a:pPr>
            <a:r>
              <a:rPr lang="en-US" sz="2400" b="1" dirty="0">
                <a:solidFill>
                  <a:srgbClr val="003056"/>
                </a:solidFill>
              </a:rPr>
              <a:t>Maine</a:t>
            </a:r>
            <a:r>
              <a:rPr lang="en-US" sz="2400" dirty="0">
                <a:solidFill>
                  <a:srgbClr val="003056"/>
                </a:solidFill>
              </a:rPr>
              <a:t> – Increased wrongful death cap from $750K to $1M, w/annual inflation adjustments</a:t>
            </a:r>
          </a:p>
          <a:p>
            <a:pPr marL="342900" indent="-342900">
              <a:buFont typeface="Arial" panose="020B0604020202020204" pitchFamily="34" charset="0"/>
              <a:buChar char="•"/>
            </a:pPr>
            <a:r>
              <a:rPr lang="en-US" sz="2400" b="1" dirty="0">
                <a:solidFill>
                  <a:srgbClr val="003056"/>
                </a:solidFill>
              </a:rPr>
              <a:t>New Jersey </a:t>
            </a:r>
            <a:r>
              <a:rPr lang="en-US" sz="2400" dirty="0">
                <a:solidFill>
                  <a:srgbClr val="003056"/>
                </a:solidFill>
              </a:rPr>
              <a:t>– Expands eligibility to file claims</a:t>
            </a:r>
          </a:p>
          <a:p>
            <a:pPr marL="342900" indent="-342900">
              <a:buFont typeface="Arial" panose="020B0604020202020204" pitchFamily="34" charset="0"/>
              <a:buChar char="•"/>
            </a:pPr>
            <a:r>
              <a:rPr lang="en-US" sz="2400" b="1" dirty="0">
                <a:solidFill>
                  <a:srgbClr val="003056"/>
                </a:solidFill>
              </a:rPr>
              <a:t>Rhode Island </a:t>
            </a:r>
            <a:r>
              <a:rPr lang="en-US" sz="2400" dirty="0">
                <a:solidFill>
                  <a:srgbClr val="003056"/>
                </a:solidFill>
              </a:rPr>
              <a:t>– Increases floor from $250K to $350K</a:t>
            </a:r>
          </a:p>
        </p:txBody>
      </p:sp>
      <p:pic>
        <p:nvPicPr>
          <p:cNvPr id="2" name="Picture 1" descr="A map of the united states&#10;&#10;Description automatically generated">
            <a:extLst>
              <a:ext uri="{FF2B5EF4-FFF2-40B4-BE49-F238E27FC236}">
                <a16:creationId xmlns:a16="http://schemas.microsoft.com/office/drawing/2014/main" id="{B23CD118-73E6-960C-75D0-2EF49C98210A}"/>
              </a:ext>
            </a:extLst>
          </p:cNvPr>
          <p:cNvPicPr>
            <a:picLocks noChangeAspect="1"/>
          </p:cNvPicPr>
          <p:nvPr/>
        </p:nvPicPr>
        <p:blipFill>
          <a:blip r:embed="rId3"/>
          <a:stretch>
            <a:fillRect/>
          </a:stretch>
        </p:blipFill>
        <p:spPr>
          <a:xfrm>
            <a:off x="8054711" y="1902740"/>
            <a:ext cx="5139161" cy="3348943"/>
          </a:xfrm>
          <a:prstGeom prst="rect">
            <a:avLst/>
          </a:prstGeom>
        </p:spPr>
      </p:pic>
    </p:spTree>
    <p:extLst>
      <p:ext uri="{BB962C8B-B14F-4D97-AF65-F5344CB8AC3E}">
        <p14:creationId xmlns:p14="http://schemas.microsoft.com/office/powerpoint/2010/main" val="28690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xfrm>
            <a:off x="1006475" y="425524"/>
            <a:ext cx="12617450" cy="159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B0504020202020204" pitchFamily="34" charset="0"/>
                <a:ea typeface="ヒラギノ角ゴ Pro W3" pitchFamily="123" charset="-128"/>
              </a:rPr>
              <a:t>Third Party Litigation Funding</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1064266" y="1850507"/>
            <a:ext cx="12617450" cy="5499861"/>
          </a:xfrm>
        </p:spPr>
        <p:txBody>
          <a:bodyPr>
            <a:normAutofit/>
          </a:bodyPr>
          <a:lstStyle/>
          <a:p>
            <a:pPr>
              <a:lnSpc>
                <a:spcPct val="150000"/>
              </a:lnSpc>
              <a:defRPr/>
            </a:pPr>
            <a:r>
              <a:rPr lang="en-US" b="1" dirty="0">
                <a:latin typeface="Arial Nova Light" panose="020B0304020202020204" pitchFamily="34" charset="0"/>
              </a:rPr>
              <a:t>Indiana</a:t>
            </a:r>
          </a:p>
          <a:p>
            <a:pPr lvl="1">
              <a:lnSpc>
                <a:spcPct val="150000"/>
              </a:lnSpc>
              <a:defRPr/>
            </a:pPr>
            <a:r>
              <a:rPr lang="en-US" dirty="0">
                <a:latin typeface="Arial Nova Light" panose="020B0304020202020204" pitchFamily="34" charset="0"/>
              </a:rPr>
              <a:t>No involvement in case; discoverable</a:t>
            </a:r>
          </a:p>
          <a:p>
            <a:pPr>
              <a:lnSpc>
                <a:spcPct val="150000"/>
              </a:lnSpc>
              <a:defRPr/>
            </a:pPr>
            <a:r>
              <a:rPr lang="en-US" b="1" dirty="0">
                <a:latin typeface="Arial Nova Light" panose="020B0304020202020204" pitchFamily="34" charset="0"/>
              </a:rPr>
              <a:t>Louisiana (foreign lenders only)</a:t>
            </a:r>
          </a:p>
          <a:p>
            <a:pPr lvl="1">
              <a:lnSpc>
                <a:spcPct val="150000"/>
              </a:lnSpc>
              <a:defRPr/>
            </a:pPr>
            <a:r>
              <a:rPr lang="en-US" dirty="0">
                <a:latin typeface="Arial Nova Light" panose="020B0304020202020204" pitchFamily="34" charset="0"/>
              </a:rPr>
              <a:t>Mandates disclosure of funding agreements</a:t>
            </a:r>
          </a:p>
          <a:p>
            <a:pPr lvl="1">
              <a:lnSpc>
                <a:spcPct val="150000"/>
              </a:lnSpc>
              <a:defRPr/>
            </a:pPr>
            <a:r>
              <a:rPr lang="en-US" dirty="0">
                <a:latin typeface="Arial Nova Light" panose="020B0304020202020204" pitchFamily="34" charset="0"/>
              </a:rPr>
              <a:t>No involvement in case</a:t>
            </a:r>
          </a:p>
        </p:txBody>
      </p:sp>
      <p:sp>
        <p:nvSpPr>
          <p:cNvPr id="5" name="Arrow: Chevron 4">
            <a:extLst>
              <a:ext uri="{FF2B5EF4-FFF2-40B4-BE49-F238E27FC236}">
                <a16:creationId xmlns:a16="http://schemas.microsoft.com/office/drawing/2014/main" id="{2B04522C-1FA7-A2F1-CEC9-263286A3533C}"/>
              </a:ext>
            </a:extLst>
          </p:cNvPr>
          <p:cNvSpPr/>
          <p:nvPr/>
        </p:nvSpPr>
        <p:spPr>
          <a:xfrm>
            <a:off x="998864" y="2099772"/>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6" name="Arrow: Chevron 5">
            <a:extLst>
              <a:ext uri="{FF2B5EF4-FFF2-40B4-BE49-F238E27FC236}">
                <a16:creationId xmlns:a16="http://schemas.microsoft.com/office/drawing/2014/main" id="{9A93A480-506C-1207-92E1-6AA172F8442F}"/>
              </a:ext>
            </a:extLst>
          </p:cNvPr>
          <p:cNvSpPr/>
          <p:nvPr/>
        </p:nvSpPr>
        <p:spPr>
          <a:xfrm>
            <a:off x="992689" y="3475849"/>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4" name="TextBox 3">
            <a:extLst>
              <a:ext uri="{FF2B5EF4-FFF2-40B4-BE49-F238E27FC236}">
                <a16:creationId xmlns:a16="http://schemas.microsoft.com/office/drawing/2014/main" id="{FB27E0BA-682D-E45B-AB47-A8B693235FC7}"/>
              </a:ext>
            </a:extLst>
          </p:cNvPr>
          <p:cNvSpPr txBox="1"/>
          <p:nvPr/>
        </p:nvSpPr>
        <p:spPr>
          <a:xfrm>
            <a:off x="7835180" y="4303380"/>
            <a:ext cx="6091961" cy="3046988"/>
          </a:xfrm>
          <a:prstGeom prst="rect">
            <a:avLst/>
          </a:prstGeom>
          <a:noFill/>
        </p:spPr>
        <p:txBody>
          <a:bodyPr wrap="square" rtlCol="0">
            <a:spAutoFit/>
          </a:bodyPr>
          <a:lstStyle/>
          <a:p>
            <a:r>
              <a:rPr lang="en-US" sz="2400" b="1" u="sng" dirty="0">
                <a:solidFill>
                  <a:srgbClr val="003056"/>
                </a:solidFill>
              </a:rPr>
              <a:t>2023</a:t>
            </a:r>
          </a:p>
          <a:p>
            <a:pPr marL="342900" indent="-342900">
              <a:buFont typeface="Arial" panose="020B0604020202020204" pitchFamily="34" charset="0"/>
              <a:buChar char="•"/>
            </a:pPr>
            <a:r>
              <a:rPr lang="en-US" sz="2400" dirty="0">
                <a:solidFill>
                  <a:srgbClr val="003056"/>
                </a:solidFill>
              </a:rPr>
              <a:t>Indiana – Mandates disclosure of funding arrangements</a:t>
            </a:r>
          </a:p>
          <a:p>
            <a:pPr marL="342900" indent="-342900">
              <a:buFont typeface="Arial" panose="020B0604020202020204" pitchFamily="34" charset="0"/>
              <a:buChar char="•"/>
            </a:pPr>
            <a:r>
              <a:rPr lang="en-US" sz="2400" dirty="0">
                <a:solidFill>
                  <a:srgbClr val="003056"/>
                </a:solidFill>
              </a:rPr>
              <a:t>Montana – Mandates disclosure of funding arrangements</a:t>
            </a:r>
          </a:p>
          <a:p>
            <a:pPr marL="342900" indent="-342900">
              <a:buFont typeface="Arial" panose="020B0604020202020204" pitchFamily="34" charset="0"/>
              <a:buChar char="•"/>
            </a:pPr>
            <a:r>
              <a:rPr lang="en-US" sz="2400" dirty="0">
                <a:solidFill>
                  <a:srgbClr val="003056"/>
                </a:solidFill>
              </a:rPr>
              <a:t>Colorado – Regulatory reform proposal drastically weakened</a:t>
            </a:r>
          </a:p>
          <a:p>
            <a:pPr marL="342900" indent="-342900">
              <a:buFont typeface="Arial" panose="020B0604020202020204" pitchFamily="34" charset="0"/>
              <a:buChar char="•"/>
            </a:pPr>
            <a:r>
              <a:rPr lang="en-US" sz="2400" dirty="0">
                <a:solidFill>
                  <a:srgbClr val="003056"/>
                </a:solidFill>
              </a:rPr>
              <a:t>Louisiana – Disclosure bill vetoed</a:t>
            </a:r>
          </a:p>
        </p:txBody>
      </p:sp>
      <p:pic>
        <p:nvPicPr>
          <p:cNvPr id="2" name="Picture 1" descr="A map of the united states of america with blue squares&#10;&#10;Description automatically generated">
            <a:extLst>
              <a:ext uri="{FF2B5EF4-FFF2-40B4-BE49-F238E27FC236}">
                <a16:creationId xmlns:a16="http://schemas.microsoft.com/office/drawing/2014/main" id="{CB0C6AE2-E399-D50F-F6BC-B34AC135569E}"/>
              </a:ext>
            </a:extLst>
          </p:cNvPr>
          <p:cNvPicPr>
            <a:picLocks noChangeAspect="1"/>
          </p:cNvPicPr>
          <p:nvPr/>
        </p:nvPicPr>
        <p:blipFill>
          <a:blip r:embed="rId3"/>
          <a:stretch>
            <a:fillRect/>
          </a:stretch>
        </p:blipFill>
        <p:spPr>
          <a:xfrm>
            <a:off x="8732384" y="1741804"/>
            <a:ext cx="4051140" cy="2700760"/>
          </a:xfrm>
          <a:prstGeom prst="rect">
            <a:avLst/>
          </a:prstGeom>
        </p:spPr>
      </p:pic>
    </p:spTree>
    <p:extLst>
      <p:ext uri="{BB962C8B-B14F-4D97-AF65-F5344CB8AC3E}">
        <p14:creationId xmlns:p14="http://schemas.microsoft.com/office/powerpoint/2010/main" val="38930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B0504020202020204" pitchFamily="34" charset="0"/>
                <a:ea typeface="ヒラギノ角ゴ Pro W3" pitchFamily="123" charset="-128"/>
              </a:rPr>
              <a:t>Other Issues</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6500792" y="1806445"/>
            <a:ext cx="7632730" cy="5501456"/>
          </a:xfrm>
        </p:spPr>
        <p:txBody>
          <a:bodyPr>
            <a:normAutofit/>
          </a:bodyPr>
          <a:lstStyle/>
          <a:p>
            <a:pPr>
              <a:lnSpc>
                <a:spcPct val="150000"/>
              </a:lnSpc>
              <a:defRPr/>
            </a:pPr>
            <a:r>
              <a:rPr lang="en-US" dirty="0">
                <a:latin typeface="Arial Nova Light" panose="020B0304020202020204" pitchFamily="34" charset="0"/>
              </a:rPr>
              <a:t>Phantom damages</a:t>
            </a:r>
          </a:p>
          <a:p>
            <a:pPr>
              <a:lnSpc>
                <a:spcPct val="150000"/>
              </a:lnSpc>
              <a:defRPr/>
            </a:pPr>
            <a:r>
              <a:rPr lang="en-US" dirty="0">
                <a:latin typeface="Arial Nova Light" panose="020B0304020202020204" pitchFamily="34" charset="0"/>
              </a:rPr>
              <a:t>Statutes of limitations</a:t>
            </a:r>
          </a:p>
          <a:p>
            <a:pPr>
              <a:lnSpc>
                <a:spcPct val="150000"/>
              </a:lnSpc>
              <a:defRPr/>
            </a:pPr>
            <a:r>
              <a:rPr lang="en-US" dirty="0">
                <a:latin typeface="Arial Nova Light" panose="020B0304020202020204" pitchFamily="34" charset="0"/>
              </a:rPr>
              <a:t>Prejudgment interest</a:t>
            </a:r>
          </a:p>
          <a:p>
            <a:pPr>
              <a:lnSpc>
                <a:spcPct val="150000"/>
              </a:lnSpc>
              <a:defRPr/>
            </a:pPr>
            <a:r>
              <a:rPr lang="en-US" dirty="0">
                <a:latin typeface="Arial Nova Light" panose="020B0304020202020204" pitchFamily="34" charset="0"/>
              </a:rPr>
              <a:t>Communication &amp; Resolution Programs (CRPs)</a:t>
            </a:r>
          </a:p>
          <a:p>
            <a:pPr>
              <a:lnSpc>
                <a:spcPct val="150000"/>
              </a:lnSpc>
              <a:defRPr/>
            </a:pPr>
            <a:r>
              <a:rPr lang="en-US" dirty="0">
                <a:latin typeface="Arial Nova Light" panose="020B0304020202020204" pitchFamily="34" charset="0"/>
              </a:rPr>
              <a:t>Anti-anchoring</a:t>
            </a:r>
          </a:p>
        </p:txBody>
      </p:sp>
      <p:sp>
        <p:nvSpPr>
          <p:cNvPr id="2" name="Arrow: Chevron 1">
            <a:extLst>
              <a:ext uri="{FF2B5EF4-FFF2-40B4-BE49-F238E27FC236}">
                <a16:creationId xmlns:a16="http://schemas.microsoft.com/office/drawing/2014/main" id="{9369C6ED-3B87-24B9-0332-FDC01B9CF2FB}"/>
              </a:ext>
            </a:extLst>
          </p:cNvPr>
          <p:cNvSpPr/>
          <p:nvPr/>
        </p:nvSpPr>
        <p:spPr>
          <a:xfrm>
            <a:off x="6434335" y="2069463"/>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4" name="Arrow: Chevron 3">
            <a:extLst>
              <a:ext uri="{FF2B5EF4-FFF2-40B4-BE49-F238E27FC236}">
                <a16:creationId xmlns:a16="http://schemas.microsoft.com/office/drawing/2014/main" id="{5531C767-093C-F173-0769-03F3D88011CD}"/>
              </a:ext>
            </a:extLst>
          </p:cNvPr>
          <p:cNvSpPr/>
          <p:nvPr/>
        </p:nvSpPr>
        <p:spPr>
          <a:xfrm>
            <a:off x="6434335" y="2843992"/>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5" name="Arrow: Chevron 4">
            <a:extLst>
              <a:ext uri="{FF2B5EF4-FFF2-40B4-BE49-F238E27FC236}">
                <a16:creationId xmlns:a16="http://schemas.microsoft.com/office/drawing/2014/main" id="{68B26449-D501-8598-9FB3-EE33CE6FBF70}"/>
              </a:ext>
            </a:extLst>
          </p:cNvPr>
          <p:cNvSpPr/>
          <p:nvPr/>
        </p:nvSpPr>
        <p:spPr>
          <a:xfrm>
            <a:off x="6434335" y="3618521"/>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6" name="Arrow: Chevron 5">
            <a:extLst>
              <a:ext uri="{FF2B5EF4-FFF2-40B4-BE49-F238E27FC236}">
                <a16:creationId xmlns:a16="http://schemas.microsoft.com/office/drawing/2014/main" id="{0DFA4D9B-B18A-8851-A1B2-793235653CA7}"/>
              </a:ext>
            </a:extLst>
          </p:cNvPr>
          <p:cNvSpPr/>
          <p:nvPr/>
        </p:nvSpPr>
        <p:spPr>
          <a:xfrm>
            <a:off x="6434335" y="4393050"/>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7" name="Arrow: Chevron 6">
            <a:extLst>
              <a:ext uri="{FF2B5EF4-FFF2-40B4-BE49-F238E27FC236}">
                <a16:creationId xmlns:a16="http://schemas.microsoft.com/office/drawing/2014/main" id="{3045E89F-4932-3539-460E-77B75C28E134}"/>
              </a:ext>
            </a:extLst>
          </p:cNvPr>
          <p:cNvSpPr/>
          <p:nvPr/>
        </p:nvSpPr>
        <p:spPr>
          <a:xfrm>
            <a:off x="6434335" y="5149375"/>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pic>
        <p:nvPicPr>
          <p:cNvPr id="10" name="Picture 9">
            <a:extLst>
              <a:ext uri="{FF2B5EF4-FFF2-40B4-BE49-F238E27FC236}">
                <a16:creationId xmlns:a16="http://schemas.microsoft.com/office/drawing/2014/main" id="{87686FD3-6C3A-1173-812F-AC237F9ED552}"/>
              </a:ext>
            </a:extLst>
          </p:cNvPr>
          <p:cNvPicPr>
            <a:picLocks noChangeAspect="1"/>
          </p:cNvPicPr>
          <p:nvPr/>
        </p:nvPicPr>
        <p:blipFill>
          <a:blip r:embed="rId3"/>
          <a:srcRect t="2735" b="25246"/>
          <a:stretch/>
        </p:blipFill>
        <p:spPr>
          <a:xfrm>
            <a:off x="783316" y="1514592"/>
            <a:ext cx="4783963" cy="4692600"/>
          </a:xfrm>
          <a:prstGeom prst="rect">
            <a:avLst/>
          </a:prstGeom>
        </p:spPr>
      </p:pic>
    </p:spTree>
    <p:extLst>
      <p:ext uri="{BB962C8B-B14F-4D97-AF65-F5344CB8AC3E}">
        <p14:creationId xmlns:p14="http://schemas.microsoft.com/office/powerpoint/2010/main" val="364640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B0504020202020204" pitchFamily="34" charset="0"/>
                <a:ea typeface="ヒラギノ角ゴ Pro W3" pitchFamily="123" charset="-128"/>
              </a:rPr>
              <a:t>Questions</a:t>
            </a:r>
          </a:p>
        </p:txBody>
      </p:sp>
      <p:sp>
        <p:nvSpPr>
          <p:cNvPr id="2" name="Content Placeholder 1">
            <a:extLst>
              <a:ext uri="{FF2B5EF4-FFF2-40B4-BE49-F238E27FC236}">
                <a16:creationId xmlns:a16="http://schemas.microsoft.com/office/drawing/2014/main" id="{737A831D-7EC0-646A-DD9B-9E3E96C1FADC}"/>
              </a:ext>
            </a:extLst>
          </p:cNvPr>
          <p:cNvSpPr>
            <a:spLocks noGrp="1"/>
          </p:cNvSpPr>
          <p:nvPr>
            <p:ph idx="1"/>
          </p:nvPr>
        </p:nvSpPr>
        <p:spPr/>
        <p:txBody>
          <a:bodyPr>
            <a:normAutofit/>
          </a:bodyPr>
          <a:lstStyle/>
          <a:p>
            <a:pPr marL="0" indent="0" algn="ctr">
              <a:buNone/>
            </a:pPr>
            <a:endParaRPr lang="en-US" sz="3600" b="1" i="1" dirty="0">
              <a:solidFill>
                <a:srgbClr val="003056"/>
              </a:solidFill>
              <a:latin typeface="Arial Nova Light" panose="020B0304020202020204" pitchFamily="34" charset="0"/>
            </a:endParaRPr>
          </a:p>
          <a:p>
            <a:pPr marL="0" indent="0" algn="ctr">
              <a:buNone/>
            </a:pPr>
            <a:endParaRPr lang="en-US" sz="3600" b="1" i="1" dirty="0">
              <a:solidFill>
                <a:srgbClr val="003056"/>
              </a:solidFill>
              <a:latin typeface="Arial Nova Light" panose="020B0304020202020204" pitchFamily="34" charset="0"/>
            </a:endParaRPr>
          </a:p>
          <a:p>
            <a:pPr marL="0" indent="0" algn="ctr">
              <a:buNone/>
            </a:pPr>
            <a:r>
              <a:rPr lang="en-US" sz="3600" b="1" i="1" dirty="0">
                <a:solidFill>
                  <a:srgbClr val="003056"/>
                </a:solidFill>
                <a:latin typeface="Arial Nova Light" panose="020B0304020202020204" pitchFamily="34" charset="0"/>
              </a:rPr>
              <a:t>Mike Stinson, JM</a:t>
            </a:r>
          </a:p>
          <a:p>
            <a:pPr marL="0" indent="0" algn="ctr">
              <a:buNone/>
            </a:pPr>
            <a:r>
              <a:rPr lang="en-US" sz="3600" b="1" i="1" dirty="0">
                <a:solidFill>
                  <a:srgbClr val="003056"/>
                </a:solidFill>
                <a:latin typeface="Arial Nova Light" panose="020B0304020202020204" pitchFamily="34" charset="0"/>
              </a:rPr>
              <a:t>Vice President, Public Policy and Legal Affairs</a:t>
            </a:r>
          </a:p>
          <a:p>
            <a:pPr marL="0" indent="0" algn="ctr">
              <a:buNone/>
            </a:pPr>
            <a:r>
              <a:rPr lang="en-US" sz="3600" b="1" i="1" dirty="0">
                <a:solidFill>
                  <a:srgbClr val="003056"/>
                </a:solidFill>
                <a:latin typeface="Arial Nova Light" panose="020B0304020202020204" pitchFamily="34" charset="0"/>
                <a:hlinkClick r:id="rId2">
                  <a:extLst>
                    <a:ext uri="{A12FA001-AC4F-418D-AE19-62706E023703}">
                      <ahyp:hlinkClr xmlns:ahyp="http://schemas.microsoft.com/office/drawing/2018/hyperlinkcolor" val="tx"/>
                    </a:ext>
                  </a:extLst>
                </a:hlinkClick>
              </a:rPr>
              <a:t>mstinson@MPLassociation.org</a:t>
            </a:r>
            <a:endParaRPr lang="en-US" sz="3600" b="1" i="1" dirty="0">
              <a:solidFill>
                <a:srgbClr val="003056"/>
              </a:solidFill>
              <a:latin typeface="Arial Nova Light" panose="020B0304020202020204" pitchFamily="34" charset="0"/>
            </a:endParaRPr>
          </a:p>
          <a:p>
            <a:pPr marL="0" indent="0" algn="ctr">
              <a:buNone/>
            </a:pPr>
            <a:r>
              <a:rPr lang="en-US" sz="3600" b="1" i="1" dirty="0">
                <a:solidFill>
                  <a:srgbClr val="003056"/>
                </a:solidFill>
                <a:latin typeface="Arial Nova Light" panose="020B0304020202020204" pitchFamily="34" charset="0"/>
              </a:rPr>
              <a:t>240.813.6139</a:t>
            </a:r>
          </a:p>
        </p:txBody>
      </p:sp>
    </p:spTree>
    <p:extLst>
      <p:ext uri="{BB962C8B-B14F-4D97-AF65-F5344CB8AC3E}">
        <p14:creationId xmlns:p14="http://schemas.microsoft.com/office/powerpoint/2010/main" val="354678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Who we are</a:t>
            </a:r>
          </a:p>
        </p:txBody>
      </p:sp>
      <p:sp>
        <p:nvSpPr>
          <p:cNvPr id="3" name="Content Placeholder 2">
            <a:extLst>
              <a:ext uri="{FF2B5EF4-FFF2-40B4-BE49-F238E27FC236}">
                <a16:creationId xmlns:a16="http://schemas.microsoft.com/office/drawing/2014/main" id="{5E88495E-7809-48B4-B23F-B4986C0C452B}"/>
              </a:ext>
            </a:extLst>
          </p:cNvPr>
          <p:cNvSpPr>
            <a:spLocks noGrp="1"/>
          </p:cNvSpPr>
          <p:nvPr>
            <p:ph idx="1"/>
          </p:nvPr>
        </p:nvSpPr>
        <p:spPr>
          <a:xfrm>
            <a:off x="1006475" y="2028825"/>
            <a:ext cx="12617450" cy="5383213"/>
          </a:xfrm>
        </p:spPr>
        <p:txBody>
          <a:bodyPr>
            <a:normAutofit/>
          </a:bodyPr>
          <a:lstStyle/>
          <a:p>
            <a:pPr>
              <a:lnSpc>
                <a:spcPct val="150000"/>
              </a:lnSpc>
              <a:defRPr/>
            </a:pPr>
            <a:r>
              <a:rPr lang="en-US" b="1" dirty="0">
                <a:latin typeface="Arial Nova Light" panose="020B0304020202020204" pitchFamily="34" charset="0"/>
                <a:cs typeface="Arial" panose="020B0604020202020204" pitchFamily="34" charset="0"/>
              </a:rPr>
              <a:t>Represent the diverse MPL industry</a:t>
            </a:r>
          </a:p>
          <a:p>
            <a:pPr>
              <a:lnSpc>
                <a:spcPct val="150000"/>
              </a:lnSpc>
              <a:defRPr/>
            </a:pPr>
            <a:r>
              <a:rPr lang="en-US" b="1" dirty="0">
                <a:latin typeface="Arial Nova Light" panose="020B0304020202020204" pitchFamily="34" charset="0"/>
                <a:cs typeface="Arial" panose="020B0604020202020204" pitchFamily="34" charset="0"/>
              </a:rPr>
              <a:t>Members insure all types of health professionals</a:t>
            </a:r>
          </a:p>
          <a:p>
            <a:pPr>
              <a:lnSpc>
                <a:spcPct val="150000"/>
              </a:lnSpc>
              <a:defRPr/>
            </a:pPr>
            <a:r>
              <a:rPr lang="en-US" b="1" dirty="0">
                <a:latin typeface="Arial Nova Light" panose="020B0304020202020204" pitchFamily="34" charset="0"/>
                <a:cs typeface="Arial" panose="020B0604020202020204" pitchFamily="34" charset="0"/>
              </a:rPr>
              <a:t>Members operate in all 50 states and dozens of countries </a:t>
            </a:r>
          </a:p>
        </p:txBody>
      </p:sp>
      <p:sp>
        <p:nvSpPr>
          <p:cNvPr id="2" name="Arrow: Chevron 1">
            <a:extLst>
              <a:ext uri="{FF2B5EF4-FFF2-40B4-BE49-F238E27FC236}">
                <a16:creationId xmlns:a16="http://schemas.microsoft.com/office/drawing/2014/main" id="{B4AD2CE5-4CCF-973C-5162-79D51A3E6E6E}"/>
              </a:ext>
            </a:extLst>
          </p:cNvPr>
          <p:cNvSpPr/>
          <p:nvPr/>
        </p:nvSpPr>
        <p:spPr>
          <a:xfrm>
            <a:off x="934777" y="2316696"/>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5" name="Arrow: Chevron 4">
            <a:extLst>
              <a:ext uri="{FF2B5EF4-FFF2-40B4-BE49-F238E27FC236}">
                <a16:creationId xmlns:a16="http://schemas.microsoft.com/office/drawing/2014/main" id="{27100A38-8DA9-4CB6-537E-B121E150AC31}"/>
              </a:ext>
            </a:extLst>
          </p:cNvPr>
          <p:cNvSpPr/>
          <p:nvPr/>
        </p:nvSpPr>
        <p:spPr>
          <a:xfrm>
            <a:off x="934777" y="3055272"/>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3254"/>
              </a:solidFill>
            </a:endParaRPr>
          </a:p>
        </p:txBody>
      </p:sp>
      <p:sp>
        <p:nvSpPr>
          <p:cNvPr id="6" name="Arrow: Chevron 5">
            <a:extLst>
              <a:ext uri="{FF2B5EF4-FFF2-40B4-BE49-F238E27FC236}">
                <a16:creationId xmlns:a16="http://schemas.microsoft.com/office/drawing/2014/main" id="{7A18ECBE-A16A-A950-FEC7-1983BB62DA2D}"/>
              </a:ext>
            </a:extLst>
          </p:cNvPr>
          <p:cNvSpPr/>
          <p:nvPr/>
        </p:nvSpPr>
        <p:spPr>
          <a:xfrm>
            <a:off x="934777" y="3843651"/>
            <a:ext cx="286438" cy="242371"/>
          </a:xfrm>
          <a:prstGeom prst="chevron">
            <a:avLst/>
          </a:prstGeom>
          <a:solidFill>
            <a:srgbClr val="0B3254"/>
          </a:solidFill>
          <a:ln>
            <a:solidFill>
              <a:srgbClr val="0B3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B3254"/>
              </a:solidFill>
            </a:endParaRPr>
          </a:p>
        </p:txBody>
      </p:sp>
    </p:spTree>
    <p:extLst>
      <p:ext uri="{BB962C8B-B14F-4D97-AF65-F5344CB8AC3E}">
        <p14:creationId xmlns:p14="http://schemas.microsoft.com/office/powerpoint/2010/main" val="45437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logo for a company&#10;&#10;Description automatically generated">
            <a:extLst>
              <a:ext uri="{FF2B5EF4-FFF2-40B4-BE49-F238E27FC236}">
                <a16:creationId xmlns:a16="http://schemas.microsoft.com/office/drawing/2014/main" id="{4581FAC6-3AA4-E546-86F1-68B6205895C5}"/>
              </a:ext>
            </a:extLst>
          </p:cNvPr>
          <p:cNvPicPr>
            <a:picLocks noGrp="1" noChangeAspect="1"/>
          </p:cNvPicPr>
          <p:nvPr>
            <p:ph idx="1"/>
          </p:nvPr>
        </p:nvPicPr>
        <p:blipFill>
          <a:blip r:embed="rId3"/>
          <a:stretch>
            <a:fillRect/>
          </a:stretch>
        </p:blipFill>
        <p:spPr>
          <a:xfrm>
            <a:off x="4230806" y="1557943"/>
            <a:ext cx="6168788" cy="5113713"/>
          </a:xfrm>
        </p:spPr>
      </p:pic>
    </p:spTree>
    <p:extLst>
      <p:ext uri="{BB962C8B-B14F-4D97-AF65-F5344CB8AC3E}">
        <p14:creationId xmlns:p14="http://schemas.microsoft.com/office/powerpoint/2010/main" val="220501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Costs of MPL Claims</a:t>
            </a:r>
          </a:p>
        </p:txBody>
      </p:sp>
      <p:graphicFrame>
        <p:nvGraphicFramePr>
          <p:cNvPr id="4" name="Content Placeholder 3">
            <a:extLst>
              <a:ext uri="{FF2B5EF4-FFF2-40B4-BE49-F238E27FC236}">
                <a16:creationId xmlns:a16="http://schemas.microsoft.com/office/drawing/2014/main" id="{A025843E-5BDC-36EC-6217-3D475A08E4BC}"/>
              </a:ext>
            </a:extLst>
          </p:cNvPr>
          <p:cNvGraphicFramePr>
            <a:graphicFrameLocks noGrp="1"/>
          </p:cNvGraphicFramePr>
          <p:nvPr>
            <p:ph idx="1"/>
            <p:extLst>
              <p:ext uri="{D42A27DB-BD31-4B8C-83A1-F6EECF244321}">
                <p14:modId xmlns:p14="http://schemas.microsoft.com/office/powerpoint/2010/main" val="3013055163"/>
              </p:ext>
            </p:extLst>
          </p:nvPr>
        </p:nvGraphicFramePr>
        <p:xfrm>
          <a:off x="660187" y="1501255"/>
          <a:ext cx="13310026" cy="5910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79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Claim Values</a:t>
            </a:r>
          </a:p>
        </p:txBody>
      </p:sp>
      <p:graphicFrame>
        <p:nvGraphicFramePr>
          <p:cNvPr id="4" name="Chart 3">
            <a:extLst>
              <a:ext uri="{FF2B5EF4-FFF2-40B4-BE49-F238E27FC236}">
                <a16:creationId xmlns:a16="http://schemas.microsoft.com/office/drawing/2014/main" id="{53B4775A-E84D-5C33-480B-2302494605D9}"/>
              </a:ext>
            </a:extLst>
          </p:cNvPr>
          <p:cNvGraphicFramePr/>
          <p:nvPr>
            <p:extLst>
              <p:ext uri="{D42A27DB-BD31-4B8C-83A1-F6EECF244321}">
                <p14:modId xmlns:p14="http://schemas.microsoft.com/office/powerpoint/2010/main" val="522674654"/>
              </p:ext>
            </p:extLst>
          </p:nvPr>
        </p:nvGraphicFramePr>
        <p:xfrm>
          <a:off x="769937" y="1378425"/>
          <a:ext cx="13090526" cy="6069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64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5FDA4E1D-28A4-4C99-97DF-49C16EB95B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pPr>
            <a:r>
              <a:rPr lang="en-US" altLang="en-US" b="1" dirty="0">
                <a:latin typeface="Arial Nova" panose="020F0502020204030204" pitchFamily="34" charset="0"/>
                <a:ea typeface="ヒラギノ角ゴ Pro W3" pitchFamily="123" charset="-128"/>
              </a:rPr>
              <a:t>Impact on Medical Specialties</a:t>
            </a:r>
          </a:p>
        </p:txBody>
      </p:sp>
      <p:graphicFrame>
        <p:nvGraphicFramePr>
          <p:cNvPr id="4" name="Content Placeholder 3">
            <a:extLst>
              <a:ext uri="{FF2B5EF4-FFF2-40B4-BE49-F238E27FC236}">
                <a16:creationId xmlns:a16="http://schemas.microsoft.com/office/drawing/2014/main" id="{506280B4-F2B1-04DF-D257-D7399C05FE70}"/>
              </a:ext>
            </a:extLst>
          </p:cNvPr>
          <p:cNvGraphicFramePr>
            <a:graphicFrameLocks noGrp="1"/>
          </p:cNvGraphicFramePr>
          <p:nvPr>
            <p:ph idx="1"/>
            <p:extLst>
              <p:ext uri="{D42A27DB-BD31-4B8C-83A1-F6EECF244321}">
                <p14:modId xmlns:p14="http://schemas.microsoft.com/office/powerpoint/2010/main" val="1577506551"/>
              </p:ext>
            </p:extLst>
          </p:nvPr>
        </p:nvGraphicFramePr>
        <p:xfrm>
          <a:off x="408568" y="1364777"/>
          <a:ext cx="13813263" cy="6156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9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3254ACA-15AD-D840-8DC2-40B83CD16772}"/>
              </a:ext>
            </a:extLst>
          </p:cNvPr>
          <p:cNvSpPr txBox="1"/>
          <p:nvPr/>
        </p:nvSpPr>
        <p:spPr>
          <a:xfrm>
            <a:off x="525644" y="1905878"/>
            <a:ext cx="6939334" cy="1292662"/>
          </a:xfrm>
          <a:custGeom>
            <a:avLst/>
            <a:gdLst>
              <a:gd name="connsiteX0" fmla="*/ 0 w 6939334"/>
              <a:gd name="connsiteY0" fmla="*/ 0 h 1292662"/>
              <a:gd name="connsiteX1" fmla="*/ 485753 w 6939334"/>
              <a:gd name="connsiteY1" fmla="*/ 0 h 1292662"/>
              <a:gd name="connsiteX2" fmla="*/ 1318473 w 6939334"/>
              <a:gd name="connsiteY2" fmla="*/ 0 h 1292662"/>
              <a:gd name="connsiteX3" fmla="*/ 2081800 w 6939334"/>
              <a:gd name="connsiteY3" fmla="*/ 0 h 1292662"/>
              <a:gd name="connsiteX4" fmla="*/ 2567554 w 6939334"/>
              <a:gd name="connsiteY4" fmla="*/ 0 h 1292662"/>
              <a:gd name="connsiteX5" fmla="*/ 3192094 w 6939334"/>
              <a:gd name="connsiteY5" fmla="*/ 0 h 1292662"/>
              <a:gd name="connsiteX6" fmla="*/ 4024814 w 6939334"/>
              <a:gd name="connsiteY6" fmla="*/ 0 h 1292662"/>
              <a:gd name="connsiteX7" fmla="*/ 4718747 w 6939334"/>
              <a:gd name="connsiteY7" fmla="*/ 0 h 1292662"/>
              <a:gd name="connsiteX8" fmla="*/ 5482074 w 6939334"/>
              <a:gd name="connsiteY8" fmla="*/ 0 h 1292662"/>
              <a:gd name="connsiteX9" fmla="*/ 6106614 w 6939334"/>
              <a:gd name="connsiteY9" fmla="*/ 0 h 1292662"/>
              <a:gd name="connsiteX10" fmla="*/ 6939334 w 6939334"/>
              <a:gd name="connsiteY10" fmla="*/ 0 h 1292662"/>
              <a:gd name="connsiteX11" fmla="*/ 6939334 w 6939334"/>
              <a:gd name="connsiteY11" fmla="*/ 672184 h 1292662"/>
              <a:gd name="connsiteX12" fmla="*/ 6939334 w 6939334"/>
              <a:gd name="connsiteY12" fmla="*/ 1292662 h 1292662"/>
              <a:gd name="connsiteX13" fmla="*/ 6453581 w 6939334"/>
              <a:gd name="connsiteY13" fmla="*/ 1292662 h 1292662"/>
              <a:gd name="connsiteX14" fmla="*/ 5967827 w 6939334"/>
              <a:gd name="connsiteY14" fmla="*/ 1292662 h 1292662"/>
              <a:gd name="connsiteX15" fmla="*/ 5204501 w 6939334"/>
              <a:gd name="connsiteY15" fmla="*/ 1292662 h 1292662"/>
              <a:gd name="connsiteX16" fmla="*/ 4718747 w 6939334"/>
              <a:gd name="connsiteY16" fmla="*/ 1292662 h 1292662"/>
              <a:gd name="connsiteX17" fmla="*/ 4024814 w 6939334"/>
              <a:gd name="connsiteY17" fmla="*/ 1292662 h 1292662"/>
              <a:gd name="connsiteX18" fmla="*/ 3469667 w 6939334"/>
              <a:gd name="connsiteY18" fmla="*/ 1292662 h 1292662"/>
              <a:gd name="connsiteX19" fmla="*/ 2775734 w 6939334"/>
              <a:gd name="connsiteY19" fmla="*/ 1292662 h 1292662"/>
              <a:gd name="connsiteX20" fmla="*/ 2081800 w 6939334"/>
              <a:gd name="connsiteY20" fmla="*/ 1292662 h 1292662"/>
              <a:gd name="connsiteX21" fmla="*/ 1387867 w 6939334"/>
              <a:gd name="connsiteY21" fmla="*/ 1292662 h 1292662"/>
              <a:gd name="connsiteX22" fmla="*/ 693933 w 6939334"/>
              <a:gd name="connsiteY22" fmla="*/ 1292662 h 1292662"/>
              <a:gd name="connsiteX23" fmla="*/ 0 w 6939334"/>
              <a:gd name="connsiteY23" fmla="*/ 1292662 h 1292662"/>
              <a:gd name="connsiteX24" fmla="*/ 0 w 6939334"/>
              <a:gd name="connsiteY24" fmla="*/ 633404 h 1292662"/>
              <a:gd name="connsiteX25" fmla="*/ 0 w 6939334"/>
              <a:gd name="connsiteY25"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39334" h="1292662" fill="none" extrusionOk="0">
                <a:moveTo>
                  <a:pt x="0" y="0"/>
                </a:moveTo>
                <a:cubicBezTo>
                  <a:pt x="200447" y="8934"/>
                  <a:pt x="365983" y="11262"/>
                  <a:pt x="485753" y="0"/>
                </a:cubicBezTo>
                <a:cubicBezTo>
                  <a:pt x="605523" y="-11262"/>
                  <a:pt x="950996" y="-7795"/>
                  <a:pt x="1318473" y="0"/>
                </a:cubicBezTo>
                <a:cubicBezTo>
                  <a:pt x="1685950" y="7795"/>
                  <a:pt x="1851120" y="607"/>
                  <a:pt x="2081800" y="0"/>
                </a:cubicBezTo>
                <a:cubicBezTo>
                  <a:pt x="2312480" y="-607"/>
                  <a:pt x="2437078" y="4178"/>
                  <a:pt x="2567554" y="0"/>
                </a:cubicBezTo>
                <a:cubicBezTo>
                  <a:pt x="2698030" y="-4178"/>
                  <a:pt x="2899318" y="-5033"/>
                  <a:pt x="3192094" y="0"/>
                </a:cubicBezTo>
                <a:cubicBezTo>
                  <a:pt x="3484870" y="5033"/>
                  <a:pt x="3764492" y="-8414"/>
                  <a:pt x="4024814" y="0"/>
                </a:cubicBezTo>
                <a:cubicBezTo>
                  <a:pt x="4285136" y="8414"/>
                  <a:pt x="4521418" y="31098"/>
                  <a:pt x="4718747" y="0"/>
                </a:cubicBezTo>
                <a:cubicBezTo>
                  <a:pt x="4916076" y="-31098"/>
                  <a:pt x="5264136" y="12443"/>
                  <a:pt x="5482074" y="0"/>
                </a:cubicBezTo>
                <a:cubicBezTo>
                  <a:pt x="5700012" y="-12443"/>
                  <a:pt x="5962131" y="-13005"/>
                  <a:pt x="6106614" y="0"/>
                </a:cubicBezTo>
                <a:cubicBezTo>
                  <a:pt x="6251097" y="13005"/>
                  <a:pt x="6691344" y="28475"/>
                  <a:pt x="6939334" y="0"/>
                </a:cubicBezTo>
                <a:cubicBezTo>
                  <a:pt x="6934603" y="328727"/>
                  <a:pt x="6955869" y="420643"/>
                  <a:pt x="6939334" y="672184"/>
                </a:cubicBezTo>
                <a:cubicBezTo>
                  <a:pt x="6922799" y="923725"/>
                  <a:pt x="6924845" y="1146174"/>
                  <a:pt x="6939334" y="1292662"/>
                </a:cubicBezTo>
                <a:cubicBezTo>
                  <a:pt x="6713141" y="1302011"/>
                  <a:pt x="6620188" y="1302582"/>
                  <a:pt x="6453581" y="1292662"/>
                </a:cubicBezTo>
                <a:cubicBezTo>
                  <a:pt x="6286974" y="1282742"/>
                  <a:pt x="6134767" y="1284365"/>
                  <a:pt x="5967827" y="1292662"/>
                </a:cubicBezTo>
                <a:cubicBezTo>
                  <a:pt x="5800887" y="1300959"/>
                  <a:pt x="5385367" y="1327198"/>
                  <a:pt x="5204501" y="1292662"/>
                </a:cubicBezTo>
                <a:cubicBezTo>
                  <a:pt x="5023635" y="1258126"/>
                  <a:pt x="4839921" y="1287650"/>
                  <a:pt x="4718747" y="1292662"/>
                </a:cubicBezTo>
                <a:cubicBezTo>
                  <a:pt x="4597573" y="1297674"/>
                  <a:pt x="4349475" y="1285216"/>
                  <a:pt x="4024814" y="1292662"/>
                </a:cubicBezTo>
                <a:cubicBezTo>
                  <a:pt x="3700153" y="1300108"/>
                  <a:pt x="3663254" y="1274438"/>
                  <a:pt x="3469667" y="1292662"/>
                </a:cubicBezTo>
                <a:cubicBezTo>
                  <a:pt x="3276080" y="1310886"/>
                  <a:pt x="2930371" y="1274466"/>
                  <a:pt x="2775734" y="1292662"/>
                </a:cubicBezTo>
                <a:cubicBezTo>
                  <a:pt x="2621097" y="1310858"/>
                  <a:pt x="2342232" y="1321284"/>
                  <a:pt x="2081800" y="1292662"/>
                </a:cubicBezTo>
                <a:cubicBezTo>
                  <a:pt x="1821368" y="1264040"/>
                  <a:pt x="1536256" y="1314707"/>
                  <a:pt x="1387867" y="1292662"/>
                </a:cubicBezTo>
                <a:cubicBezTo>
                  <a:pt x="1239478" y="1270617"/>
                  <a:pt x="1022876" y="1260397"/>
                  <a:pt x="693933" y="1292662"/>
                </a:cubicBezTo>
                <a:cubicBezTo>
                  <a:pt x="364990" y="1324927"/>
                  <a:pt x="140079" y="1259060"/>
                  <a:pt x="0" y="1292662"/>
                </a:cubicBezTo>
                <a:cubicBezTo>
                  <a:pt x="-20452" y="976014"/>
                  <a:pt x="16002" y="862667"/>
                  <a:pt x="0" y="633404"/>
                </a:cubicBezTo>
                <a:cubicBezTo>
                  <a:pt x="-16002" y="404141"/>
                  <a:pt x="15699" y="250259"/>
                  <a:pt x="0" y="0"/>
                </a:cubicBezTo>
                <a:close/>
              </a:path>
              <a:path w="6939334" h="1292662" stroke="0" extrusionOk="0">
                <a:moveTo>
                  <a:pt x="0" y="0"/>
                </a:moveTo>
                <a:cubicBezTo>
                  <a:pt x="223336" y="-10306"/>
                  <a:pt x="404051" y="-5974"/>
                  <a:pt x="624540" y="0"/>
                </a:cubicBezTo>
                <a:cubicBezTo>
                  <a:pt x="845029" y="5974"/>
                  <a:pt x="985328" y="23439"/>
                  <a:pt x="1110293" y="0"/>
                </a:cubicBezTo>
                <a:cubicBezTo>
                  <a:pt x="1235258" y="-23439"/>
                  <a:pt x="1611456" y="-1460"/>
                  <a:pt x="1943014" y="0"/>
                </a:cubicBezTo>
                <a:cubicBezTo>
                  <a:pt x="2274572" y="1460"/>
                  <a:pt x="2362979" y="-21048"/>
                  <a:pt x="2567554" y="0"/>
                </a:cubicBezTo>
                <a:cubicBezTo>
                  <a:pt x="2772129" y="21048"/>
                  <a:pt x="2941631" y="12730"/>
                  <a:pt x="3192094" y="0"/>
                </a:cubicBezTo>
                <a:cubicBezTo>
                  <a:pt x="3442557" y="-12730"/>
                  <a:pt x="3623841" y="3123"/>
                  <a:pt x="4024814" y="0"/>
                </a:cubicBezTo>
                <a:cubicBezTo>
                  <a:pt x="4425787" y="-3123"/>
                  <a:pt x="4374266" y="-16265"/>
                  <a:pt x="4579960" y="0"/>
                </a:cubicBezTo>
                <a:cubicBezTo>
                  <a:pt x="4785654" y="16265"/>
                  <a:pt x="5194621" y="13966"/>
                  <a:pt x="5412681" y="0"/>
                </a:cubicBezTo>
                <a:cubicBezTo>
                  <a:pt x="5630741" y="-13966"/>
                  <a:pt x="5838264" y="-33687"/>
                  <a:pt x="6245401" y="0"/>
                </a:cubicBezTo>
                <a:cubicBezTo>
                  <a:pt x="6652538" y="33687"/>
                  <a:pt x="6762632" y="17509"/>
                  <a:pt x="6939334" y="0"/>
                </a:cubicBezTo>
                <a:cubicBezTo>
                  <a:pt x="6964041" y="208877"/>
                  <a:pt x="6939291" y="350851"/>
                  <a:pt x="6939334" y="672184"/>
                </a:cubicBezTo>
                <a:cubicBezTo>
                  <a:pt x="6939377" y="993517"/>
                  <a:pt x="6969206" y="1073365"/>
                  <a:pt x="6939334" y="1292662"/>
                </a:cubicBezTo>
                <a:cubicBezTo>
                  <a:pt x="6746372" y="1295075"/>
                  <a:pt x="6686678" y="1283436"/>
                  <a:pt x="6453581" y="1292662"/>
                </a:cubicBezTo>
                <a:cubicBezTo>
                  <a:pt x="6220484" y="1301888"/>
                  <a:pt x="5895826" y="1289841"/>
                  <a:pt x="5620861" y="1292662"/>
                </a:cubicBezTo>
                <a:cubicBezTo>
                  <a:pt x="5345896" y="1295483"/>
                  <a:pt x="5327103" y="1313718"/>
                  <a:pt x="5065714" y="1292662"/>
                </a:cubicBezTo>
                <a:cubicBezTo>
                  <a:pt x="4804325" y="1271606"/>
                  <a:pt x="4511222" y="1324098"/>
                  <a:pt x="4371780" y="1292662"/>
                </a:cubicBezTo>
                <a:cubicBezTo>
                  <a:pt x="4232338" y="1261226"/>
                  <a:pt x="3825778" y="1275194"/>
                  <a:pt x="3539060" y="1292662"/>
                </a:cubicBezTo>
                <a:cubicBezTo>
                  <a:pt x="3252342" y="1310130"/>
                  <a:pt x="3061342" y="1307184"/>
                  <a:pt x="2845127" y="1292662"/>
                </a:cubicBezTo>
                <a:cubicBezTo>
                  <a:pt x="2628912" y="1278140"/>
                  <a:pt x="2563671" y="1287835"/>
                  <a:pt x="2359374" y="1292662"/>
                </a:cubicBezTo>
                <a:cubicBezTo>
                  <a:pt x="2155077" y="1297489"/>
                  <a:pt x="1938023" y="1290135"/>
                  <a:pt x="1804227" y="1292662"/>
                </a:cubicBezTo>
                <a:cubicBezTo>
                  <a:pt x="1670431" y="1295189"/>
                  <a:pt x="1142976" y="1317706"/>
                  <a:pt x="971507" y="1292662"/>
                </a:cubicBezTo>
                <a:cubicBezTo>
                  <a:pt x="800038" y="1267618"/>
                  <a:pt x="400986" y="1305007"/>
                  <a:pt x="0" y="1292662"/>
                </a:cubicBezTo>
                <a:cubicBezTo>
                  <a:pt x="26428" y="1100815"/>
                  <a:pt x="27245" y="909094"/>
                  <a:pt x="0" y="672184"/>
                </a:cubicBezTo>
                <a:cubicBezTo>
                  <a:pt x="-27245" y="435274"/>
                  <a:pt x="-16493" y="137791"/>
                  <a:pt x="0" y="0"/>
                </a:cubicBezTo>
                <a:close/>
              </a:path>
            </a:pathLst>
          </a:custGeom>
          <a:solidFill>
            <a:srgbClr val="FFF3CD"/>
          </a:solidFill>
          <a:ln w="190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l"/>
            <a:r>
              <a:rPr lang="en-US" sz="2400" b="1" i="0" u="none" strike="noStrike" dirty="0">
                <a:effectLst/>
                <a:latin typeface="Arial" panose="020B0604020202020204" pitchFamily="34" charset="0"/>
              </a:rPr>
              <a:t>Nearly $47 million verdict won after Tennessee girl injured during birth</a:t>
            </a:r>
          </a:p>
          <a:p>
            <a:pPr algn="l"/>
            <a:r>
              <a:rPr lang="en-US" sz="1600" dirty="0">
                <a:latin typeface="Arial" panose="020B0604020202020204" pitchFamily="34" charset="0"/>
              </a:rPr>
              <a:t>This is the largest verdict of its kind in Tennessee history</a:t>
            </a:r>
          </a:p>
          <a:p>
            <a:pPr algn="l"/>
            <a:r>
              <a:rPr lang="en-US" sz="1400" i="0" dirty="0">
                <a:effectLst/>
                <a:latin typeface="Open Sans" panose="020B0606030504020204" pitchFamily="34" charset="0"/>
              </a:rPr>
              <a:t>by </a:t>
            </a:r>
            <a:r>
              <a:rPr lang="en-US" sz="1400" dirty="0">
                <a:solidFill>
                  <a:srgbClr val="0070C0"/>
                </a:solidFill>
                <a:latin typeface="Arial" panose="020B0604020202020204" pitchFamily="34" charset="0"/>
              </a:rPr>
              <a:t>Caleb Washington</a:t>
            </a:r>
            <a:r>
              <a:rPr lang="en-US" sz="1400" i="1" dirty="0">
                <a:latin typeface="Arial" panose="020B0604020202020204" pitchFamily="34" charset="0"/>
              </a:rPr>
              <a:t>, WSMV, </a:t>
            </a:r>
            <a:r>
              <a:rPr lang="en-US" sz="1400" dirty="0">
                <a:latin typeface="Arial" panose="020B0604020202020204" pitchFamily="34" charset="0"/>
              </a:rPr>
              <a:t>May 21, 2024 at 10:53 PM EDT</a:t>
            </a:r>
            <a:endParaRPr lang="en-US" sz="1400" dirty="0">
              <a:effectLst/>
              <a:latin typeface="Open Sans" panose="020B0606030504020204" pitchFamily="34" charset="0"/>
            </a:endParaRPr>
          </a:p>
        </p:txBody>
      </p:sp>
      <p:sp>
        <p:nvSpPr>
          <p:cNvPr id="2" name="Title 1">
            <a:extLst>
              <a:ext uri="{FF2B5EF4-FFF2-40B4-BE49-F238E27FC236}">
                <a16:creationId xmlns:a16="http://schemas.microsoft.com/office/drawing/2014/main" id="{8EF633E5-A14E-029F-C63B-C2CD001A8524}"/>
              </a:ext>
            </a:extLst>
          </p:cNvPr>
          <p:cNvSpPr>
            <a:spLocks noGrp="1"/>
          </p:cNvSpPr>
          <p:nvPr>
            <p:ph type="title"/>
          </p:nvPr>
        </p:nvSpPr>
        <p:spPr>
          <a:xfrm>
            <a:off x="1006475" y="315203"/>
            <a:ext cx="12617450" cy="1590675"/>
          </a:xfrm>
        </p:spPr>
        <p:txBody>
          <a:bodyPr/>
          <a:lstStyle/>
          <a:p>
            <a:pPr algn="ctr"/>
            <a:r>
              <a:rPr lang="en-US" b="1" dirty="0">
                <a:latin typeface="Arial Nova" panose="020B0504020202020204" pitchFamily="34" charset="0"/>
              </a:rPr>
              <a:t>Escalating Damages</a:t>
            </a:r>
          </a:p>
        </p:txBody>
      </p:sp>
      <p:sp>
        <p:nvSpPr>
          <p:cNvPr id="6" name="TextBox 5">
            <a:extLst>
              <a:ext uri="{FF2B5EF4-FFF2-40B4-BE49-F238E27FC236}">
                <a16:creationId xmlns:a16="http://schemas.microsoft.com/office/drawing/2014/main" id="{A59DD6A4-6777-70F7-984E-6AE2A4D9510B}"/>
              </a:ext>
            </a:extLst>
          </p:cNvPr>
          <p:cNvSpPr txBox="1"/>
          <p:nvPr/>
        </p:nvSpPr>
        <p:spPr>
          <a:xfrm rot="20798376">
            <a:off x="315134" y="3587411"/>
            <a:ext cx="7360354" cy="1877437"/>
          </a:xfrm>
          <a:custGeom>
            <a:avLst/>
            <a:gdLst>
              <a:gd name="connsiteX0" fmla="*/ 0 w 7360354"/>
              <a:gd name="connsiteY0" fmla="*/ 0 h 1877437"/>
              <a:gd name="connsiteX1" fmla="*/ 816330 w 7360354"/>
              <a:gd name="connsiteY1" fmla="*/ 0 h 1877437"/>
              <a:gd name="connsiteX2" fmla="*/ 1632660 w 7360354"/>
              <a:gd name="connsiteY2" fmla="*/ 0 h 1877437"/>
              <a:gd name="connsiteX3" fmla="*/ 2301783 w 7360354"/>
              <a:gd name="connsiteY3" fmla="*/ 0 h 1877437"/>
              <a:gd name="connsiteX4" fmla="*/ 3044510 w 7360354"/>
              <a:gd name="connsiteY4" fmla="*/ 0 h 1877437"/>
              <a:gd name="connsiteX5" fmla="*/ 3640030 w 7360354"/>
              <a:gd name="connsiteY5" fmla="*/ 0 h 1877437"/>
              <a:gd name="connsiteX6" fmla="*/ 4309153 w 7360354"/>
              <a:gd name="connsiteY6" fmla="*/ 0 h 1877437"/>
              <a:gd name="connsiteX7" fmla="*/ 5125483 w 7360354"/>
              <a:gd name="connsiteY7" fmla="*/ 0 h 1877437"/>
              <a:gd name="connsiteX8" fmla="*/ 5647399 w 7360354"/>
              <a:gd name="connsiteY8" fmla="*/ 0 h 1877437"/>
              <a:gd name="connsiteX9" fmla="*/ 6390126 w 7360354"/>
              <a:gd name="connsiteY9" fmla="*/ 0 h 1877437"/>
              <a:gd name="connsiteX10" fmla="*/ 7360354 w 7360354"/>
              <a:gd name="connsiteY10" fmla="*/ 0 h 1877437"/>
              <a:gd name="connsiteX11" fmla="*/ 7360354 w 7360354"/>
              <a:gd name="connsiteY11" fmla="*/ 625812 h 1877437"/>
              <a:gd name="connsiteX12" fmla="*/ 7360354 w 7360354"/>
              <a:gd name="connsiteY12" fmla="*/ 1251625 h 1877437"/>
              <a:gd name="connsiteX13" fmla="*/ 7360354 w 7360354"/>
              <a:gd name="connsiteY13" fmla="*/ 1877437 h 1877437"/>
              <a:gd name="connsiteX14" fmla="*/ 6544024 w 7360354"/>
              <a:gd name="connsiteY14" fmla="*/ 1877437 h 1877437"/>
              <a:gd name="connsiteX15" fmla="*/ 5874901 w 7360354"/>
              <a:gd name="connsiteY15" fmla="*/ 1877437 h 1877437"/>
              <a:gd name="connsiteX16" fmla="*/ 5205778 w 7360354"/>
              <a:gd name="connsiteY16" fmla="*/ 1877437 h 1877437"/>
              <a:gd name="connsiteX17" fmla="*/ 4536655 w 7360354"/>
              <a:gd name="connsiteY17" fmla="*/ 1877437 h 1877437"/>
              <a:gd name="connsiteX18" fmla="*/ 3867531 w 7360354"/>
              <a:gd name="connsiteY18" fmla="*/ 1877437 h 1877437"/>
              <a:gd name="connsiteX19" fmla="*/ 3272012 w 7360354"/>
              <a:gd name="connsiteY19" fmla="*/ 1877437 h 1877437"/>
              <a:gd name="connsiteX20" fmla="*/ 2529285 w 7360354"/>
              <a:gd name="connsiteY20" fmla="*/ 1877437 h 1877437"/>
              <a:gd name="connsiteX21" fmla="*/ 1860162 w 7360354"/>
              <a:gd name="connsiteY21" fmla="*/ 1877437 h 1877437"/>
              <a:gd name="connsiteX22" fmla="*/ 1043832 w 7360354"/>
              <a:gd name="connsiteY22" fmla="*/ 1877437 h 1877437"/>
              <a:gd name="connsiteX23" fmla="*/ 0 w 7360354"/>
              <a:gd name="connsiteY23" fmla="*/ 1877437 h 1877437"/>
              <a:gd name="connsiteX24" fmla="*/ 0 w 7360354"/>
              <a:gd name="connsiteY24" fmla="*/ 1232850 h 1877437"/>
              <a:gd name="connsiteX25" fmla="*/ 0 w 7360354"/>
              <a:gd name="connsiteY25" fmla="*/ 607038 h 1877437"/>
              <a:gd name="connsiteX26" fmla="*/ 0 w 7360354"/>
              <a:gd name="connsiteY26" fmla="*/ 0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60354" h="1877437" fill="none" extrusionOk="0">
                <a:moveTo>
                  <a:pt x="0" y="0"/>
                </a:moveTo>
                <a:cubicBezTo>
                  <a:pt x="248619" y="-2106"/>
                  <a:pt x="495033" y="28818"/>
                  <a:pt x="816330" y="0"/>
                </a:cubicBezTo>
                <a:cubicBezTo>
                  <a:pt x="1137627" y="-28818"/>
                  <a:pt x="1243161" y="-20873"/>
                  <a:pt x="1632660" y="0"/>
                </a:cubicBezTo>
                <a:cubicBezTo>
                  <a:pt x="2022159" y="20873"/>
                  <a:pt x="2140858" y="-25391"/>
                  <a:pt x="2301783" y="0"/>
                </a:cubicBezTo>
                <a:cubicBezTo>
                  <a:pt x="2462708" y="25391"/>
                  <a:pt x="2783980" y="-18058"/>
                  <a:pt x="3044510" y="0"/>
                </a:cubicBezTo>
                <a:cubicBezTo>
                  <a:pt x="3305040" y="18058"/>
                  <a:pt x="3396930" y="-13040"/>
                  <a:pt x="3640030" y="0"/>
                </a:cubicBezTo>
                <a:cubicBezTo>
                  <a:pt x="3883130" y="13040"/>
                  <a:pt x="4119684" y="-19676"/>
                  <a:pt x="4309153" y="0"/>
                </a:cubicBezTo>
                <a:cubicBezTo>
                  <a:pt x="4498622" y="19676"/>
                  <a:pt x="4739574" y="-27760"/>
                  <a:pt x="5125483" y="0"/>
                </a:cubicBezTo>
                <a:cubicBezTo>
                  <a:pt x="5511392" y="27760"/>
                  <a:pt x="5463868" y="-25692"/>
                  <a:pt x="5647399" y="0"/>
                </a:cubicBezTo>
                <a:cubicBezTo>
                  <a:pt x="5830930" y="25692"/>
                  <a:pt x="6133147" y="-35175"/>
                  <a:pt x="6390126" y="0"/>
                </a:cubicBezTo>
                <a:cubicBezTo>
                  <a:pt x="6647105" y="35175"/>
                  <a:pt x="7099707" y="-18966"/>
                  <a:pt x="7360354" y="0"/>
                </a:cubicBezTo>
                <a:cubicBezTo>
                  <a:pt x="7357932" y="235446"/>
                  <a:pt x="7389344" y="457641"/>
                  <a:pt x="7360354" y="625812"/>
                </a:cubicBezTo>
                <a:cubicBezTo>
                  <a:pt x="7331364" y="793983"/>
                  <a:pt x="7334214" y="1032677"/>
                  <a:pt x="7360354" y="1251625"/>
                </a:cubicBezTo>
                <a:cubicBezTo>
                  <a:pt x="7386494" y="1470573"/>
                  <a:pt x="7385116" y="1583528"/>
                  <a:pt x="7360354" y="1877437"/>
                </a:cubicBezTo>
                <a:cubicBezTo>
                  <a:pt x="7122849" y="1893857"/>
                  <a:pt x="6719610" y="1879080"/>
                  <a:pt x="6544024" y="1877437"/>
                </a:cubicBezTo>
                <a:cubicBezTo>
                  <a:pt x="6368438" y="1875795"/>
                  <a:pt x="6099714" y="1900753"/>
                  <a:pt x="5874901" y="1877437"/>
                </a:cubicBezTo>
                <a:cubicBezTo>
                  <a:pt x="5650088" y="1854121"/>
                  <a:pt x="5512779" y="1855954"/>
                  <a:pt x="5205778" y="1877437"/>
                </a:cubicBezTo>
                <a:cubicBezTo>
                  <a:pt x="4898777" y="1898920"/>
                  <a:pt x="4816705" y="1910395"/>
                  <a:pt x="4536655" y="1877437"/>
                </a:cubicBezTo>
                <a:cubicBezTo>
                  <a:pt x="4256605" y="1844479"/>
                  <a:pt x="4166630" y="1869186"/>
                  <a:pt x="3867531" y="1877437"/>
                </a:cubicBezTo>
                <a:cubicBezTo>
                  <a:pt x="3568432" y="1885688"/>
                  <a:pt x="3430035" y="1864477"/>
                  <a:pt x="3272012" y="1877437"/>
                </a:cubicBezTo>
                <a:cubicBezTo>
                  <a:pt x="3113989" y="1890397"/>
                  <a:pt x="2742557" y="1851951"/>
                  <a:pt x="2529285" y="1877437"/>
                </a:cubicBezTo>
                <a:cubicBezTo>
                  <a:pt x="2316013" y="1902923"/>
                  <a:pt x="2101463" y="1892294"/>
                  <a:pt x="1860162" y="1877437"/>
                </a:cubicBezTo>
                <a:cubicBezTo>
                  <a:pt x="1618861" y="1862580"/>
                  <a:pt x="1346192" y="1842407"/>
                  <a:pt x="1043832" y="1877437"/>
                </a:cubicBezTo>
                <a:cubicBezTo>
                  <a:pt x="741472" y="1912468"/>
                  <a:pt x="323557" y="1882664"/>
                  <a:pt x="0" y="1877437"/>
                </a:cubicBezTo>
                <a:cubicBezTo>
                  <a:pt x="3837" y="1706074"/>
                  <a:pt x="29289" y="1487636"/>
                  <a:pt x="0" y="1232850"/>
                </a:cubicBezTo>
                <a:cubicBezTo>
                  <a:pt x="-29289" y="978064"/>
                  <a:pt x="-7861" y="792038"/>
                  <a:pt x="0" y="607038"/>
                </a:cubicBezTo>
                <a:cubicBezTo>
                  <a:pt x="7861" y="422038"/>
                  <a:pt x="-8496" y="194465"/>
                  <a:pt x="0" y="0"/>
                </a:cubicBezTo>
                <a:close/>
              </a:path>
              <a:path w="7360354" h="1877437" stroke="0" extrusionOk="0">
                <a:moveTo>
                  <a:pt x="0" y="0"/>
                </a:moveTo>
                <a:cubicBezTo>
                  <a:pt x="127261" y="-15405"/>
                  <a:pt x="368666" y="-13933"/>
                  <a:pt x="595520" y="0"/>
                </a:cubicBezTo>
                <a:cubicBezTo>
                  <a:pt x="822374" y="13933"/>
                  <a:pt x="846234" y="-5413"/>
                  <a:pt x="1043832" y="0"/>
                </a:cubicBezTo>
                <a:cubicBezTo>
                  <a:pt x="1241430" y="5413"/>
                  <a:pt x="1542397" y="-33600"/>
                  <a:pt x="1860162" y="0"/>
                </a:cubicBezTo>
                <a:cubicBezTo>
                  <a:pt x="2177927" y="33600"/>
                  <a:pt x="2331928" y="229"/>
                  <a:pt x="2455682" y="0"/>
                </a:cubicBezTo>
                <a:cubicBezTo>
                  <a:pt x="2579436" y="-229"/>
                  <a:pt x="2929264" y="8563"/>
                  <a:pt x="3051201" y="0"/>
                </a:cubicBezTo>
                <a:cubicBezTo>
                  <a:pt x="3173138" y="-8563"/>
                  <a:pt x="3496354" y="-8272"/>
                  <a:pt x="3867531" y="0"/>
                </a:cubicBezTo>
                <a:cubicBezTo>
                  <a:pt x="4238708" y="8272"/>
                  <a:pt x="4283056" y="-2024"/>
                  <a:pt x="4389447" y="0"/>
                </a:cubicBezTo>
                <a:cubicBezTo>
                  <a:pt x="4495838" y="2024"/>
                  <a:pt x="4942010" y="12721"/>
                  <a:pt x="5205778" y="0"/>
                </a:cubicBezTo>
                <a:cubicBezTo>
                  <a:pt x="5469546" y="-12721"/>
                  <a:pt x="5801588" y="8592"/>
                  <a:pt x="6022108" y="0"/>
                </a:cubicBezTo>
                <a:cubicBezTo>
                  <a:pt x="6242628" y="-8592"/>
                  <a:pt x="6410812" y="-19340"/>
                  <a:pt x="6691231" y="0"/>
                </a:cubicBezTo>
                <a:cubicBezTo>
                  <a:pt x="6971650" y="19340"/>
                  <a:pt x="7152903" y="21001"/>
                  <a:pt x="7360354" y="0"/>
                </a:cubicBezTo>
                <a:cubicBezTo>
                  <a:pt x="7344535" y="147616"/>
                  <a:pt x="7386861" y="462929"/>
                  <a:pt x="7360354" y="607038"/>
                </a:cubicBezTo>
                <a:cubicBezTo>
                  <a:pt x="7333847" y="751147"/>
                  <a:pt x="7358096" y="1049813"/>
                  <a:pt x="7360354" y="1176527"/>
                </a:cubicBezTo>
                <a:cubicBezTo>
                  <a:pt x="7362612" y="1303241"/>
                  <a:pt x="7358181" y="1647190"/>
                  <a:pt x="7360354" y="1877437"/>
                </a:cubicBezTo>
                <a:cubicBezTo>
                  <a:pt x="7173464" y="1850313"/>
                  <a:pt x="7022704" y="1888315"/>
                  <a:pt x="6691231" y="1877437"/>
                </a:cubicBezTo>
                <a:cubicBezTo>
                  <a:pt x="6359758" y="1866559"/>
                  <a:pt x="6175192" y="1887985"/>
                  <a:pt x="6022108" y="1877437"/>
                </a:cubicBezTo>
                <a:cubicBezTo>
                  <a:pt x="5869024" y="1866889"/>
                  <a:pt x="5571063" y="1872865"/>
                  <a:pt x="5205778" y="1877437"/>
                </a:cubicBezTo>
                <a:cubicBezTo>
                  <a:pt x="4840493" y="1882010"/>
                  <a:pt x="4769805" y="1869498"/>
                  <a:pt x="4536655" y="1877437"/>
                </a:cubicBezTo>
                <a:cubicBezTo>
                  <a:pt x="4303505" y="1885376"/>
                  <a:pt x="4275503" y="1865576"/>
                  <a:pt x="4088342" y="1877437"/>
                </a:cubicBezTo>
                <a:cubicBezTo>
                  <a:pt x="3901181" y="1889298"/>
                  <a:pt x="3684502" y="1851895"/>
                  <a:pt x="3566426" y="1877437"/>
                </a:cubicBezTo>
                <a:cubicBezTo>
                  <a:pt x="3448350" y="1902979"/>
                  <a:pt x="3006875" y="1897015"/>
                  <a:pt x="2750096" y="1877437"/>
                </a:cubicBezTo>
                <a:cubicBezTo>
                  <a:pt x="2493317" y="1857860"/>
                  <a:pt x="2302219" y="1854325"/>
                  <a:pt x="2080973" y="1877437"/>
                </a:cubicBezTo>
                <a:cubicBezTo>
                  <a:pt x="1859727" y="1900549"/>
                  <a:pt x="1732325" y="1874847"/>
                  <a:pt x="1559057" y="1877437"/>
                </a:cubicBezTo>
                <a:cubicBezTo>
                  <a:pt x="1385789" y="1880027"/>
                  <a:pt x="1205208" y="1865055"/>
                  <a:pt x="889934" y="1877437"/>
                </a:cubicBezTo>
                <a:cubicBezTo>
                  <a:pt x="574660" y="1889819"/>
                  <a:pt x="372160" y="1919050"/>
                  <a:pt x="0" y="1877437"/>
                </a:cubicBezTo>
                <a:cubicBezTo>
                  <a:pt x="13299" y="1636899"/>
                  <a:pt x="16010" y="1474617"/>
                  <a:pt x="0" y="1307948"/>
                </a:cubicBezTo>
                <a:cubicBezTo>
                  <a:pt x="-16010" y="1141279"/>
                  <a:pt x="23598" y="946542"/>
                  <a:pt x="0" y="663361"/>
                </a:cubicBezTo>
                <a:cubicBezTo>
                  <a:pt x="-23598" y="380180"/>
                  <a:pt x="-8554" y="201070"/>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l" fontAlgn="base"/>
            <a:r>
              <a:rPr lang="en-US" sz="2800" b="1" i="0" dirty="0">
                <a:solidFill>
                  <a:srgbClr val="333333"/>
                </a:solidFill>
                <a:effectLst/>
                <a:latin typeface="Times New Roman" panose="02020603050405020304" pitchFamily="18" charset="0"/>
                <a:cs typeface="Times New Roman" panose="02020603050405020304" pitchFamily="18" charset="0"/>
              </a:rPr>
              <a:t>Former lawyer who suffered stroke awarded $41 million in medical malpractice lawsuit</a:t>
            </a:r>
          </a:p>
          <a:p>
            <a:pPr algn="l" fontAlgn="base"/>
            <a:r>
              <a:rPr lang="en-US" sz="1600" b="0" i="0" dirty="0">
                <a:solidFill>
                  <a:srgbClr val="444444"/>
                </a:solidFill>
                <a:effectLst/>
                <a:latin typeface="Poynter Serif RE"/>
              </a:rPr>
              <a:t>Craig Pierce, who lives in downstate Bushnell, is paralyzed on the left side of his body and has severe cognitive deficiencies as a result of the stroke.</a:t>
            </a:r>
          </a:p>
          <a:p>
            <a:pPr algn="l" fontAlgn="base"/>
            <a:r>
              <a:rPr lang="en-US" sz="1400" b="1" i="0" dirty="0">
                <a:solidFill>
                  <a:srgbClr val="444444"/>
                </a:solidFill>
                <a:effectLst/>
                <a:latin typeface="Benton Sans"/>
              </a:rPr>
              <a:t>By </a:t>
            </a:r>
            <a:r>
              <a:rPr lang="en-US" sz="1400" b="1" dirty="0">
                <a:solidFill>
                  <a:srgbClr val="444444"/>
                </a:solidFill>
                <a:latin typeface="Benton Sans"/>
              </a:rPr>
              <a:t>Cindy Hernandez</a:t>
            </a:r>
            <a:r>
              <a:rPr lang="en-US" sz="1400" b="0" i="0" dirty="0">
                <a:solidFill>
                  <a:srgbClr val="444444"/>
                </a:solidFill>
                <a:effectLst/>
                <a:latin typeface="Benton Sans"/>
              </a:rPr>
              <a:t> Chicago Sun Times</a:t>
            </a:r>
          </a:p>
          <a:p>
            <a:pPr algn="l" fontAlgn="base"/>
            <a:r>
              <a:rPr lang="en-US" sz="1400" b="1" i="0" cap="all" dirty="0">
                <a:solidFill>
                  <a:srgbClr val="909090"/>
                </a:solidFill>
                <a:effectLst/>
                <a:latin typeface="Benton Sans"/>
              </a:rPr>
              <a:t>MAY 10, 2024 — 8:15 PM EDT</a:t>
            </a:r>
          </a:p>
        </p:txBody>
      </p:sp>
      <p:sp>
        <p:nvSpPr>
          <p:cNvPr id="7" name="TextBox 6">
            <a:extLst>
              <a:ext uri="{FF2B5EF4-FFF2-40B4-BE49-F238E27FC236}">
                <a16:creationId xmlns:a16="http://schemas.microsoft.com/office/drawing/2014/main" id="{365E93CE-FF77-8526-3963-6D60DCEF6BBE}"/>
              </a:ext>
            </a:extLst>
          </p:cNvPr>
          <p:cNvSpPr txBox="1"/>
          <p:nvPr/>
        </p:nvSpPr>
        <p:spPr>
          <a:xfrm>
            <a:off x="8112219" y="2106854"/>
            <a:ext cx="5511706" cy="1169551"/>
          </a:xfrm>
          <a:custGeom>
            <a:avLst/>
            <a:gdLst>
              <a:gd name="connsiteX0" fmla="*/ 0 w 5511706"/>
              <a:gd name="connsiteY0" fmla="*/ 0 h 1169551"/>
              <a:gd name="connsiteX1" fmla="*/ 385819 w 5511706"/>
              <a:gd name="connsiteY1" fmla="*/ 0 h 1169551"/>
              <a:gd name="connsiteX2" fmla="*/ 1047224 w 5511706"/>
              <a:gd name="connsiteY2" fmla="*/ 0 h 1169551"/>
              <a:gd name="connsiteX3" fmla="*/ 1653512 w 5511706"/>
              <a:gd name="connsiteY3" fmla="*/ 0 h 1169551"/>
              <a:gd name="connsiteX4" fmla="*/ 2039331 w 5511706"/>
              <a:gd name="connsiteY4" fmla="*/ 0 h 1169551"/>
              <a:gd name="connsiteX5" fmla="*/ 2535385 w 5511706"/>
              <a:gd name="connsiteY5" fmla="*/ 0 h 1169551"/>
              <a:gd name="connsiteX6" fmla="*/ 3196789 w 5511706"/>
              <a:gd name="connsiteY6" fmla="*/ 0 h 1169551"/>
              <a:gd name="connsiteX7" fmla="*/ 3747960 w 5511706"/>
              <a:gd name="connsiteY7" fmla="*/ 0 h 1169551"/>
              <a:gd name="connsiteX8" fmla="*/ 4354248 w 5511706"/>
              <a:gd name="connsiteY8" fmla="*/ 0 h 1169551"/>
              <a:gd name="connsiteX9" fmla="*/ 4850301 w 5511706"/>
              <a:gd name="connsiteY9" fmla="*/ 0 h 1169551"/>
              <a:gd name="connsiteX10" fmla="*/ 5511706 w 5511706"/>
              <a:gd name="connsiteY10" fmla="*/ 0 h 1169551"/>
              <a:gd name="connsiteX11" fmla="*/ 5511706 w 5511706"/>
              <a:gd name="connsiteY11" fmla="*/ 608167 h 1169551"/>
              <a:gd name="connsiteX12" fmla="*/ 5511706 w 5511706"/>
              <a:gd name="connsiteY12" fmla="*/ 1169551 h 1169551"/>
              <a:gd name="connsiteX13" fmla="*/ 5125887 w 5511706"/>
              <a:gd name="connsiteY13" fmla="*/ 1169551 h 1169551"/>
              <a:gd name="connsiteX14" fmla="*/ 4740067 w 5511706"/>
              <a:gd name="connsiteY14" fmla="*/ 1169551 h 1169551"/>
              <a:gd name="connsiteX15" fmla="*/ 4133780 w 5511706"/>
              <a:gd name="connsiteY15" fmla="*/ 1169551 h 1169551"/>
              <a:gd name="connsiteX16" fmla="*/ 3747960 w 5511706"/>
              <a:gd name="connsiteY16" fmla="*/ 1169551 h 1169551"/>
              <a:gd name="connsiteX17" fmla="*/ 3196789 w 5511706"/>
              <a:gd name="connsiteY17" fmla="*/ 1169551 h 1169551"/>
              <a:gd name="connsiteX18" fmla="*/ 2755853 w 5511706"/>
              <a:gd name="connsiteY18" fmla="*/ 1169551 h 1169551"/>
              <a:gd name="connsiteX19" fmla="*/ 2204682 w 5511706"/>
              <a:gd name="connsiteY19" fmla="*/ 1169551 h 1169551"/>
              <a:gd name="connsiteX20" fmla="*/ 1653512 w 5511706"/>
              <a:gd name="connsiteY20" fmla="*/ 1169551 h 1169551"/>
              <a:gd name="connsiteX21" fmla="*/ 1102341 w 5511706"/>
              <a:gd name="connsiteY21" fmla="*/ 1169551 h 1169551"/>
              <a:gd name="connsiteX22" fmla="*/ 551171 w 5511706"/>
              <a:gd name="connsiteY22" fmla="*/ 1169551 h 1169551"/>
              <a:gd name="connsiteX23" fmla="*/ 0 w 5511706"/>
              <a:gd name="connsiteY23" fmla="*/ 1169551 h 1169551"/>
              <a:gd name="connsiteX24" fmla="*/ 0 w 5511706"/>
              <a:gd name="connsiteY24" fmla="*/ 573080 h 1169551"/>
              <a:gd name="connsiteX25" fmla="*/ 0 w 5511706"/>
              <a:gd name="connsiteY25"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11706" h="1169551" fill="none" extrusionOk="0">
                <a:moveTo>
                  <a:pt x="0" y="0"/>
                </a:moveTo>
                <a:cubicBezTo>
                  <a:pt x="183615" y="-17887"/>
                  <a:pt x="229626" y="35011"/>
                  <a:pt x="385819" y="0"/>
                </a:cubicBezTo>
                <a:cubicBezTo>
                  <a:pt x="542012" y="-35011"/>
                  <a:pt x="796735" y="55623"/>
                  <a:pt x="1047224" y="0"/>
                </a:cubicBezTo>
                <a:cubicBezTo>
                  <a:pt x="1297714" y="-55623"/>
                  <a:pt x="1396764" y="9546"/>
                  <a:pt x="1653512" y="0"/>
                </a:cubicBezTo>
                <a:cubicBezTo>
                  <a:pt x="1910260" y="-9546"/>
                  <a:pt x="1927176" y="21159"/>
                  <a:pt x="2039331" y="0"/>
                </a:cubicBezTo>
                <a:cubicBezTo>
                  <a:pt x="2151486" y="-21159"/>
                  <a:pt x="2318462" y="34632"/>
                  <a:pt x="2535385" y="0"/>
                </a:cubicBezTo>
                <a:cubicBezTo>
                  <a:pt x="2752308" y="-34632"/>
                  <a:pt x="2868571" y="21403"/>
                  <a:pt x="3196789" y="0"/>
                </a:cubicBezTo>
                <a:cubicBezTo>
                  <a:pt x="3525007" y="-21403"/>
                  <a:pt x="3637310" y="33013"/>
                  <a:pt x="3747960" y="0"/>
                </a:cubicBezTo>
                <a:cubicBezTo>
                  <a:pt x="3858610" y="-33013"/>
                  <a:pt x="4067955" y="32938"/>
                  <a:pt x="4354248" y="0"/>
                </a:cubicBezTo>
                <a:cubicBezTo>
                  <a:pt x="4640541" y="-32938"/>
                  <a:pt x="4668359" y="44424"/>
                  <a:pt x="4850301" y="0"/>
                </a:cubicBezTo>
                <a:cubicBezTo>
                  <a:pt x="5032243" y="-44424"/>
                  <a:pt x="5343276" y="60377"/>
                  <a:pt x="5511706" y="0"/>
                </a:cubicBezTo>
                <a:cubicBezTo>
                  <a:pt x="5566363" y="168205"/>
                  <a:pt x="5494563" y="340274"/>
                  <a:pt x="5511706" y="608167"/>
                </a:cubicBezTo>
                <a:cubicBezTo>
                  <a:pt x="5528849" y="876060"/>
                  <a:pt x="5487891" y="921687"/>
                  <a:pt x="5511706" y="1169551"/>
                </a:cubicBezTo>
                <a:cubicBezTo>
                  <a:pt x="5407260" y="1170242"/>
                  <a:pt x="5308297" y="1142449"/>
                  <a:pt x="5125887" y="1169551"/>
                </a:cubicBezTo>
                <a:cubicBezTo>
                  <a:pt x="4943477" y="1196653"/>
                  <a:pt x="4905100" y="1124185"/>
                  <a:pt x="4740067" y="1169551"/>
                </a:cubicBezTo>
                <a:cubicBezTo>
                  <a:pt x="4575034" y="1214917"/>
                  <a:pt x="4411074" y="1106137"/>
                  <a:pt x="4133780" y="1169551"/>
                </a:cubicBezTo>
                <a:cubicBezTo>
                  <a:pt x="3856486" y="1232965"/>
                  <a:pt x="3839354" y="1127340"/>
                  <a:pt x="3747960" y="1169551"/>
                </a:cubicBezTo>
                <a:cubicBezTo>
                  <a:pt x="3656566" y="1211762"/>
                  <a:pt x="3390029" y="1106609"/>
                  <a:pt x="3196789" y="1169551"/>
                </a:cubicBezTo>
                <a:cubicBezTo>
                  <a:pt x="3003549" y="1232493"/>
                  <a:pt x="2862819" y="1131116"/>
                  <a:pt x="2755853" y="1169551"/>
                </a:cubicBezTo>
                <a:cubicBezTo>
                  <a:pt x="2648887" y="1207986"/>
                  <a:pt x="2404761" y="1159170"/>
                  <a:pt x="2204682" y="1169551"/>
                </a:cubicBezTo>
                <a:cubicBezTo>
                  <a:pt x="2004603" y="1179932"/>
                  <a:pt x="1871987" y="1146003"/>
                  <a:pt x="1653512" y="1169551"/>
                </a:cubicBezTo>
                <a:cubicBezTo>
                  <a:pt x="1435037" y="1193099"/>
                  <a:pt x="1337662" y="1167030"/>
                  <a:pt x="1102341" y="1169551"/>
                </a:cubicBezTo>
                <a:cubicBezTo>
                  <a:pt x="867020" y="1172072"/>
                  <a:pt x="735870" y="1121140"/>
                  <a:pt x="551171" y="1169551"/>
                </a:cubicBezTo>
                <a:cubicBezTo>
                  <a:pt x="366472" y="1217962"/>
                  <a:pt x="194149" y="1143070"/>
                  <a:pt x="0" y="1169551"/>
                </a:cubicBezTo>
                <a:cubicBezTo>
                  <a:pt x="-15582" y="882823"/>
                  <a:pt x="19614" y="769931"/>
                  <a:pt x="0" y="573080"/>
                </a:cubicBezTo>
                <a:cubicBezTo>
                  <a:pt x="-19614" y="376229"/>
                  <a:pt x="32131" y="193154"/>
                  <a:pt x="0" y="0"/>
                </a:cubicBezTo>
                <a:close/>
              </a:path>
              <a:path w="5511706" h="1169551" stroke="0" extrusionOk="0">
                <a:moveTo>
                  <a:pt x="0" y="0"/>
                </a:moveTo>
                <a:cubicBezTo>
                  <a:pt x="164451" y="-6682"/>
                  <a:pt x="355806" y="27677"/>
                  <a:pt x="496054" y="0"/>
                </a:cubicBezTo>
                <a:cubicBezTo>
                  <a:pt x="636302" y="-27677"/>
                  <a:pt x="693265" y="14610"/>
                  <a:pt x="881873" y="0"/>
                </a:cubicBezTo>
                <a:cubicBezTo>
                  <a:pt x="1070481" y="-14610"/>
                  <a:pt x="1296811" y="47925"/>
                  <a:pt x="1543278" y="0"/>
                </a:cubicBezTo>
                <a:cubicBezTo>
                  <a:pt x="1789746" y="-47925"/>
                  <a:pt x="1837671" y="34595"/>
                  <a:pt x="2039331" y="0"/>
                </a:cubicBezTo>
                <a:cubicBezTo>
                  <a:pt x="2240991" y="-34595"/>
                  <a:pt x="2332434" y="38577"/>
                  <a:pt x="2535385" y="0"/>
                </a:cubicBezTo>
                <a:cubicBezTo>
                  <a:pt x="2738336" y="-38577"/>
                  <a:pt x="3031768" y="48806"/>
                  <a:pt x="3196789" y="0"/>
                </a:cubicBezTo>
                <a:cubicBezTo>
                  <a:pt x="3361810" y="-48806"/>
                  <a:pt x="3422469" y="51176"/>
                  <a:pt x="3637726" y="0"/>
                </a:cubicBezTo>
                <a:cubicBezTo>
                  <a:pt x="3852983" y="-51176"/>
                  <a:pt x="4077008" y="54358"/>
                  <a:pt x="4299131" y="0"/>
                </a:cubicBezTo>
                <a:cubicBezTo>
                  <a:pt x="4521255" y="-54358"/>
                  <a:pt x="4636192" y="28970"/>
                  <a:pt x="4960535" y="0"/>
                </a:cubicBezTo>
                <a:cubicBezTo>
                  <a:pt x="5284878" y="-28970"/>
                  <a:pt x="5328905" y="26763"/>
                  <a:pt x="5511706" y="0"/>
                </a:cubicBezTo>
                <a:cubicBezTo>
                  <a:pt x="5572698" y="125302"/>
                  <a:pt x="5454208" y="429982"/>
                  <a:pt x="5511706" y="608167"/>
                </a:cubicBezTo>
                <a:cubicBezTo>
                  <a:pt x="5569204" y="786352"/>
                  <a:pt x="5445371" y="919308"/>
                  <a:pt x="5511706" y="1169551"/>
                </a:cubicBezTo>
                <a:cubicBezTo>
                  <a:pt x="5429270" y="1175381"/>
                  <a:pt x="5241332" y="1153622"/>
                  <a:pt x="5125887" y="1169551"/>
                </a:cubicBezTo>
                <a:cubicBezTo>
                  <a:pt x="5010442" y="1185480"/>
                  <a:pt x="4641768" y="1093684"/>
                  <a:pt x="4464482" y="1169551"/>
                </a:cubicBezTo>
                <a:cubicBezTo>
                  <a:pt x="4287196" y="1245418"/>
                  <a:pt x="4151040" y="1152377"/>
                  <a:pt x="4023545" y="1169551"/>
                </a:cubicBezTo>
                <a:cubicBezTo>
                  <a:pt x="3896050" y="1186725"/>
                  <a:pt x="3624712" y="1122904"/>
                  <a:pt x="3472375" y="1169551"/>
                </a:cubicBezTo>
                <a:cubicBezTo>
                  <a:pt x="3320038" y="1216198"/>
                  <a:pt x="3012230" y="1151653"/>
                  <a:pt x="2810970" y="1169551"/>
                </a:cubicBezTo>
                <a:cubicBezTo>
                  <a:pt x="2609710" y="1187449"/>
                  <a:pt x="2531121" y="1169404"/>
                  <a:pt x="2259799" y="1169551"/>
                </a:cubicBezTo>
                <a:cubicBezTo>
                  <a:pt x="1988477" y="1169698"/>
                  <a:pt x="1975149" y="1130319"/>
                  <a:pt x="1873980" y="1169551"/>
                </a:cubicBezTo>
                <a:cubicBezTo>
                  <a:pt x="1772811" y="1208783"/>
                  <a:pt x="1619588" y="1147274"/>
                  <a:pt x="1433044" y="1169551"/>
                </a:cubicBezTo>
                <a:cubicBezTo>
                  <a:pt x="1246500" y="1191828"/>
                  <a:pt x="966928" y="1123000"/>
                  <a:pt x="771639" y="1169551"/>
                </a:cubicBezTo>
                <a:cubicBezTo>
                  <a:pt x="576350" y="1216102"/>
                  <a:pt x="235023" y="1146620"/>
                  <a:pt x="0" y="1169551"/>
                </a:cubicBezTo>
                <a:cubicBezTo>
                  <a:pt x="-57200" y="951489"/>
                  <a:pt x="39963" y="850245"/>
                  <a:pt x="0" y="608167"/>
                </a:cubicBezTo>
                <a:cubicBezTo>
                  <a:pt x="-39963" y="366089"/>
                  <a:pt x="60948" y="215171"/>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l" fontAlgn="base"/>
            <a:r>
              <a:rPr lang="en-US" sz="2800" b="1" i="0" dirty="0">
                <a:solidFill>
                  <a:srgbClr val="373739"/>
                </a:solidFill>
                <a:effectLst/>
                <a:latin typeface="LatoWeb"/>
              </a:rPr>
              <a:t>Rural Jury awards $47M medical-malpractice verdict</a:t>
            </a:r>
          </a:p>
          <a:p>
            <a:pPr algn="l" fontAlgn="base"/>
            <a:r>
              <a:rPr lang="en-US" sz="1400" b="0" i="0" dirty="0">
                <a:solidFill>
                  <a:srgbClr val="373739"/>
                </a:solidFill>
                <a:effectLst/>
                <a:latin typeface="LatoWeb"/>
              </a:rPr>
              <a:t>By </a:t>
            </a:r>
            <a:r>
              <a:rPr lang="en-US" sz="1400" b="0" i="0" dirty="0" err="1">
                <a:solidFill>
                  <a:srgbClr val="373739"/>
                </a:solidFill>
                <a:effectLst/>
                <a:latin typeface="LatoWeb"/>
              </a:rPr>
              <a:t>Cedra</a:t>
            </a:r>
            <a:r>
              <a:rPr lang="en-US" sz="1400" b="0" i="0" dirty="0">
                <a:solidFill>
                  <a:srgbClr val="373739"/>
                </a:solidFill>
                <a:effectLst/>
                <a:latin typeface="LatoWeb"/>
              </a:rPr>
              <a:t> Mayfield Law.com, August 8, 2024</a:t>
            </a:r>
            <a:endParaRPr lang="en-US" sz="1400" dirty="0"/>
          </a:p>
        </p:txBody>
      </p:sp>
      <p:sp>
        <p:nvSpPr>
          <p:cNvPr id="8" name="Rectangle 4">
            <a:extLst>
              <a:ext uri="{FF2B5EF4-FFF2-40B4-BE49-F238E27FC236}">
                <a16:creationId xmlns:a16="http://schemas.microsoft.com/office/drawing/2014/main" id="{DBA0A2C3-F5B9-50C7-079C-37A3F90AA636}"/>
              </a:ext>
            </a:extLst>
          </p:cNvPr>
          <p:cNvSpPr>
            <a:spLocks noChangeArrowheads="1"/>
          </p:cNvSpPr>
          <p:nvPr/>
        </p:nvSpPr>
        <p:spPr bwMode="auto">
          <a:xfrm rot="567224">
            <a:off x="7318329" y="3549277"/>
            <a:ext cx="5873344" cy="2154387"/>
          </a:xfrm>
          <a:custGeom>
            <a:avLst/>
            <a:gdLst>
              <a:gd name="connsiteX0" fmla="*/ 0 w 5873344"/>
              <a:gd name="connsiteY0" fmla="*/ 0 h 2154387"/>
              <a:gd name="connsiteX1" fmla="*/ 593860 w 5873344"/>
              <a:gd name="connsiteY1" fmla="*/ 0 h 2154387"/>
              <a:gd name="connsiteX2" fmla="*/ 1187721 w 5873344"/>
              <a:gd name="connsiteY2" fmla="*/ 0 h 2154387"/>
              <a:gd name="connsiteX3" fmla="*/ 1781581 w 5873344"/>
              <a:gd name="connsiteY3" fmla="*/ 0 h 2154387"/>
              <a:gd name="connsiteX4" fmla="*/ 2434175 w 5873344"/>
              <a:gd name="connsiteY4" fmla="*/ 0 h 2154387"/>
              <a:gd name="connsiteX5" fmla="*/ 3204235 w 5873344"/>
              <a:gd name="connsiteY5" fmla="*/ 0 h 2154387"/>
              <a:gd name="connsiteX6" fmla="*/ 3915563 w 5873344"/>
              <a:gd name="connsiteY6" fmla="*/ 0 h 2154387"/>
              <a:gd name="connsiteX7" fmla="*/ 4450690 w 5873344"/>
              <a:gd name="connsiteY7" fmla="*/ 0 h 2154387"/>
              <a:gd name="connsiteX8" fmla="*/ 5044550 w 5873344"/>
              <a:gd name="connsiteY8" fmla="*/ 0 h 2154387"/>
              <a:gd name="connsiteX9" fmla="*/ 5873344 w 5873344"/>
              <a:gd name="connsiteY9" fmla="*/ 0 h 2154387"/>
              <a:gd name="connsiteX10" fmla="*/ 5873344 w 5873344"/>
              <a:gd name="connsiteY10" fmla="*/ 473965 h 2154387"/>
              <a:gd name="connsiteX11" fmla="*/ 5873344 w 5873344"/>
              <a:gd name="connsiteY11" fmla="*/ 991018 h 2154387"/>
              <a:gd name="connsiteX12" fmla="*/ 5873344 w 5873344"/>
              <a:gd name="connsiteY12" fmla="*/ 1551159 h 2154387"/>
              <a:gd name="connsiteX13" fmla="*/ 5873344 w 5873344"/>
              <a:gd name="connsiteY13" fmla="*/ 2154387 h 2154387"/>
              <a:gd name="connsiteX14" fmla="*/ 5162017 w 5873344"/>
              <a:gd name="connsiteY14" fmla="*/ 2154387 h 2154387"/>
              <a:gd name="connsiteX15" fmla="*/ 4391956 w 5873344"/>
              <a:gd name="connsiteY15" fmla="*/ 2154387 h 2154387"/>
              <a:gd name="connsiteX16" fmla="*/ 3798096 w 5873344"/>
              <a:gd name="connsiteY16" fmla="*/ 2154387 h 2154387"/>
              <a:gd name="connsiteX17" fmla="*/ 3145502 w 5873344"/>
              <a:gd name="connsiteY17" fmla="*/ 2154387 h 2154387"/>
              <a:gd name="connsiteX18" fmla="*/ 2375441 w 5873344"/>
              <a:gd name="connsiteY18" fmla="*/ 2154387 h 2154387"/>
              <a:gd name="connsiteX19" fmla="*/ 1781581 w 5873344"/>
              <a:gd name="connsiteY19" fmla="*/ 2154387 h 2154387"/>
              <a:gd name="connsiteX20" fmla="*/ 1011520 w 5873344"/>
              <a:gd name="connsiteY20" fmla="*/ 2154387 h 2154387"/>
              <a:gd name="connsiteX21" fmla="*/ 0 w 5873344"/>
              <a:gd name="connsiteY21" fmla="*/ 2154387 h 2154387"/>
              <a:gd name="connsiteX22" fmla="*/ 0 w 5873344"/>
              <a:gd name="connsiteY22" fmla="*/ 1658878 h 2154387"/>
              <a:gd name="connsiteX23" fmla="*/ 0 w 5873344"/>
              <a:gd name="connsiteY23" fmla="*/ 1120281 h 2154387"/>
              <a:gd name="connsiteX24" fmla="*/ 0 w 5873344"/>
              <a:gd name="connsiteY24" fmla="*/ 646316 h 2154387"/>
              <a:gd name="connsiteX25" fmla="*/ 0 w 5873344"/>
              <a:gd name="connsiteY25" fmla="*/ 0 h 215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344" h="2154387" fill="none" extrusionOk="0">
                <a:moveTo>
                  <a:pt x="0" y="0"/>
                </a:moveTo>
                <a:cubicBezTo>
                  <a:pt x="214502" y="-3223"/>
                  <a:pt x="409932" y="-16120"/>
                  <a:pt x="593860" y="0"/>
                </a:cubicBezTo>
                <a:cubicBezTo>
                  <a:pt x="777788" y="16120"/>
                  <a:pt x="979186" y="-12239"/>
                  <a:pt x="1187721" y="0"/>
                </a:cubicBezTo>
                <a:cubicBezTo>
                  <a:pt x="1396256" y="12239"/>
                  <a:pt x="1545110" y="23746"/>
                  <a:pt x="1781581" y="0"/>
                </a:cubicBezTo>
                <a:cubicBezTo>
                  <a:pt x="2018052" y="-23746"/>
                  <a:pt x="2219260" y="4295"/>
                  <a:pt x="2434175" y="0"/>
                </a:cubicBezTo>
                <a:cubicBezTo>
                  <a:pt x="2649090" y="-4295"/>
                  <a:pt x="2984775" y="-37059"/>
                  <a:pt x="3204235" y="0"/>
                </a:cubicBezTo>
                <a:cubicBezTo>
                  <a:pt x="3423695" y="37059"/>
                  <a:pt x="3674874" y="-14405"/>
                  <a:pt x="3915563" y="0"/>
                </a:cubicBezTo>
                <a:cubicBezTo>
                  <a:pt x="4156252" y="14405"/>
                  <a:pt x="4187024" y="4854"/>
                  <a:pt x="4450690" y="0"/>
                </a:cubicBezTo>
                <a:cubicBezTo>
                  <a:pt x="4714356" y="-4854"/>
                  <a:pt x="4833321" y="12946"/>
                  <a:pt x="5044550" y="0"/>
                </a:cubicBezTo>
                <a:cubicBezTo>
                  <a:pt x="5255779" y="-12946"/>
                  <a:pt x="5507365" y="37916"/>
                  <a:pt x="5873344" y="0"/>
                </a:cubicBezTo>
                <a:cubicBezTo>
                  <a:pt x="5857053" y="182928"/>
                  <a:pt x="5876444" y="266331"/>
                  <a:pt x="5873344" y="473965"/>
                </a:cubicBezTo>
                <a:cubicBezTo>
                  <a:pt x="5870244" y="681599"/>
                  <a:pt x="5880475" y="843533"/>
                  <a:pt x="5873344" y="991018"/>
                </a:cubicBezTo>
                <a:cubicBezTo>
                  <a:pt x="5866213" y="1138503"/>
                  <a:pt x="5856523" y="1409111"/>
                  <a:pt x="5873344" y="1551159"/>
                </a:cubicBezTo>
                <a:cubicBezTo>
                  <a:pt x="5890165" y="1693207"/>
                  <a:pt x="5890374" y="1857314"/>
                  <a:pt x="5873344" y="2154387"/>
                </a:cubicBezTo>
                <a:cubicBezTo>
                  <a:pt x="5711073" y="2150796"/>
                  <a:pt x="5485770" y="2147964"/>
                  <a:pt x="5162017" y="2154387"/>
                </a:cubicBezTo>
                <a:cubicBezTo>
                  <a:pt x="4838264" y="2160810"/>
                  <a:pt x="4582078" y="2129892"/>
                  <a:pt x="4391956" y="2154387"/>
                </a:cubicBezTo>
                <a:cubicBezTo>
                  <a:pt x="4201834" y="2178882"/>
                  <a:pt x="4031793" y="2182650"/>
                  <a:pt x="3798096" y="2154387"/>
                </a:cubicBezTo>
                <a:cubicBezTo>
                  <a:pt x="3564399" y="2126124"/>
                  <a:pt x="3329255" y="2183278"/>
                  <a:pt x="3145502" y="2154387"/>
                </a:cubicBezTo>
                <a:cubicBezTo>
                  <a:pt x="2961749" y="2125496"/>
                  <a:pt x="2562894" y="2127844"/>
                  <a:pt x="2375441" y="2154387"/>
                </a:cubicBezTo>
                <a:cubicBezTo>
                  <a:pt x="2187988" y="2180930"/>
                  <a:pt x="2042302" y="2165144"/>
                  <a:pt x="1781581" y="2154387"/>
                </a:cubicBezTo>
                <a:cubicBezTo>
                  <a:pt x="1520860" y="2143630"/>
                  <a:pt x="1166332" y="2173926"/>
                  <a:pt x="1011520" y="2154387"/>
                </a:cubicBezTo>
                <a:cubicBezTo>
                  <a:pt x="856708" y="2134848"/>
                  <a:pt x="301425" y="2183279"/>
                  <a:pt x="0" y="2154387"/>
                </a:cubicBezTo>
                <a:cubicBezTo>
                  <a:pt x="-1783" y="1967354"/>
                  <a:pt x="20478" y="1828756"/>
                  <a:pt x="0" y="1658878"/>
                </a:cubicBezTo>
                <a:cubicBezTo>
                  <a:pt x="-20478" y="1489000"/>
                  <a:pt x="15568" y="1267213"/>
                  <a:pt x="0" y="1120281"/>
                </a:cubicBezTo>
                <a:cubicBezTo>
                  <a:pt x="-15568" y="973349"/>
                  <a:pt x="-9728" y="857123"/>
                  <a:pt x="0" y="646316"/>
                </a:cubicBezTo>
                <a:cubicBezTo>
                  <a:pt x="9728" y="435509"/>
                  <a:pt x="-30661" y="244002"/>
                  <a:pt x="0" y="0"/>
                </a:cubicBezTo>
                <a:close/>
              </a:path>
              <a:path w="5873344" h="2154387" stroke="0" extrusionOk="0">
                <a:moveTo>
                  <a:pt x="0" y="0"/>
                </a:moveTo>
                <a:cubicBezTo>
                  <a:pt x="242832" y="-10621"/>
                  <a:pt x="418480" y="29242"/>
                  <a:pt x="593860" y="0"/>
                </a:cubicBezTo>
                <a:cubicBezTo>
                  <a:pt x="769240" y="-29242"/>
                  <a:pt x="966810" y="1979"/>
                  <a:pt x="1128987" y="0"/>
                </a:cubicBezTo>
                <a:cubicBezTo>
                  <a:pt x="1291164" y="-1979"/>
                  <a:pt x="1595922" y="16792"/>
                  <a:pt x="1781581" y="0"/>
                </a:cubicBezTo>
                <a:cubicBezTo>
                  <a:pt x="1967240" y="-16792"/>
                  <a:pt x="2090254" y="9895"/>
                  <a:pt x="2257974" y="0"/>
                </a:cubicBezTo>
                <a:cubicBezTo>
                  <a:pt x="2425694" y="-9895"/>
                  <a:pt x="2542527" y="-15194"/>
                  <a:pt x="2793101" y="0"/>
                </a:cubicBezTo>
                <a:cubicBezTo>
                  <a:pt x="3043675" y="15194"/>
                  <a:pt x="3217193" y="-11411"/>
                  <a:pt x="3563162" y="0"/>
                </a:cubicBezTo>
                <a:cubicBezTo>
                  <a:pt x="3909131" y="11411"/>
                  <a:pt x="4008101" y="-11296"/>
                  <a:pt x="4215756" y="0"/>
                </a:cubicBezTo>
                <a:cubicBezTo>
                  <a:pt x="4423411" y="11296"/>
                  <a:pt x="4523906" y="14016"/>
                  <a:pt x="4750883" y="0"/>
                </a:cubicBezTo>
                <a:cubicBezTo>
                  <a:pt x="4977860" y="-14016"/>
                  <a:pt x="5067816" y="14099"/>
                  <a:pt x="5227276" y="0"/>
                </a:cubicBezTo>
                <a:cubicBezTo>
                  <a:pt x="5386736" y="-14099"/>
                  <a:pt x="5580894" y="-19576"/>
                  <a:pt x="5873344" y="0"/>
                </a:cubicBezTo>
                <a:cubicBezTo>
                  <a:pt x="5862667" y="176298"/>
                  <a:pt x="5847956" y="286024"/>
                  <a:pt x="5873344" y="538597"/>
                </a:cubicBezTo>
                <a:cubicBezTo>
                  <a:pt x="5898732" y="791170"/>
                  <a:pt x="5881011" y="899267"/>
                  <a:pt x="5873344" y="1012562"/>
                </a:cubicBezTo>
                <a:cubicBezTo>
                  <a:pt x="5865677" y="1125857"/>
                  <a:pt x="5866286" y="1302415"/>
                  <a:pt x="5873344" y="1508071"/>
                </a:cubicBezTo>
                <a:cubicBezTo>
                  <a:pt x="5880402" y="1713727"/>
                  <a:pt x="5844103" y="1907637"/>
                  <a:pt x="5873344" y="2154387"/>
                </a:cubicBezTo>
                <a:cubicBezTo>
                  <a:pt x="5565704" y="2170629"/>
                  <a:pt x="5487684" y="2137561"/>
                  <a:pt x="5103283" y="2154387"/>
                </a:cubicBezTo>
                <a:cubicBezTo>
                  <a:pt x="4718882" y="2171213"/>
                  <a:pt x="4844046" y="2140028"/>
                  <a:pt x="4626890" y="2154387"/>
                </a:cubicBezTo>
                <a:cubicBezTo>
                  <a:pt x="4409734" y="2168746"/>
                  <a:pt x="4196625" y="2161960"/>
                  <a:pt x="3915563" y="2154387"/>
                </a:cubicBezTo>
                <a:cubicBezTo>
                  <a:pt x="3634501" y="2146814"/>
                  <a:pt x="3561060" y="2132463"/>
                  <a:pt x="3439169" y="2154387"/>
                </a:cubicBezTo>
                <a:cubicBezTo>
                  <a:pt x="3317278" y="2176311"/>
                  <a:pt x="3156498" y="2168875"/>
                  <a:pt x="2962776" y="2154387"/>
                </a:cubicBezTo>
                <a:cubicBezTo>
                  <a:pt x="2769054" y="2139899"/>
                  <a:pt x="2384093" y="2165743"/>
                  <a:pt x="2192715" y="2154387"/>
                </a:cubicBezTo>
                <a:cubicBezTo>
                  <a:pt x="2001337" y="2143031"/>
                  <a:pt x="1826772" y="2144778"/>
                  <a:pt x="1657588" y="2154387"/>
                </a:cubicBezTo>
                <a:cubicBezTo>
                  <a:pt x="1488404" y="2163996"/>
                  <a:pt x="1281867" y="2175176"/>
                  <a:pt x="946261" y="2154387"/>
                </a:cubicBezTo>
                <a:cubicBezTo>
                  <a:pt x="610655" y="2133598"/>
                  <a:pt x="467336" y="2164338"/>
                  <a:pt x="0" y="2154387"/>
                </a:cubicBezTo>
                <a:cubicBezTo>
                  <a:pt x="-10341" y="1951848"/>
                  <a:pt x="-889" y="1762624"/>
                  <a:pt x="0" y="1572703"/>
                </a:cubicBezTo>
                <a:cubicBezTo>
                  <a:pt x="889" y="1382782"/>
                  <a:pt x="-28686" y="1172110"/>
                  <a:pt x="0" y="991018"/>
                </a:cubicBezTo>
                <a:cubicBezTo>
                  <a:pt x="28686" y="809926"/>
                  <a:pt x="-43624" y="269285"/>
                  <a:pt x="0" y="0"/>
                </a:cubicBezTo>
                <a:close/>
              </a:path>
            </a:pathLst>
          </a:custGeom>
          <a:solidFill>
            <a:schemeClr val="bg1"/>
          </a:solidFill>
          <a:ln>
            <a:solidFill>
              <a:schemeClr val="tx1"/>
            </a:solidFill>
            <a:extLst>
              <a:ext uri="{C807C97D-BFC1-408E-A445-0C87EB9F89A2}">
                <ask:lineSketchStyleProps xmlns:ask="http://schemas.microsoft.com/office/drawing/2018/sketchyshapes" sd="3414524578">
                  <a:prstGeom prst="rect">
                    <a:avLst/>
                  </a:prstGeom>
                  <ask:type>
                    <ask:lineSketchFreehand/>
                  </ask:type>
                </ask:lineSketchStyleProps>
              </a:ext>
            </a:extLst>
          </a:ln>
          <a:effectLst/>
        </p:spPr>
        <p:txBody>
          <a:bodyPr vert="horz" wrap="square" lIns="0" tIns="152352" rIns="0" bIns="0" numCol="1" anchor="ctr" anchorCtr="0" compatLnSpc="1">
            <a:prstTxWarp prst="textNoShape">
              <a:avLst/>
            </a:prstTxWarp>
            <a:spAutoFit/>
          </a:bodyPr>
          <a:lstStyle/>
          <a:p>
            <a:pPr marL="114300" marR="0" lvl="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121212"/>
                </a:solidFill>
                <a:effectLst/>
                <a:latin typeface="Century" panose="02040604050505020304" pitchFamily="18" charset="0"/>
                <a:cs typeface="Open Sans" panose="020B0606030504020204" pitchFamily="34" charset="0"/>
              </a:rPr>
              <a:t>Michigan mom, son awarded $120M in malpractice lawsuit over delayed C-section</a:t>
            </a:r>
          </a:p>
          <a:p>
            <a:pPr marL="114300" marR="0" lvl="0" algn="l" defTabSz="914400" rtl="0" eaLnBrk="0" fontAlgn="base" latinLnBrk="0" hangingPunct="0">
              <a:lnSpc>
                <a:spcPct val="100000"/>
              </a:lnSpc>
              <a:spcBef>
                <a:spcPct val="0"/>
              </a:spcBef>
              <a:spcAft>
                <a:spcPct val="0"/>
              </a:spcAft>
              <a:buClrTx/>
              <a:buSzTx/>
              <a:buFontTx/>
              <a:buNone/>
              <a:tabLst/>
            </a:pPr>
            <a:r>
              <a:rPr lang="en-US" sz="1400" i="0" dirty="0">
                <a:effectLst/>
                <a:latin typeface="Open Sans" panose="020B0606030504020204" pitchFamily="34" charset="0"/>
              </a:rPr>
              <a:t>by Christina Hall, Detroit Free Press</a:t>
            </a:r>
          </a:p>
          <a:p>
            <a:pPr marL="114300"/>
            <a:r>
              <a:rPr lang="en-US" sz="1400" dirty="0"/>
              <a:t>April 2, 2024, 11:51 p.m.</a:t>
            </a:r>
            <a:endParaRPr kumimoji="0" lang="en-US" altLang="en-US" sz="1400" i="0" u="none" strike="noStrike" cap="none" normalizeH="0" baseline="0" dirty="0">
              <a:ln>
                <a:noFill/>
              </a:ln>
              <a:effectLst/>
              <a:latin typeface="Century" panose="02040604050505020304" pitchFamily="18"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2889587B-B9D6-1206-3E17-B77A7E91676A}"/>
              </a:ext>
            </a:extLst>
          </p:cNvPr>
          <p:cNvSpPr txBox="1"/>
          <p:nvPr/>
        </p:nvSpPr>
        <p:spPr>
          <a:xfrm>
            <a:off x="3115734" y="5350498"/>
            <a:ext cx="8605998" cy="1384995"/>
          </a:xfrm>
          <a:custGeom>
            <a:avLst/>
            <a:gdLst>
              <a:gd name="connsiteX0" fmla="*/ 0 w 8605998"/>
              <a:gd name="connsiteY0" fmla="*/ 0 h 1384995"/>
              <a:gd name="connsiteX1" fmla="*/ 315553 w 8605998"/>
              <a:gd name="connsiteY1" fmla="*/ 0 h 1384995"/>
              <a:gd name="connsiteX2" fmla="*/ 975346 w 8605998"/>
              <a:gd name="connsiteY2" fmla="*/ 0 h 1384995"/>
              <a:gd name="connsiteX3" fmla="*/ 1290900 w 8605998"/>
              <a:gd name="connsiteY3" fmla="*/ 0 h 1384995"/>
              <a:gd name="connsiteX4" fmla="*/ 1606453 w 8605998"/>
              <a:gd name="connsiteY4" fmla="*/ 0 h 1384995"/>
              <a:gd name="connsiteX5" fmla="*/ 2352306 w 8605998"/>
              <a:gd name="connsiteY5" fmla="*/ 0 h 1384995"/>
              <a:gd name="connsiteX6" fmla="*/ 2926039 w 8605998"/>
              <a:gd name="connsiteY6" fmla="*/ 0 h 1384995"/>
              <a:gd name="connsiteX7" fmla="*/ 3241593 w 8605998"/>
              <a:gd name="connsiteY7" fmla="*/ 0 h 1384995"/>
              <a:gd name="connsiteX8" fmla="*/ 3815326 w 8605998"/>
              <a:gd name="connsiteY8" fmla="*/ 0 h 1384995"/>
              <a:gd name="connsiteX9" fmla="*/ 4561179 w 8605998"/>
              <a:gd name="connsiteY9" fmla="*/ 0 h 1384995"/>
              <a:gd name="connsiteX10" fmla="*/ 5048852 w 8605998"/>
              <a:gd name="connsiteY10" fmla="*/ 0 h 1384995"/>
              <a:gd name="connsiteX11" fmla="*/ 5536525 w 8605998"/>
              <a:gd name="connsiteY11" fmla="*/ 0 h 1384995"/>
              <a:gd name="connsiteX12" fmla="*/ 6110259 w 8605998"/>
              <a:gd name="connsiteY12" fmla="*/ 0 h 1384995"/>
              <a:gd name="connsiteX13" fmla="*/ 6770052 w 8605998"/>
              <a:gd name="connsiteY13" fmla="*/ 0 h 1384995"/>
              <a:gd name="connsiteX14" fmla="*/ 7429845 w 8605998"/>
              <a:gd name="connsiteY14" fmla="*/ 0 h 1384995"/>
              <a:gd name="connsiteX15" fmla="*/ 8089638 w 8605998"/>
              <a:gd name="connsiteY15" fmla="*/ 0 h 1384995"/>
              <a:gd name="connsiteX16" fmla="*/ 8605998 w 8605998"/>
              <a:gd name="connsiteY16" fmla="*/ 0 h 1384995"/>
              <a:gd name="connsiteX17" fmla="*/ 8605998 w 8605998"/>
              <a:gd name="connsiteY17" fmla="*/ 461665 h 1384995"/>
              <a:gd name="connsiteX18" fmla="*/ 8605998 w 8605998"/>
              <a:gd name="connsiteY18" fmla="*/ 923330 h 1384995"/>
              <a:gd name="connsiteX19" fmla="*/ 8605998 w 8605998"/>
              <a:gd name="connsiteY19" fmla="*/ 1384995 h 1384995"/>
              <a:gd name="connsiteX20" fmla="*/ 7860145 w 8605998"/>
              <a:gd name="connsiteY20" fmla="*/ 1384995 h 1384995"/>
              <a:gd name="connsiteX21" fmla="*/ 7286412 w 8605998"/>
              <a:gd name="connsiteY21" fmla="*/ 1384995 h 1384995"/>
              <a:gd name="connsiteX22" fmla="*/ 6798738 w 8605998"/>
              <a:gd name="connsiteY22" fmla="*/ 1384995 h 1384995"/>
              <a:gd name="connsiteX23" fmla="*/ 6311065 w 8605998"/>
              <a:gd name="connsiteY23" fmla="*/ 1384995 h 1384995"/>
              <a:gd name="connsiteX24" fmla="*/ 5823392 w 8605998"/>
              <a:gd name="connsiteY24" fmla="*/ 1384995 h 1384995"/>
              <a:gd name="connsiteX25" fmla="*/ 5335719 w 8605998"/>
              <a:gd name="connsiteY25" fmla="*/ 1384995 h 1384995"/>
              <a:gd name="connsiteX26" fmla="*/ 4675926 w 8605998"/>
              <a:gd name="connsiteY26" fmla="*/ 1384995 h 1384995"/>
              <a:gd name="connsiteX27" fmla="*/ 4102192 w 8605998"/>
              <a:gd name="connsiteY27" fmla="*/ 1384995 h 1384995"/>
              <a:gd name="connsiteX28" fmla="*/ 3786639 w 8605998"/>
              <a:gd name="connsiteY28" fmla="*/ 1384995 h 1384995"/>
              <a:gd name="connsiteX29" fmla="*/ 3298966 w 8605998"/>
              <a:gd name="connsiteY29" fmla="*/ 1384995 h 1384995"/>
              <a:gd name="connsiteX30" fmla="*/ 2639173 w 8605998"/>
              <a:gd name="connsiteY30" fmla="*/ 1384995 h 1384995"/>
              <a:gd name="connsiteX31" fmla="*/ 2237559 w 8605998"/>
              <a:gd name="connsiteY31" fmla="*/ 1384995 h 1384995"/>
              <a:gd name="connsiteX32" fmla="*/ 1491706 w 8605998"/>
              <a:gd name="connsiteY32" fmla="*/ 1384995 h 1384995"/>
              <a:gd name="connsiteX33" fmla="*/ 745853 w 8605998"/>
              <a:gd name="connsiteY33" fmla="*/ 1384995 h 1384995"/>
              <a:gd name="connsiteX34" fmla="*/ 0 w 8605998"/>
              <a:gd name="connsiteY34" fmla="*/ 1384995 h 1384995"/>
              <a:gd name="connsiteX35" fmla="*/ 0 w 8605998"/>
              <a:gd name="connsiteY35" fmla="*/ 895630 h 1384995"/>
              <a:gd name="connsiteX36" fmla="*/ 0 w 8605998"/>
              <a:gd name="connsiteY36" fmla="*/ 433965 h 1384995"/>
              <a:gd name="connsiteX37" fmla="*/ 0 w 8605998"/>
              <a:gd name="connsiteY3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5998" h="1384995" fill="none" extrusionOk="0">
                <a:moveTo>
                  <a:pt x="0" y="0"/>
                </a:moveTo>
                <a:cubicBezTo>
                  <a:pt x="131301" y="-32148"/>
                  <a:pt x="243778" y="17956"/>
                  <a:pt x="315553" y="0"/>
                </a:cubicBezTo>
                <a:cubicBezTo>
                  <a:pt x="387328" y="-17956"/>
                  <a:pt x="715373" y="58837"/>
                  <a:pt x="975346" y="0"/>
                </a:cubicBezTo>
                <a:cubicBezTo>
                  <a:pt x="1235319" y="-58837"/>
                  <a:pt x="1182745" y="2156"/>
                  <a:pt x="1290900" y="0"/>
                </a:cubicBezTo>
                <a:cubicBezTo>
                  <a:pt x="1399055" y="-2156"/>
                  <a:pt x="1469308" y="17131"/>
                  <a:pt x="1606453" y="0"/>
                </a:cubicBezTo>
                <a:cubicBezTo>
                  <a:pt x="1743598" y="-17131"/>
                  <a:pt x="2194014" y="89212"/>
                  <a:pt x="2352306" y="0"/>
                </a:cubicBezTo>
                <a:cubicBezTo>
                  <a:pt x="2510598" y="-89212"/>
                  <a:pt x="2745993" y="59270"/>
                  <a:pt x="2926039" y="0"/>
                </a:cubicBezTo>
                <a:cubicBezTo>
                  <a:pt x="3106085" y="-59270"/>
                  <a:pt x="3149059" y="37274"/>
                  <a:pt x="3241593" y="0"/>
                </a:cubicBezTo>
                <a:cubicBezTo>
                  <a:pt x="3334127" y="-37274"/>
                  <a:pt x="3667838" y="20453"/>
                  <a:pt x="3815326" y="0"/>
                </a:cubicBezTo>
                <a:cubicBezTo>
                  <a:pt x="3962814" y="-20453"/>
                  <a:pt x="4210777" y="49792"/>
                  <a:pt x="4561179" y="0"/>
                </a:cubicBezTo>
                <a:cubicBezTo>
                  <a:pt x="4911581" y="-49792"/>
                  <a:pt x="4825515" y="8078"/>
                  <a:pt x="5048852" y="0"/>
                </a:cubicBezTo>
                <a:cubicBezTo>
                  <a:pt x="5272189" y="-8078"/>
                  <a:pt x="5313378" y="1783"/>
                  <a:pt x="5536525" y="0"/>
                </a:cubicBezTo>
                <a:cubicBezTo>
                  <a:pt x="5759672" y="-1783"/>
                  <a:pt x="5861101" y="9207"/>
                  <a:pt x="6110259" y="0"/>
                </a:cubicBezTo>
                <a:cubicBezTo>
                  <a:pt x="6359417" y="-9207"/>
                  <a:pt x="6444293" y="57185"/>
                  <a:pt x="6770052" y="0"/>
                </a:cubicBezTo>
                <a:cubicBezTo>
                  <a:pt x="7095811" y="-57185"/>
                  <a:pt x="7251915" y="6608"/>
                  <a:pt x="7429845" y="0"/>
                </a:cubicBezTo>
                <a:cubicBezTo>
                  <a:pt x="7607775" y="-6608"/>
                  <a:pt x="7919830" y="71768"/>
                  <a:pt x="8089638" y="0"/>
                </a:cubicBezTo>
                <a:cubicBezTo>
                  <a:pt x="8259446" y="-71768"/>
                  <a:pt x="8351659" y="23222"/>
                  <a:pt x="8605998" y="0"/>
                </a:cubicBezTo>
                <a:cubicBezTo>
                  <a:pt x="8614011" y="203565"/>
                  <a:pt x="8600875" y="353476"/>
                  <a:pt x="8605998" y="461665"/>
                </a:cubicBezTo>
                <a:cubicBezTo>
                  <a:pt x="8611121" y="569854"/>
                  <a:pt x="8557872" y="747454"/>
                  <a:pt x="8605998" y="923330"/>
                </a:cubicBezTo>
                <a:cubicBezTo>
                  <a:pt x="8654124" y="1099206"/>
                  <a:pt x="8586686" y="1156317"/>
                  <a:pt x="8605998" y="1384995"/>
                </a:cubicBezTo>
                <a:cubicBezTo>
                  <a:pt x="8363649" y="1434337"/>
                  <a:pt x="8173998" y="1368991"/>
                  <a:pt x="7860145" y="1384995"/>
                </a:cubicBezTo>
                <a:cubicBezTo>
                  <a:pt x="7546292" y="1400999"/>
                  <a:pt x="7450833" y="1361537"/>
                  <a:pt x="7286412" y="1384995"/>
                </a:cubicBezTo>
                <a:cubicBezTo>
                  <a:pt x="7121991" y="1408453"/>
                  <a:pt x="7019906" y="1335635"/>
                  <a:pt x="6798738" y="1384995"/>
                </a:cubicBezTo>
                <a:cubicBezTo>
                  <a:pt x="6577570" y="1434355"/>
                  <a:pt x="6545102" y="1359518"/>
                  <a:pt x="6311065" y="1384995"/>
                </a:cubicBezTo>
                <a:cubicBezTo>
                  <a:pt x="6077028" y="1410472"/>
                  <a:pt x="6051965" y="1342782"/>
                  <a:pt x="5823392" y="1384995"/>
                </a:cubicBezTo>
                <a:cubicBezTo>
                  <a:pt x="5594819" y="1427208"/>
                  <a:pt x="5488716" y="1350899"/>
                  <a:pt x="5335719" y="1384995"/>
                </a:cubicBezTo>
                <a:cubicBezTo>
                  <a:pt x="5182722" y="1419091"/>
                  <a:pt x="4854250" y="1336822"/>
                  <a:pt x="4675926" y="1384995"/>
                </a:cubicBezTo>
                <a:cubicBezTo>
                  <a:pt x="4497602" y="1433168"/>
                  <a:pt x="4351885" y="1345997"/>
                  <a:pt x="4102192" y="1384995"/>
                </a:cubicBezTo>
                <a:cubicBezTo>
                  <a:pt x="3852499" y="1423993"/>
                  <a:pt x="3884292" y="1360926"/>
                  <a:pt x="3786639" y="1384995"/>
                </a:cubicBezTo>
                <a:cubicBezTo>
                  <a:pt x="3688986" y="1409064"/>
                  <a:pt x="3494609" y="1352026"/>
                  <a:pt x="3298966" y="1384995"/>
                </a:cubicBezTo>
                <a:cubicBezTo>
                  <a:pt x="3103323" y="1417964"/>
                  <a:pt x="2870461" y="1329912"/>
                  <a:pt x="2639173" y="1384995"/>
                </a:cubicBezTo>
                <a:cubicBezTo>
                  <a:pt x="2407885" y="1440078"/>
                  <a:pt x="2410433" y="1383768"/>
                  <a:pt x="2237559" y="1384995"/>
                </a:cubicBezTo>
                <a:cubicBezTo>
                  <a:pt x="2064685" y="1386222"/>
                  <a:pt x="1687109" y="1379868"/>
                  <a:pt x="1491706" y="1384995"/>
                </a:cubicBezTo>
                <a:cubicBezTo>
                  <a:pt x="1296303" y="1390122"/>
                  <a:pt x="992901" y="1305275"/>
                  <a:pt x="745853" y="1384995"/>
                </a:cubicBezTo>
                <a:cubicBezTo>
                  <a:pt x="498805" y="1464715"/>
                  <a:pt x="188267" y="1329349"/>
                  <a:pt x="0" y="1384995"/>
                </a:cubicBezTo>
                <a:cubicBezTo>
                  <a:pt x="-17827" y="1205920"/>
                  <a:pt x="50925" y="1126935"/>
                  <a:pt x="0" y="895630"/>
                </a:cubicBezTo>
                <a:cubicBezTo>
                  <a:pt x="-50925" y="664326"/>
                  <a:pt x="51316" y="548448"/>
                  <a:pt x="0" y="433965"/>
                </a:cubicBezTo>
                <a:cubicBezTo>
                  <a:pt x="-51316" y="319483"/>
                  <a:pt x="17454" y="155373"/>
                  <a:pt x="0" y="0"/>
                </a:cubicBezTo>
                <a:close/>
              </a:path>
              <a:path w="8605998" h="1384995" stroke="0" extrusionOk="0">
                <a:moveTo>
                  <a:pt x="0" y="0"/>
                </a:moveTo>
                <a:cubicBezTo>
                  <a:pt x="175048" y="-8939"/>
                  <a:pt x="333472" y="23953"/>
                  <a:pt x="487673" y="0"/>
                </a:cubicBezTo>
                <a:cubicBezTo>
                  <a:pt x="641874" y="-23953"/>
                  <a:pt x="726437" y="11251"/>
                  <a:pt x="803226" y="0"/>
                </a:cubicBezTo>
                <a:cubicBezTo>
                  <a:pt x="880015" y="-11251"/>
                  <a:pt x="1392305" y="41852"/>
                  <a:pt x="1549080" y="0"/>
                </a:cubicBezTo>
                <a:cubicBezTo>
                  <a:pt x="1705855" y="-41852"/>
                  <a:pt x="1805560" y="39035"/>
                  <a:pt x="2036753" y="0"/>
                </a:cubicBezTo>
                <a:cubicBezTo>
                  <a:pt x="2267946" y="-39035"/>
                  <a:pt x="2317565" y="45856"/>
                  <a:pt x="2524426" y="0"/>
                </a:cubicBezTo>
                <a:cubicBezTo>
                  <a:pt x="2731287" y="-45856"/>
                  <a:pt x="3030348" y="22498"/>
                  <a:pt x="3270279" y="0"/>
                </a:cubicBezTo>
                <a:cubicBezTo>
                  <a:pt x="3510210" y="-22498"/>
                  <a:pt x="3517616" y="9379"/>
                  <a:pt x="3671892" y="0"/>
                </a:cubicBezTo>
                <a:cubicBezTo>
                  <a:pt x="3826168" y="-9379"/>
                  <a:pt x="4087936" y="45199"/>
                  <a:pt x="4417746" y="0"/>
                </a:cubicBezTo>
                <a:cubicBezTo>
                  <a:pt x="4747556" y="-45199"/>
                  <a:pt x="4869402" y="75506"/>
                  <a:pt x="5163599" y="0"/>
                </a:cubicBezTo>
                <a:cubicBezTo>
                  <a:pt x="5457796" y="-75506"/>
                  <a:pt x="5522099" y="25410"/>
                  <a:pt x="5737332" y="0"/>
                </a:cubicBezTo>
                <a:cubicBezTo>
                  <a:pt x="5952565" y="-25410"/>
                  <a:pt x="6196363" y="85528"/>
                  <a:pt x="6483185" y="0"/>
                </a:cubicBezTo>
                <a:cubicBezTo>
                  <a:pt x="6770007" y="-85528"/>
                  <a:pt x="6799954" y="8994"/>
                  <a:pt x="6970858" y="0"/>
                </a:cubicBezTo>
                <a:cubicBezTo>
                  <a:pt x="7141762" y="-8994"/>
                  <a:pt x="7360662" y="41060"/>
                  <a:pt x="7458532" y="0"/>
                </a:cubicBezTo>
                <a:cubicBezTo>
                  <a:pt x="7556402" y="-41060"/>
                  <a:pt x="7975039" y="30207"/>
                  <a:pt x="8118325" y="0"/>
                </a:cubicBezTo>
                <a:cubicBezTo>
                  <a:pt x="8261611" y="-30207"/>
                  <a:pt x="8408690" y="4656"/>
                  <a:pt x="8605998" y="0"/>
                </a:cubicBezTo>
                <a:cubicBezTo>
                  <a:pt x="8642404" y="237310"/>
                  <a:pt x="8553409" y="303262"/>
                  <a:pt x="8605998" y="489365"/>
                </a:cubicBezTo>
                <a:cubicBezTo>
                  <a:pt x="8658587" y="675468"/>
                  <a:pt x="8578146" y="858809"/>
                  <a:pt x="8605998" y="964880"/>
                </a:cubicBezTo>
                <a:cubicBezTo>
                  <a:pt x="8633850" y="1070951"/>
                  <a:pt x="8576002" y="1232712"/>
                  <a:pt x="8605998" y="1384995"/>
                </a:cubicBezTo>
                <a:cubicBezTo>
                  <a:pt x="8391503" y="1417045"/>
                  <a:pt x="8200654" y="1346374"/>
                  <a:pt x="7946205" y="1384995"/>
                </a:cubicBezTo>
                <a:cubicBezTo>
                  <a:pt x="7691756" y="1423616"/>
                  <a:pt x="7682832" y="1353238"/>
                  <a:pt x="7544592" y="1384995"/>
                </a:cubicBezTo>
                <a:cubicBezTo>
                  <a:pt x="7406352" y="1416752"/>
                  <a:pt x="7070220" y="1357326"/>
                  <a:pt x="6798738" y="1384995"/>
                </a:cubicBezTo>
                <a:cubicBezTo>
                  <a:pt x="6527256" y="1412664"/>
                  <a:pt x="6394391" y="1340295"/>
                  <a:pt x="6225005" y="1384995"/>
                </a:cubicBezTo>
                <a:cubicBezTo>
                  <a:pt x="6055619" y="1429695"/>
                  <a:pt x="6003474" y="1365830"/>
                  <a:pt x="5823392" y="1384995"/>
                </a:cubicBezTo>
                <a:cubicBezTo>
                  <a:pt x="5643310" y="1404160"/>
                  <a:pt x="5531132" y="1336142"/>
                  <a:pt x="5249659" y="1384995"/>
                </a:cubicBezTo>
                <a:cubicBezTo>
                  <a:pt x="4968186" y="1433848"/>
                  <a:pt x="5000739" y="1347741"/>
                  <a:pt x="4934106" y="1384995"/>
                </a:cubicBezTo>
                <a:cubicBezTo>
                  <a:pt x="4867473" y="1422249"/>
                  <a:pt x="4750355" y="1379829"/>
                  <a:pt x="4618552" y="1384995"/>
                </a:cubicBezTo>
                <a:cubicBezTo>
                  <a:pt x="4486749" y="1390161"/>
                  <a:pt x="4245079" y="1364159"/>
                  <a:pt x="4044819" y="1384995"/>
                </a:cubicBezTo>
                <a:cubicBezTo>
                  <a:pt x="3844559" y="1405831"/>
                  <a:pt x="3786703" y="1383412"/>
                  <a:pt x="3643206" y="1384995"/>
                </a:cubicBezTo>
                <a:cubicBezTo>
                  <a:pt x="3499709" y="1386578"/>
                  <a:pt x="3149870" y="1315508"/>
                  <a:pt x="2983413" y="1384995"/>
                </a:cubicBezTo>
                <a:cubicBezTo>
                  <a:pt x="2816956" y="1454482"/>
                  <a:pt x="2670726" y="1362320"/>
                  <a:pt x="2581799" y="1384995"/>
                </a:cubicBezTo>
                <a:cubicBezTo>
                  <a:pt x="2492872" y="1407670"/>
                  <a:pt x="2105905" y="1314969"/>
                  <a:pt x="1922006" y="1384995"/>
                </a:cubicBezTo>
                <a:cubicBezTo>
                  <a:pt x="1738107" y="1455021"/>
                  <a:pt x="1729115" y="1383697"/>
                  <a:pt x="1606453" y="1384995"/>
                </a:cubicBezTo>
                <a:cubicBezTo>
                  <a:pt x="1483791" y="1386293"/>
                  <a:pt x="1179305" y="1344707"/>
                  <a:pt x="946660" y="1384995"/>
                </a:cubicBezTo>
                <a:cubicBezTo>
                  <a:pt x="714015" y="1425283"/>
                  <a:pt x="627003" y="1354704"/>
                  <a:pt x="545047" y="1384995"/>
                </a:cubicBezTo>
                <a:cubicBezTo>
                  <a:pt x="463091" y="1415286"/>
                  <a:pt x="238130" y="1370288"/>
                  <a:pt x="0" y="1384995"/>
                </a:cubicBezTo>
                <a:cubicBezTo>
                  <a:pt x="-31077" y="1280955"/>
                  <a:pt x="4877" y="1100705"/>
                  <a:pt x="0" y="951030"/>
                </a:cubicBezTo>
                <a:cubicBezTo>
                  <a:pt x="-4877" y="801355"/>
                  <a:pt x="55857" y="683203"/>
                  <a:pt x="0" y="461665"/>
                </a:cubicBezTo>
                <a:cubicBezTo>
                  <a:pt x="-55857" y="240128"/>
                  <a:pt x="13134" y="119904"/>
                  <a:pt x="0" y="0"/>
                </a:cubicBezTo>
                <a:close/>
              </a:path>
            </a:pathLst>
          </a:custGeom>
          <a:solidFill>
            <a:srgbClr val="FFF3CD"/>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2800" b="1" i="0" dirty="0">
                <a:solidFill>
                  <a:srgbClr val="000000"/>
                </a:solidFill>
                <a:effectLst/>
                <a:latin typeface="Iskoola Pota" panose="020B0502040204020203" pitchFamily="34" charset="0"/>
                <a:cs typeface="Iskoola Pota" panose="020B0502040204020203" pitchFamily="34" charset="0"/>
              </a:rPr>
              <a:t>Philly jury hands down $182.7M med-mal verdict against UPenn Hospital, largest in Pa. history</a:t>
            </a:r>
          </a:p>
          <a:p>
            <a:pPr algn="l"/>
            <a:r>
              <a:rPr lang="en-US" sz="1400" b="0" i="0" dirty="0">
                <a:effectLst/>
                <a:latin typeface="Merriweather" panose="00000500000000000000" pitchFamily="2" charset="0"/>
              </a:rPr>
              <a:t>By </a:t>
            </a:r>
            <a:r>
              <a:rPr lang="en-US" sz="1400" b="1" i="0" u="none" strike="noStrike" dirty="0">
                <a:effectLst/>
                <a:latin typeface="Merriweather" panose="00000500000000000000" pitchFamily="2" charset="0"/>
              </a:rPr>
              <a:t>Nicholas </a:t>
            </a:r>
            <a:r>
              <a:rPr lang="en-US" sz="1400" b="1" i="0" u="none" strike="noStrike" dirty="0" err="1">
                <a:effectLst/>
                <a:latin typeface="Merriweather" panose="00000500000000000000" pitchFamily="2" charset="0"/>
              </a:rPr>
              <a:t>Malfitano</a:t>
            </a:r>
            <a:endParaRPr lang="en-US" sz="1400" b="0" i="0" dirty="0">
              <a:effectLst/>
              <a:latin typeface="Merriweather" panose="00000500000000000000" pitchFamily="2" charset="0"/>
            </a:endParaRPr>
          </a:p>
          <a:p>
            <a:pPr algn="l"/>
            <a:r>
              <a:rPr lang="en-US" sz="1400" b="0" i="0" u="none" strike="noStrike" dirty="0">
                <a:effectLst/>
                <a:latin typeface="Merriweather" panose="00000500000000000000" pitchFamily="2" charset="0"/>
              </a:rPr>
              <a:t>Apr 28, 2023</a:t>
            </a:r>
            <a:endParaRPr lang="en-US" sz="1400" b="0" i="0" dirty="0">
              <a:effectLst/>
              <a:latin typeface="Merriweather" panose="00000500000000000000" pitchFamily="2" charset="0"/>
            </a:endParaRPr>
          </a:p>
        </p:txBody>
      </p:sp>
    </p:spTree>
    <p:extLst>
      <p:ext uri="{BB962C8B-B14F-4D97-AF65-F5344CB8AC3E}">
        <p14:creationId xmlns:p14="http://schemas.microsoft.com/office/powerpoint/2010/main" val="22022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0" y="640080"/>
            <a:ext cx="6126480" cy="914400"/>
          </a:xfrm>
        </p:spPr>
        <p:txBody>
          <a:bodyPr>
            <a:normAutofit/>
          </a:bodyPr>
          <a:lstStyle/>
          <a:p>
            <a:pPr algn="ctr"/>
            <a:r>
              <a:rPr lang="en-US" sz="3360" b="1" dirty="0">
                <a:solidFill>
                  <a:srgbClr val="002060"/>
                </a:solidFill>
                <a:latin typeface="Arial" panose="020B0604020202020204" pitchFamily="34" charset="0"/>
                <a:cs typeface="Arial" panose="020B0604020202020204" pitchFamily="34" charset="0"/>
              </a:rPr>
              <a:t>$10M+ Verdicts, 2012-23</a:t>
            </a:r>
            <a:br>
              <a:rPr lang="en-US" sz="3360" b="1" dirty="0">
                <a:solidFill>
                  <a:srgbClr val="002060"/>
                </a:solidFill>
                <a:latin typeface="Arial" panose="020B0604020202020204" pitchFamily="34" charset="0"/>
                <a:cs typeface="Arial" panose="020B0604020202020204" pitchFamily="34" charset="0"/>
              </a:rPr>
            </a:br>
            <a:r>
              <a:rPr lang="en-US" sz="1680" b="1" dirty="0">
                <a:solidFill>
                  <a:srgbClr val="002060"/>
                </a:solidFill>
                <a:latin typeface="Arial" panose="020B0604020202020204" pitchFamily="34" charset="0"/>
                <a:cs typeface="Arial" panose="020B0604020202020204" pitchFamily="34" charset="0"/>
              </a:rPr>
              <a:t>Data known as of 3/31/2024</a:t>
            </a:r>
            <a:endParaRPr lang="en-US"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1754276"/>
              </p:ext>
            </p:extLst>
          </p:nvPr>
        </p:nvGraphicFramePr>
        <p:xfrm>
          <a:off x="2200537" y="1593307"/>
          <a:ext cx="10332720" cy="543115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10436114" y="6687320"/>
            <a:ext cx="4194286" cy="674286"/>
          </a:xfrm>
          <a:prstGeom prst="rect">
            <a:avLst/>
          </a:prstGeom>
        </p:spPr>
      </p:pic>
    </p:spTree>
    <p:extLst>
      <p:ext uri="{BB962C8B-B14F-4D97-AF65-F5344CB8AC3E}">
        <p14:creationId xmlns:p14="http://schemas.microsoft.com/office/powerpoint/2010/main" val="84596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603882"/>
            <a:ext cx="7680960" cy="1280160"/>
          </a:xfrm>
        </p:spPr>
        <p:txBody>
          <a:bodyPr>
            <a:normAutofit/>
          </a:bodyPr>
          <a:lstStyle/>
          <a:p>
            <a:pPr algn="ctr"/>
            <a:r>
              <a:rPr lang="en-US" sz="3360" b="1" dirty="0">
                <a:solidFill>
                  <a:srgbClr val="002060"/>
                </a:solidFill>
                <a:latin typeface="Arial" panose="020B0604020202020204" pitchFamily="34" charset="0"/>
                <a:cs typeface="Arial" panose="020B0604020202020204" pitchFamily="34" charset="0"/>
              </a:rPr>
              <a:t>$25M+ Verdicts, 2012-23</a:t>
            </a:r>
            <a:br>
              <a:rPr lang="en-US" sz="3360" b="1" dirty="0">
                <a:solidFill>
                  <a:srgbClr val="002060"/>
                </a:solidFill>
                <a:latin typeface="Arial" panose="020B0604020202020204" pitchFamily="34" charset="0"/>
                <a:cs typeface="Arial" panose="020B0604020202020204" pitchFamily="34" charset="0"/>
              </a:rPr>
            </a:br>
            <a:r>
              <a:rPr lang="en-US" sz="1680" b="1" dirty="0">
                <a:solidFill>
                  <a:srgbClr val="002060"/>
                </a:solidFill>
                <a:latin typeface="Arial" panose="020B0604020202020204" pitchFamily="34" charset="0"/>
                <a:cs typeface="Arial" panose="020B0604020202020204" pitchFamily="34" charset="0"/>
              </a:rPr>
              <a:t>Data known as of 3/31/2024</a:t>
            </a:r>
            <a:r>
              <a:rPr lang="en-US" b="1" dirty="0">
                <a:solidFill>
                  <a:srgbClr val="00206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3298063"/>
              </p:ext>
            </p:extLst>
          </p:nvPr>
        </p:nvGraphicFramePr>
        <p:xfrm>
          <a:off x="1686615" y="1554482"/>
          <a:ext cx="10332720" cy="543115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10436114" y="6732356"/>
            <a:ext cx="4194286" cy="674286"/>
          </a:xfrm>
          <a:prstGeom prst="rect">
            <a:avLst/>
          </a:prstGeom>
        </p:spPr>
      </p:pic>
    </p:spTree>
    <p:extLst>
      <p:ext uri="{BB962C8B-B14F-4D97-AF65-F5344CB8AC3E}">
        <p14:creationId xmlns:p14="http://schemas.microsoft.com/office/powerpoint/2010/main" val="23973701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3ebce4f-d2b3-49b4-b0dc-4f8cc5f24958" xsi:nil="true"/>
    <lcf76f155ced4ddcb4097134ff3c332f xmlns="dbe4802c-fa7e-493c-9d23-852354079e6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8E444C-70ED-4E96-A374-39CB397B299C}"/>
</file>

<file path=customXml/itemProps2.xml><?xml version="1.0" encoding="utf-8"?>
<ds:datastoreItem xmlns:ds="http://schemas.openxmlformats.org/officeDocument/2006/customXml" ds:itemID="{0F2D5D60-A2D9-48BB-B535-47E0C2F8D61E}">
  <ds:schemaRef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3296bf04-e03c-4539-b6db-b136c123eaf2"/>
    <ds:schemaRef ds:uri="e57edb69-e066-4815-84e3-acfe233d0fae"/>
    <ds:schemaRef ds:uri="http://schemas.microsoft.com/office/2006/metadata/properties"/>
    <ds:schemaRef ds:uri="f1001399-2309-4447-bd52-0ffa2ef463b5"/>
  </ds:schemaRefs>
</ds:datastoreItem>
</file>

<file path=customXml/itemProps3.xml><?xml version="1.0" encoding="utf-8"?>
<ds:datastoreItem xmlns:ds="http://schemas.openxmlformats.org/officeDocument/2006/customXml" ds:itemID="{D4D96FE0-FABB-4A3F-9962-E9ABEC75E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28214</TotalTime>
  <Words>2045</Words>
  <Application>Microsoft Office PowerPoint</Application>
  <PresentationFormat>Custom</PresentationFormat>
  <Paragraphs>152</Paragraphs>
  <Slides>17</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Arial Nova</vt:lpstr>
      <vt:lpstr>Arial Nova Light</vt:lpstr>
      <vt:lpstr>Benton Sans</vt:lpstr>
      <vt:lpstr>Calibri</vt:lpstr>
      <vt:lpstr>Calibri Light</vt:lpstr>
      <vt:lpstr>Century</vt:lpstr>
      <vt:lpstr>Iskoola Pota</vt:lpstr>
      <vt:lpstr>LatoWeb</vt:lpstr>
      <vt:lpstr>Merriweather</vt:lpstr>
      <vt:lpstr>Open Sans</vt:lpstr>
      <vt:lpstr>Poynter Serif RE</vt:lpstr>
      <vt:lpstr>Times</vt:lpstr>
      <vt:lpstr>Times New Roman</vt:lpstr>
      <vt:lpstr>Custom Design</vt:lpstr>
      <vt:lpstr>The State of Medical Professional Liability </vt:lpstr>
      <vt:lpstr>Who we are</vt:lpstr>
      <vt:lpstr>PowerPoint Presentation</vt:lpstr>
      <vt:lpstr>Costs of MPL Claims</vt:lpstr>
      <vt:lpstr>Claim Values</vt:lpstr>
      <vt:lpstr>Impact on Medical Specialties</vt:lpstr>
      <vt:lpstr>Escalating Damages</vt:lpstr>
      <vt:lpstr>$10M+ Verdicts, 2012-23 Data known as of 3/31/2024</vt:lpstr>
      <vt:lpstr>$25M+ Verdicts, 2012-23 Data known as of 3/31/2024 </vt:lpstr>
      <vt:lpstr>$100M+ Verdicts, 2012-23 Data known as of 3/31/2024</vt:lpstr>
      <vt:lpstr>Social Inflation</vt:lpstr>
      <vt:lpstr>Damage Caps - 2024</vt:lpstr>
      <vt:lpstr>Damage Caps – 2023/2022</vt:lpstr>
      <vt:lpstr>Wrongful Death</vt:lpstr>
      <vt:lpstr>Third Party Litigation Funding</vt:lpstr>
      <vt:lpstr>Other Issues</vt:lpstr>
      <vt:lpstr>Questions</vt:lpstr>
    </vt:vector>
  </TitlesOfParts>
  <Company>Janniche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Janniche</dc:creator>
  <cp:lastModifiedBy>Mike Stinson</cp:lastModifiedBy>
  <cp:revision>100</cp:revision>
  <cp:lastPrinted>2024-04-16T21:04:07Z</cp:lastPrinted>
  <dcterms:created xsi:type="dcterms:W3CDTF">2016-03-04T19:38:42Z</dcterms:created>
  <dcterms:modified xsi:type="dcterms:W3CDTF">2024-09-20T14:15:40Z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0x0101000A1B3078F5C2924A9B53E5FD374D6053</vt:lpwstr>
  </property>
  <property fmtid="{D5CDD505-2E9C-101B-9397-08002B2CF9AE}" pid="3" name="MediaServiceImageTags">
    <vt:lpwstr/>
  </property>
</Properties>
</file>