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  <p:sldId id="257" r:id="rId3"/>
    <p:sldId id="266" r:id="rId4"/>
    <p:sldId id="264" r:id="rId5"/>
    <p:sldId id="263" r:id="rId6"/>
    <p:sldId id="258" r:id="rId7"/>
    <p:sldId id="261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972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490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529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398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733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271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291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462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58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625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85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645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466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693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robertkane@isms.org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93D702E-F4E0-47FC-A74C-ECD9647A8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CF3F39-1685-6A90-F7F0-49C3E40D3A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51974"/>
            <a:ext cx="9144000" cy="1152663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Medical Malpractice Insurance:  </a:t>
            </a:r>
            <a:br>
              <a:rPr lang="en-US" sz="4000" dirty="0">
                <a:solidFill>
                  <a:srgbClr val="0070C0"/>
                </a:solidFill>
              </a:rPr>
            </a:br>
            <a:r>
              <a:rPr lang="en-US" sz="4000" dirty="0">
                <a:solidFill>
                  <a:srgbClr val="0070C0"/>
                </a:solidFill>
              </a:rPr>
              <a:t>Association Opportunities</a:t>
            </a:r>
          </a:p>
        </p:txBody>
      </p:sp>
      <p:pic>
        <p:nvPicPr>
          <p:cNvPr id="4" name="Picture 3" descr="Wavy 3D art">
            <a:extLst>
              <a:ext uri="{FF2B5EF4-FFF2-40B4-BE49-F238E27FC236}">
                <a16:creationId xmlns:a16="http://schemas.microsoft.com/office/drawing/2014/main" id="{D791F560-4795-8538-9CB7-B00DDCAAB61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33287" b="19806"/>
          <a:stretch/>
        </p:blipFill>
        <p:spPr>
          <a:xfrm>
            <a:off x="838201" y="10"/>
            <a:ext cx="10484412" cy="3811394"/>
          </a:xfrm>
          <a:custGeom>
            <a:avLst/>
            <a:gdLst/>
            <a:ahLst/>
            <a:cxnLst/>
            <a:rect l="l" t="t" r="r" b="b"/>
            <a:pathLst>
              <a:path w="10484412" h="3811404">
                <a:moveTo>
                  <a:pt x="0" y="3811403"/>
                </a:moveTo>
                <a:lnTo>
                  <a:pt x="10484412" y="3811403"/>
                </a:lnTo>
                <a:lnTo>
                  <a:pt x="10484412" y="3811404"/>
                </a:lnTo>
                <a:lnTo>
                  <a:pt x="0" y="3811404"/>
                </a:lnTo>
                <a:close/>
                <a:moveTo>
                  <a:pt x="181717" y="0"/>
                </a:moveTo>
                <a:lnTo>
                  <a:pt x="10224015" y="0"/>
                </a:lnTo>
                <a:cubicBezTo>
                  <a:pt x="10261561" y="45054"/>
                  <a:pt x="10301611" y="85103"/>
                  <a:pt x="10369193" y="110134"/>
                </a:cubicBezTo>
                <a:cubicBezTo>
                  <a:pt x="10321635" y="167704"/>
                  <a:pt x="10236530" y="182722"/>
                  <a:pt x="10173954" y="222771"/>
                </a:cubicBezTo>
                <a:cubicBezTo>
                  <a:pt x="10168948" y="255310"/>
                  <a:pt x="10269071" y="245298"/>
                  <a:pt x="10241537" y="317887"/>
                </a:cubicBezTo>
                <a:cubicBezTo>
                  <a:pt x="10206494" y="418008"/>
                  <a:pt x="10241537" y="528142"/>
                  <a:pt x="10071328" y="573196"/>
                </a:cubicBezTo>
                <a:cubicBezTo>
                  <a:pt x="10023770" y="668312"/>
                  <a:pt x="10008751" y="820997"/>
                  <a:pt x="10113880" y="913610"/>
                </a:cubicBezTo>
                <a:cubicBezTo>
                  <a:pt x="10271573" y="1048774"/>
                  <a:pt x="10244040" y="1138885"/>
                  <a:pt x="10036285" y="1216478"/>
                </a:cubicBezTo>
                <a:cubicBezTo>
                  <a:pt x="10011255" y="1226491"/>
                  <a:pt x="9978715" y="1231497"/>
                  <a:pt x="9966200" y="1256528"/>
                </a:cubicBezTo>
                <a:cubicBezTo>
                  <a:pt x="9986224" y="1289067"/>
                  <a:pt x="10031280" y="1281557"/>
                  <a:pt x="10063819" y="1289067"/>
                </a:cubicBezTo>
                <a:cubicBezTo>
                  <a:pt x="10211500" y="1324110"/>
                  <a:pt x="10214003" y="1324110"/>
                  <a:pt x="10176457" y="1441752"/>
                </a:cubicBezTo>
                <a:cubicBezTo>
                  <a:pt x="10163942" y="1476795"/>
                  <a:pt x="10188972" y="1491813"/>
                  <a:pt x="10211500" y="1511838"/>
                </a:cubicBezTo>
                <a:cubicBezTo>
                  <a:pt x="10296604" y="1591936"/>
                  <a:pt x="10296604" y="1594439"/>
                  <a:pt x="10206494" y="1664523"/>
                </a:cubicBezTo>
                <a:cubicBezTo>
                  <a:pt x="10181463" y="1684547"/>
                  <a:pt x="10163942" y="1704572"/>
                  <a:pt x="10151426" y="1732106"/>
                </a:cubicBezTo>
                <a:cubicBezTo>
                  <a:pt x="10128899" y="1782166"/>
                  <a:pt x="10128899" y="1822216"/>
                  <a:pt x="10208996" y="1847246"/>
                </a:cubicBezTo>
                <a:cubicBezTo>
                  <a:pt x="10266568" y="1864767"/>
                  <a:pt x="10296604" y="1884791"/>
                  <a:pt x="10299107" y="1939858"/>
                </a:cubicBezTo>
                <a:cubicBezTo>
                  <a:pt x="10299107" y="1987416"/>
                  <a:pt x="10306617" y="2017452"/>
                  <a:pt x="10244040" y="2037477"/>
                </a:cubicBezTo>
                <a:cubicBezTo>
                  <a:pt x="10193979" y="2054998"/>
                  <a:pt x="10178960" y="2090041"/>
                  <a:pt x="10183966" y="2130089"/>
                </a:cubicBezTo>
                <a:cubicBezTo>
                  <a:pt x="10193979" y="2230211"/>
                  <a:pt x="10126396" y="2287781"/>
                  <a:pt x="10013758" y="2335339"/>
                </a:cubicBezTo>
                <a:cubicBezTo>
                  <a:pt x="9908629" y="2377890"/>
                  <a:pt x="9813513" y="2437963"/>
                  <a:pt x="9715893" y="2493030"/>
                </a:cubicBezTo>
                <a:cubicBezTo>
                  <a:pt x="9605758" y="2553103"/>
                  <a:pt x="9480605" y="2590649"/>
                  <a:pt x="9347942" y="2623189"/>
                </a:cubicBezTo>
                <a:cubicBezTo>
                  <a:pt x="9370469" y="2665740"/>
                  <a:pt x="9453071" y="2640710"/>
                  <a:pt x="9460580" y="2700783"/>
                </a:cubicBezTo>
                <a:cubicBezTo>
                  <a:pt x="9255329" y="2753346"/>
                  <a:pt x="9060089" y="2833444"/>
                  <a:pt x="8827305" y="2855971"/>
                </a:cubicBezTo>
                <a:cubicBezTo>
                  <a:pt x="9015035" y="2843456"/>
                  <a:pt x="9182740" y="2908535"/>
                  <a:pt x="9360458" y="2926056"/>
                </a:cubicBezTo>
                <a:cubicBezTo>
                  <a:pt x="9377980" y="2961099"/>
                  <a:pt x="9337930" y="2951087"/>
                  <a:pt x="9322912" y="2958595"/>
                </a:cubicBezTo>
                <a:cubicBezTo>
                  <a:pt x="9307893" y="2963602"/>
                  <a:pt x="9287869" y="2966105"/>
                  <a:pt x="9285366" y="2991135"/>
                </a:cubicBezTo>
                <a:cubicBezTo>
                  <a:pt x="9370469" y="3023675"/>
                  <a:pt x="9478102" y="2998644"/>
                  <a:pt x="9565709" y="3033687"/>
                </a:cubicBezTo>
                <a:cubicBezTo>
                  <a:pt x="9543182" y="3083748"/>
                  <a:pt x="9468090" y="3056214"/>
                  <a:pt x="9435550" y="3096263"/>
                </a:cubicBezTo>
                <a:cubicBezTo>
                  <a:pt x="9518151" y="3101269"/>
                  <a:pt x="9593243" y="3103772"/>
                  <a:pt x="9668335" y="3113784"/>
                </a:cubicBezTo>
                <a:cubicBezTo>
                  <a:pt x="9725905" y="3121294"/>
                  <a:pt x="9740924" y="3163845"/>
                  <a:pt x="9700875" y="3193882"/>
                </a:cubicBezTo>
                <a:cubicBezTo>
                  <a:pt x="9665832" y="3221415"/>
                  <a:pt x="9613268" y="3223918"/>
                  <a:pt x="9565709" y="3236434"/>
                </a:cubicBezTo>
                <a:cubicBezTo>
                  <a:pt x="9232801" y="3319034"/>
                  <a:pt x="8882372" y="3351573"/>
                  <a:pt x="8529440" y="3364088"/>
                </a:cubicBezTo>
                <a:cubicBezTo>
                  <a:pt x="7961245" y="3386616"/>
                  <a:pt x="7393049" y="3394125"/>
                  <a:pt x="6827357" y="3419155"/>
                </a:cubicBezTo>
                <a:cubicBezTo>
                  <a:pt x="6481933" y="3434173"/>
                  <a:pt x="6136510" y="3456701"/>
                  <a:pt x="5788584" y="3456701"/>
                </a:cubicBezTo>
                <a:cubicBezTo>
                  <a:pt x="5415628" y="3456701"/>
                  <a:pt x="5042671" y="3464210"/>
                  <a:pt x="4669714" y="3411646"/>
                </a:cubicBezTo>
                <a:cubicBezTo>
                  <a:pt x="4479481" y="3384113"/>
                  <a:pt x="4279236" y="3396628"/>
                  <a:pt x="4086500" y="3376603"/>
                </a:cubicBezTo>
                <a:cubicBezTo>
                  <a:pt x="3793641" y="3346568"/>
                  <a:pt x="3500782" y="3306518"/>
                  <a:pt x="3210426" y="3256458"/>
                </a:cubicBezTo>
                <a:cubicBezTo>
                  <a:pt x="3117813" y="3241439"/>
                  <a:pt x="3007678" y="3231428"/>
                  <a:pt x="2937592" y="3166348"/>
                </a:cubicBezTo>
                <a:cubicBezTo>
                  <a:pt x="2824954" y="3211403"/>
                  <a:pt x="2757372" y="3131305"/>
                  <a:pt x="2669765" y="3106275"/>
                </a:cubicBezTo>
                <a:cubicBezTo>
                  <a:pt x="2634722" y="3096263"/>
                  <a:pt x="2592169" y="3081245"/>
                  <a:pt x="2597176" y="3048705"/>
                </a:cubicBezTo>
                <a:cubicBezTo>
                  <a:pt x="2604685" y="3006154"/>
                  <a:pt x="2654746" y="2978620"/>
                  <a:pt x="2702304" y="2986130"/>
                </a:cubicBezTo>
                <a:cubicBezTo>
                  <a:pt x="2849986" y="3011160"/>
                  <a:pt x="2985150" y="2948584"/>
                  <a:pt x="3137838" y="2956093"/>
                </a:cubicBezTo>
                <a:cubicBezTo>
                  <a:pt x="3005175" y="2933565"/>
                  <a:pt x="2872513" y="2908535"/>
                  <a:pt x="2739850" y="2886007"/>
                </a:cubicBezTo>
                <a:cubicBezTo>
                  <a:pt x="2940095" y="2863480"/>
                  <a:pt x="3132831" y="2896020"/>
                  <a:pt x="3328071" y="2913541"/>
                </a:cubicBezTo>
                <a:cubicBezTo>
                  <a:pt x="3390647" y="2921050"/>
                  <a:pt x="3485763" y="2968608"/>
                  <a:pt x="3503285" y="2898523"/>
                </a:cubicBezTo>
                <a:cubicBezTo>
                  <a:pt x="3513297" y="2850965"/>
                  <a:pt x="3410671" y="2850965"/>
                  <a:pt x="3350598" y="2838450"/>
                </a:cubicBezTo>
                <a:cubicBezTo>
                  <a:pt x="3090279" y="2785886"/>
                  <a:pt x="2824954" y="2758353"/>
                  <a:pt x="2562133" y="2725813"/>
                </a:cubicBezTo>
                <a:cubicBezTo>
                  <a:pt x="2537102" y="2723310"/>
                  <a:pt x="2504562" y="2725813"/>
                  <a:pt x="2487041" y="2715801"/>
                </a:cubicBezTo>
                <a:cubicBezTo>
                  <a:pt x="2354378" y="2633200"/>
                  <a:pt x="2184170" y="2608170"/>
                  <a:pt x="1998943" y="2548097"/>
                </a:cubicBezTo>
                <a:cubicBezTo>
                  <a:pt x="2116587" y="2515558"/>
                  <a:pt x="2196685" y="2575630"/>
                  <a:pt x="2294304" y="2560612"/>
                </a:cubicBezTo>
                <a:cubicBezTo>
                  <a:pt x="2196685" y="2498036"/>
                  <a:pt x="2079041" y="2488024"/>
                  <a:pt x="1978918" y="2455485"/>
                </a:cubicBezTo>
                <a:cubicBezTo>
                  <a:pt x="1906330" y="2430454"/>
                  <a:pt x="1635999" y="2357866"/>
                  <a:pt x="1595950" y="2335339"/>
                </a:cubicBezTo>
                <a:cubicBezTo>
                  <a:pt x="1473299" y="2267756"/>
                  <a:pt x="1315606" y="2237720"/>
                  <a:pt x="1215483" y="2145108"/>
                </a:cubicBezTo>
                <a:cubicBezTo>
                  <a:pt x="1145398" y="2080028"/>
                  <a:pt x="1025251" y="2095047"/>
                  <a:pt x="942649" y="2049992"/>
                </a:cubicBezTo>
                <a:cubicBezTo>
                  <a:pt x="912613" y="2004937"/>
                  <a:pt x="972686" y="1994925"/>
                  <a:pt x="992711" y="1969894"/>
                </a:cubicBezTo>
                <a:cubicBezTo>
                  <a:pt x="1020244" y="1939858"/>
                  <a:pt x="972686" y="1922337"/>
                  <a:pt x="960170" y="1884791"/>
                </a:cubicBezTo>
                <a:cubicBezTo>
                  <a:pt x="1117863" y="1922337"/>
                  <a:pt x="1268048" y="1944864"/>
                  <a:pt x="1448268" y="1957380"/>
                </a:cubicBezTo>
                <a:cubicBezTo>
                  <a:pt x="1390698" y="1897306"/>
                  <a:pt x="1318109" y="1927343"/>
                  <a:pt x="1270551" y="1904815"/>
                </a:cubicBezTo>
                <a:cubicBezTo>
                  <a:pt x="1238011" y="1889797"/>
                  <a:pt x="1190453" y="1884791"/>
                  <a:pt x="1200466" y="1849749"/>
                </a:cubicBezTo>
                <a:cubicBezTo>
                  <a:pt x="1207974" y="1822216"/>
                  <a:pt x="1248023" y="1824718"/>
                  <a:pt x="1278060" y="1827221"/>
                </a:cubicBezTo>
                <a:cubicBezTo>
                  <a:pt x="1393201" y="1834730"/>
                  <a:pt x="1503336" y="1834730"/>
                  <a:pt x="1615974" y="1764645"/>
                </a:cubicBezTo>
                <a:cubicBezTo>
                  <a:pt x="1338134" y="1669530"/>
                  <a:pt x="1015238" y="1717087"/>
                  <a:pt x="767434" y="1576917"/>
                </a:cubicBezTo>
                <a:cubicBezTo>
                  <a:pt x="802477" y="1531862"/>
                  <a:pt x="852539" y="1554390"/>
                  <a:pt x="890085" y="1559396"/>
                </a:cubicBezTo>
                <a:cubicBezTo>
                  <a:pt x="1132882" y="1591936"/>
                  <a:pt x="2003949" y="1514341"/>
                  <a:pt x="2129102" y="1556893"/>
                </a:cubicBezTo>
                <a:cubicBezTo>
                  <a:pt x="2204195" y="1584426"/>
                  <a:pt x="2286796" y="1594439"/>
                  <a:pt x="2369396" y="1576917"/>
                </a:cubicBezTo>
                <a:cubicBezTo>
                  <a:pt x="2469519" y="1554390"/>
                  <a:pt x="1881298" y="1519347"/>
                  <a:pt x="1746133" y="1421728"/>
                </a:cubicBezTo>
                <a:cubicBezTo>
                  <a:pt x="1678551" y="1374170"/>
                  <a:pt x="1082821" y="1146394"/>
                  <a:pt x="819999" y="1083817"/>
                </a:cubicBezTo>
                <a:cubicBezTo>
                  <a:pt x="857545" y="1041266"/>
                  <a:pt x="952662" y="1066296"/>
                  <a:pt x="940146" y="993707"/>
                </a:cubicBezTo>
                <a:cubicBezTo>
                  <a:pt x="794969" y="956162"/>
                  <a:pt x="627263" y="961168"/>
                  <a:pt x="459558" y="903598"/>
                </a:cubicBezTo>
                <a:cubicBezTo>
                  <a:pt x="537153" y="858543"/>
                  <a:pt x="622257" y="883573"/>
                  <a:pt x="699852" y="868556"/>
                </a:cubicBezTo>
                <a:cubicBezTo>
                  <a:pt x="657300" y="813489"/>
                  <a:pt x="582208" y="823500"/>
                  <a:pt x="522134" y="813489"/>
                </a:cubicBezTo>
                <a:cubicBezTo>
                  <a:pt x="464564" y="803476"/>
                  <a:pt x="349423" y="708360"/>
                  <a:pt x="374453" y="713367"/>
                </a:cubicBezTo>
                <a:cubicBezTo>
                  <a:pt x="607238" y="750912"/>
                  <a:pt x="842526" y="735895"/>
                  <a:pt x="1075312" y="773440"/>
                </a:cubicBezTo>
                <a:cubicBezTo>
                  <a:pt x="1152907" y="785955"/>
                  <a:pt x="1238011" y="810986"/>
                  <a:pt x="1275557" y="728385"/>
                </a:cubicBezTo>
                <a:cubicBezTo>
                  <a:pt x="1285569" y="703355"/>
                  <a:pt x="1278060" y="695846"/>
                  <a:pt x="1385692" y="725882"/>
                </a:cubicBezTo>
                <a:cubicBezTo>
                  <a:pt x="1425741" y="738397"/>
                  <a:pt x="1483311" y="750912"/>
                  <a:pt x="1525863" y="718373"/>
                </a:cubicBezTo>
                <a:cubicBezTo>
                  <a:pt x="1498330" y="678325"/>
                  <a:pt x="1445765" y="690839"/>
                  <a:pt x="1408219" y="680828"/>
                </a:cubicBezTo>
                <a:cubicBezTo>
                  <a:pt x="1305594" y="653294"/>
                  <a:pt x="922624" y="548166"/>
                  <a:pt x="825005" y="518129"/>
                </a:cubicBezTo>
                <a:cubicBezTo>
                  <a:pt x="619754" y="453051"/>
                  <a:pt x="492098" y="475578"/>
                  <a:pt x="286846" y="405492"/>
                </a:cubicBezTo>
                <a:cubicBezTo>
                  <a:pt x="356932" y="407995"/>
                  <a:pt x="336907" y="380462"/>
                  <a:pt x="406993" y="380462"/>
                </a:cubicBezTo>
                <a:cubicBezTo>
                  <a:pt x="437030" y="380462"/>
                  <a:pt x="472073" y="372954"/>
                  <a:pt x="472073" y="342917"/>
                </a:cubicBezTo>
                <a:cubicBezTo>
                  <a:pt x="472073" y="315384"/>
                  <a:pt x="104123" y="170207"/>
                  <a:pt x="156686" y="155188"/>
                </a:cubicBezTo>
                <a:cubicBezTo>
                  <a:pt x="301865" y="115140"/>
                  <a:pt x="667312" y="227777"/>
                  <a:pt x="579705" y="175213"/>
                </a:cubicBezTo>
                <a:cubicBezTo>
                  <a:pt x="447042" y="92613"/>
                  <a:pt x="427018" y="77594"/>
                  <a:pt x="326895" y="67583"/>
                </a:cubicBezTo>
                <a:cubicBezTo>
                  <a:pt x="296858" y="62576"/>
                  <a:pt x="244294" y="35043"/>
                  <a:pt x="181717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45617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71D8D58-B740-2B8B-A557-83D844C9C61D}"/>
              </a:ext>
            </a:extLst>
          </p:cNvPr>
          <p:cNvSpPr txBox="1"/>
          <p:nvPr/>
        </p:nvSpPr>
        <p:spPr>
          <a:xfrm>
            <a:off x="3322831" y="1443841"/>
            <a:ext cx="6702911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kern="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Robert John Kane</a:t>
            </a:r>
            <a:endParaRPr lang="en-US" sz="3200" b="1" kern="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kern="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Illinois State Medical Society </a:t>
            </a:r>
            <a:endParaRPr lang="en-US" sz="3200" b="1" kern="1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kern="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ISMIE Mutual Insurance Company</a:t>
            </a:r>
            <a:endParaRPr lang="en-US" sz="3200" b="1" kern="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kern="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Chief Legal Officer &amp; Chief Compliance Officer</a:t>
            </a:r>
            <a:endParaRPr lang="en-US" sz="3200" b="1" kern="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kern="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800" b="1" kern="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479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57D7CC0-3386-7C08-E636-7DD9CD2FC43C}"/>
              </a:ext>
            </a:extLst>
          </p:cNvPr>
          <p:cNvSpPr txBox="1"/>
          <p:nvPr/>
        </p:nvSpPr>
        <p:spPr>
          <a:xfrm>
            <a:off x="2961058" y="475448"/>
            <a:ext cx="707229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Brief History of Medical Societies and Tort Reform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36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Commercial Insurance Companies withdraw from Market</a:t>
            </a:r>
            <a:endParaRPr lang="en-US" sz="36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&gt;Late 1960s and early 1970s</a:t>
            </a:r>
            <a:endParaRPr lang="en-US" sz="36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&gt;Mid 1980s to 1980s</a:t>
            </a:r>
            <a:endParaRPr lang="en-US" sz="36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979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3CD3477-7830-B870-906B-31D860E9ACB5}"/>
              </a:ext>
            </a:extLst>
          </p:cNvPr>
          <p:cNvSpPr txBox="1"/>
          <p:nvPr/>
        </p:nvSpPr>
        <p:spPr>
          <a:xfrm>
            <a:off x="2947051" y="538078"/>
            <a:ext cx="7299239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Standard professional 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</a:t>
            </a: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iability 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nsurance -- claims made or occurrence</a:t>
            </a:r>
            <a:endParaRPr lang="en-US" sz="36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36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Excess &amp; surplus 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nsurance 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overage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36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Alternative risk 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ransfer market- captive (RRG, segregated cells)</a:t>
            </a:r>
            <a:endParaRPr lang="en-US" sz="36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315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32A85C-3B65-56C4-1CEE-ED1B3B6991CC}"/>
              </a:ext>
            </a:extLst>
          </p:cNvPr>
          <p:cNvSpPr txBox="1"/>
          <p:nvPr/>
        </p:nvSpPr>
        <p:spPr>
          <a:xfrm>
            <a:off x="857250" y="991275"/>
            <a:ext cx="1116874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Medical Society Experience</a:t>
            </a:r>
            <a:endParaRPr lang="en-US" sz="36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en-US" sz="36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&gt;Professional liability insurance very scarce</a:t>
            </a: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&gt;Physicians call on medical 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ociety to assist</a:t>
            </a: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&gt;Societies endeavor to help </a:t>
            </a: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&gt;Many societies create companies to cover member professional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liability.</a:t>
            </a:r>
            <a:endParaRPr lang="en-US" sz="36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391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839A36B-B5C6-3528-BEC3-A75CB5B0A0DE}"/>
              </a:ext>
            </a:extLst>
          </p:cNvPr>
          <p:cNvSpPr txBox="1"/>
          <p:nvPr/>
        </p:nvSpPr>
        <p:spPr>
          <a:xfrm>
            <a:off x="2622854" y="335845"/>
            <a:ext cx="7899008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Illinois State Medical Society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36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ISMS Insurance Services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36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ISMS Inter-Insurance Exchange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36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Mid 1980s “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occurrence”</a:t>
            </a: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“claims made”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36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Late 1990s conversion to mutual 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nsurance 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ompany </a:t>
            </a:r>
            <a:endParaRPr lang="en-US" sz="36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713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1226A33-E8E8-C6CF-E866-DF10D1579E42}"/>
              </a:ext>
            </a:extLst>
          </p:cNvPr>
          <p:cNvSpPr txBox="1"/>
          <p:nvPr/>
        </p:nvSpPr>
        <p:spPr>
          <a:xfrm>
            <a:off x="2438399" y="474345"/>
            <a:ext cx="8860972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MS &amp; Insurance Company Agreements</a:t>
            </a:r>
            <a:endParaRPr lang="en-US" sz="36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en-US" sz="36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MS premium 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iscounts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36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MS IP 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oyalty agreements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36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Joint partnership 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rives-MS membership</a:t>
            </a:r>
            <a:endParaRPr lang="en-US" sz="36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903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CEF88-FCB5-E303-1FBB-A2AFF1D1C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>
                <a:solidFill>
                  <a:srgbClr val="0070C0"/>
                </a:solidFill>
              </a:rPr>
              <a:t>Thank You</a:t>
            </a:r>
            <a:br>
              <a:rPr lang="en-US" sz="5400" dirty="0">
                <a:solidFill>
                  <a:srgbClr val="0070C0"/>
                </a:solidFill>
              </a:rPr>
            </a:br>
            <a:br>
              <a:rPr lang="en-US" sz="5400" dirty="0">
                <a:solidFill>
                  <a:srgbClr val="0070C0"/>
                </a:solidFill>
              </a:rPr>
            </a:br>
            <a:br>
              <a:rPr lang="en-US" dirty="0"/>
            </a:br>
            <a:br>
              <a:rPr lang="en-US" dirty="0"/>
            </a:br>
            <a:r>
              <a:rPr lang="en-US" sz="2400" dirty="0">
                <a:solidFill>
                  <a:srgbClr val="0070C0"/>
                </a:solidFill>
              </a:rPr>
              <a:t>Robert John Kane</a:t>
            </a:r>
            <a:br>
              <a:rPr lang="en-US" sz="2400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70C0"/>
                </a:solidFill>
              </a:rPr>
              <a:t>Illinois State Medical Society</a:t>
            </a:r>
            <a:br>
              <a:rPr lang="en-US" sz="2400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70C0"/>
                </a:solidFill>
              </a:rPr>
              <a:t>&amp; ISMIE Mutual</a:t>
            </a:r>
            <a:br>
              <a:rPr lang="en-US" sz="2400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70C0"/>
                </a:solidFill>
                <a:hlinkClick r:id="rId2"/>
              </a:rPr>
              <a:t>robertkane@isms.org</a:t>
            </a:r>
            <a:br>
              <a:rPr lang="en-US" sz="1400" dirty="0">
                <a:solidFill>
                  <a:srgbClr val="0070C0"/>
                </a:solidFill>
              </a:rPr>
            </a:br>
            <a:endParaRPr lang="en-US" sz="1400" dirty="0">
              <a:solidFill>
                <a:srgbClr val="0070C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14331F-E683-1FCB-643A-DEA31F55EB2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lumMod val="20000"/>
                <a:lumOff val="80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843956" y="2898897"/>
            <a:ext cx="501040" cy="722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758091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RegularSeed_2SEEDS">
      <a:dk1>
        <a:srgbClr val="000000"/>
      </a:dk1>
      <a:lt1>
        <a:srgbClr val="FFFFFF"/>
      </a:lt1>
      <a:dk2>
        <a:srgbClr val="23323E"/>
      </a:dk2>
      <a:lt2>
        <a:srgbClr val="E8E3E2"/>
      </a:lt2>
      <a:accent1>
        <a:srgbClr val="3B94B1"/>
      </a:accent1>
      <a:accent2>
        <a:srgbClr val="46B4A1"/>
      </a:accent2>
      <a:accent3>
        <a:srgbClr val="4D74C3"/>
      </a:accent3>
      <a:accent4>
        <a:srgbClr val="B13B58"/>
      </a:accent4>
      <a:accent5>
        <a:srgbClr val="C3604D"/>
      </a:accent5>
      <a:accent6>
        <a:srgbClr val="B1803B"/>
      </a:accent6>
      <a:hlink>
        <a:srgbClr val="BF5F3F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3727AFF1DF3E4EA8041DD4F068955E" ma:contentTypeVersion="18" ma:contentTypeDescription="Create a new document." ma:contentTypeScope="" ma:versionID="16abd74deadcbd73bb619c01289b0d9c">
  <xsd:schema xmlns:xsd="http://www.w3.org/2001/XMLSchema" xmlns:xs="http://www.w3.org/2001/XMLSchema" xmlns:p="http://schemas.microsoft.com/office/2006/metadata/properties" xmlns:ns2="dbe4802c-fa7e-493c-9d23-852354079e6c" xmlns:ns3="83ebce4f-d2b3-49b4-b0dc-4f8cc5f24958" targetNamespace="http://schemas.microsoft.com/office/2006/metadata/properties" ma:root="true" ma:fieldsID="2f242e6dfc1dfc54b3a9fb186f7c0404" ns2:_="" ns3:_="">
    <xsd:import namespace="dbe4802c-fa7e-493c-9d23-852354079e6c"/>
    <xsd:import namespace="83ebce4f-d2b3-49b4-b0dc-4f8cc5f249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e4802c-fa7e-493c-9d23-852354079e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721ec54-5c1f-4323-b38e-9ab34920dde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ebce4f-d2b3-49b4-b0dc-4f8cc5f2495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b41047d-f8db-49e4-a686-54d7950fadb2}" ma:internalName="TaxCatchAll" ma:showField="CatchAllData" ma:web="83ebce4f-d2b3-49b4-b0dc-4f8cc5f2495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2CE67BE-BD55-4D6D-8A49-EABE26733012}"/>
</file>

<file path=customXml/itemProps2.xml><?xml version="1.0" encoding="utf-8"?>
<ds:datastoreItem xmlns:ds="http://schemas.openxmlformats.org/officeDocument/2006/customXml" ds:itemID="{22E9B17E-6B92-476F-BD6E-E0E25618F359}"/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182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Elephant</vt:lpstr>
      <vt:lpstr>Times New Roman</vt:lpstr>
      <vt:lpstr>Wingdings</vt:lpstr>
      <vt:lpstr>BrushVTI</vt:lpstr>
      <vt:lpstr>Medical Malpractice Insurance:   Association Opportunities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   Robert John Kane Illinois State Medical Society &amp; ISMIE Mutual robertkane@isms.org </vt:lpstr>
    </vt:vector>
  </TitlesOfParts>
  <Company>ISMIE Mutual Insurance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Malpractice Insurance:   Association Opportunities</dc:title>
  <dc:creator>Gulley, Becky</dc:creator>
  <cp:lastModifiedBy>Maszinski, John</cp:lastModifiedBy>
  <cp:revision>7</cp:revision>
  <dcterms:created xsi:type="dcterms:W3CDTF">2024-09-12T17:39:46Z</dcterms:created>
  <dcterms:modified xsi:type="dcterms:W3CDTF">2024-09-16T21:10:14Z</dcterms:modified>
</cp:coreProperties>
</file>