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15"/>
  </p:notesMasterIdLst>
  <p:handoutMasterIdLst>
    <p:handoutMasterId r:id="rId16"/>
  </p:handoutMasterIdLst>
  <p:sldIdLst>
    <p:sldId id="543" r:id="rId5"/>
    <p:sldId id="3057" r:id="rId6"/>
    <p:sldId id="3056" r:id="rId7"/>
    <p:sldId id="3059" r:id="rId8"/>
    <p:sldId id="3060" r:id="rId9"/>
    <p:sldId id="3062" r:id="rId10"/>
    <p:sldId id="3058" r:id="rId11"/>
    <p:sldId id="3061" r:id="rId12"/>
    <p:sldId id="3063" r:id="rId13"/>
    <p:sldId id="3047" r:id="rId14"/>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0">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84" userDrawn="1">
          <p15:clr>
            <a:srgbClr val="A4A3A4"/>
          </p15:clr>
        </p15:guide>
        <p15:guide id="8" orient="horz" pos="2428">
          <p15:clr>
            <a:srgbClr val="A4A3A4"/>
          </p15:clr>
        </p15:guide>
        <p15:guide id="9" orient="horz" pos="1350">
          <p15:clr>
            <a:srgbClr val="A4A3A4"/>
          </p15:clr>
        </p15:guide>
        <p15:guide id="11" pos="687">
          <p15:clr>
            <a:srgbClr val="A4A3A4"/>
          </p15:clr>
        </p15:guide>
        <p15:guide id="12" orient="horz" pos="1690">
          <p15:clr>
            <a:srgbClr val="A4A3A4"/>
          </p15:clr>
        </p15:guide>
        <p15:guide id="13" orient="horz" pos="2916">
          <p15:clr>
            <a:srgbClr val="A4A3A4"/>
          </p15:clr>
        </p15:guide>
        <p15:guide id="16" pos="2879">
          <p15:clr>
            <a:srgbClr val="A4A3A4"/>
          </p15:clr>
        </p15:guide>
        <p15:guide id="17" orient="horz" pos="2956">
          <p15:clr>
            <a:srgbClr val="A4A3A4"/>
          </p15:clr>
        </p15:guide>
        <p15:guide id="18" pos="10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151"/>
    <a:srgbClr val="000000"/>
    <a:srgbClr val="452663"/>
    <a:srgbClr val="009DDC"/>
    <a:srgbClr val="FFC000"/>
    <a:srgbClr val="595959"/>
    <a:srgbClr val="C1D82F"/>
    <a:srgbClr val="FFFFFF"/>
    <a:srgbClr val="7B629C"/>
    <a:srgbClr val="7873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04" autoAdjust="0"/>
  </p:normalViewPr>
  <p:slideViewPr>
    <p:cSldViewPr snapToGrid="0">
      <p:cViewPr varScale="1">
        <p:scale>
          <a:sx n="48" d="100"/>
          <a:sy n="48" d="100"/>
        </p:scale>
        <p:origin x="1012" y="28"/>
      </p:cViewPr>
      <p:guideLst>
        <p:guide orient="horz" pos="800"/>
        <p:guide orient="horz" pos="1799"/>
        <p:guide orient="horz" pos="2124"/>
        <p:guide orient="horz" pos="2600"/>
        <p:guide orient="horz" pos="1630"/>
        <p:guide orient="horz" pos="1884"/>
        <p:guide orient="horz" pos="2428"/>
        <p:guide orient="horz" pos="1350"/>
        <p:guide pos="687"/>
        <p:guide orient="horz" pos="1690"/>
        <p:guide orient="horz" pos="2916"/>
        <p:guide pos="2879"/>
        <p:guide orient="horz" pos="2956"/>
        <p:guide pos="100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rgbClr val="413151"/>
                </a:solidFill>
                <a:latin typeface="Arial" panose="020B0604020202020204" pitchFamily="34" charset="0"/>
                <a:cs typeface="Arial" panose="020B0604020202020204" pitchFamily="34" charset="0"/>
              </a:rPr>
              <a:t>Physician Practice Ownership</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2012</c:v>
                </c:pt>
                <c:pt idx="1">
                  <c:v>2014</c:v>
                </c:pt>
                <c:pt idx="2">
                  <c:v>2016</c:v>
                </c:pt>
                <c:pt idx="3">
                  <c:v>2018</c:v>
                </c:pt>
                <c:pt idx="4">
                  <c:v>2020</c:v>
                </c:pt>
                <c:pt idx="5">
                  <c:v>2022</c:v>
                </c:pt>
              </c:numCache>
            </c:numRef>
          </c:cat>
          <c:val>
            <c:numRef>
              <c:f>Sheet1!$B$2:$B$7</c:f>
              <c:numCache>
                <c:formatCode>General</c:formatCode>
                <c:ptCount val="6"/>
              </c:numCache>
            </c:numRef>
          </c:val>
          <c:smooth val="0"/>
          <c:extLst>
            <c:ext xmlns:c16="http://schemas.microsoft.com/office/drawing/2014/chart" uri="{C3380CC4-5D6E-409C-BE32-E72D297353CC}">
              <c16:uniqueId val="{00000000-1410-4AAE-9A8D-C4FFEAC65C99}"/>
            </c:ext>
          </c:extLst>
        </c:ser>
        <c:ser>
          <c:idx val="1"/>
          <c:order val="1"/>
          <c:tx>
            <c:strRef>
              <c:f>Sheet1!$C$1</c:f>
              <c:strCache>
                <c:ptCount val="1"/>
                <c:pt idx="0">
                  <c:v>Column2</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2012</c:v>
                </c:pt>
                <c:pt idx="1">
                  <c:v>2014</c:v>
                </c:pt>
                <c:pt idx="2">
                  <c:v>2016</c:v>
                </c:pt>
                <c:pt idx="3">
                  <c:v>2018</c:v>
                </c:pt>
                <c:pt idx="4">
                  <c:v>2020</c:v>
                </c:pt>
                <c:pt idx="5">
                  <c:v>2022</c:v>
                </c:pt>
              </c:numCache>
            </c:numRef>
          </c:cat>
          <c:val>
            <c:numRef>
              <c:f>Sheet1!$C$2:$C$7</c:f>
              <c:numCache>
                <c:formatCode>General</c:formatCode>
                <c:ptCount val="6"/>
              </c:numCache>
            </c:numRef>
          </c:val>
          <c:smooth val="0"/>
          <c:extLst>
            <c:ext xmlns:c16="http://schemas.microsoft.com/office/drawing/2014/chart" uri="{C3380CC4-5D6E-409C-BE32-E72D297353CC}">
              <c16:uniqueId val="{00000001-1410-4AAE-9A8D-C4FFEAC65C99}"/>
            </c:ext>
          </c:extLst>
        </c:ser>
        <c:ser>
          <c:idx val="2"/>
          <c:order val="2"/>
          <c:tx>
            <c:strRef>
              <c:f>Sheet1!$D$1</c:f>
              <c:strCache>
                <c:ptCount val="1"/>
                <c:pt idx="0">
                  <c:v>Series 3</c:v>
                </c:pt>
              </c:strCache>
            </c:strRef>
          </c:tx>
          <c:spPr>
            <a:ln w="31750" cap="rnd">
              <a:solidFill>
                <a:schemeClr val="accent3"/>
              </a:solidFill>
              <a:round/>
            </a:ln>
            <a:effectLst/>
          </c:spPr>
          <c:marker>
            <c:symbol val="circle"/>
            <c:size val="17"/>
            <c:spPr>
              <a:solidFill>
                <a:schemeClr val="accent3"/>
              </a:solidFill>
              <a:ln>
                <a:noFill/>
              </a:ln>
              <a:effectLst/>
            </c:spPr>
          </c:marker>
          <c:dLbls>
            <c:dLbl>
              <c:idx val="0"/>
              <c:layout>
                <c:manualLayout>
                  <c:x val="-6.1336553945249596E-2"/>
                  <c:y val="0.15492332184601348"/>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7A5CA153-F220-412F-8A93-979AFC747CD7}" type="VALUE">
                      <a:rPr lang="en-US" sz="2400">
                        <a:solidFill>
                          <a:srgbClr val="413151"/>
                        </a:solidFill>
                      </a:rPr>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4376012781011069"/>
                      <c:h val="0.20401309577979149"/>
                    </c:manualLayout>
                  </c15:layout>
                  <c15:dlblFieldTable/>
                  <c15:showDataLabelsRange val="0"/>
                </c:ext>
                <c:ext xmlns:c16="http://schemas.microsoft.com/office/drawing/2014/chart" uri="{C3380CC4-5D6E-409C-BE32-E72D297353CC}">
                  <c16:uniqueId val="{00000003-1410-4AAE-9A8D-C4FFEAC65C99}"/>
                </c:ext>
              </c:extLst>
            </c:dLbl>
            <c:dLbl>
              <c:idx val="1"/>
              <c:layout>
                <c:manualLayout>
                  <c:x val="-5.2789886771399952E-2"/>
                  <c:y val="-0.1082594652811337"/>
                </c:manualLayout>
              </c:layout>
              <c:tx>
                <c:rich>
                  <a:bodyPr rot="0" spcFirstLastPara="1" vertOverflow="ellipsis" vert="horz" wrap="square" lIns="38100" tIns="19050" rIns="38100" bIns="19050" anchor="ctr" anchorCtr="1">
                    <a:spAutoFit/>
                  </a:bodyPr>
                  <a:lstStyle/>
                  <a:p>
                    <a:pPr>
                      <a:defRPr lang="en-US" sz="2400" b="1" i="0" u="none" strike="noStrike" kern="1200" baseline="0">
                        <a:solidFill>
                          <a:prstClr val="white"/>
                        </a:solidFill>
                        <a:latin typeface="+mn-lt"/>
                        <a:ea typeface="+mn-ea"/>
                        <a:cs typeface="+mn-cs"/>
                      </a:defRPr>
                    </a:pPr>
                    <a:fld id="{8A7A597A-1076-49B2-A650-885F048F41BE}" type="VALUE">
                      <a:rPr lang="en-US" sz="2400" b="1" i="0" u="none" strike="noStrike" kern="1200" baseline="0" dirty="0">
                        <a:solidFill>
                          <a:srgbClr val="413151"/>
                        </a:solidFill>
                        <a:latin typeface="+mn-lt"/>
                        <a:ea typeface="+mn-ea"/>
                        <a:cs typeface="+mn-cs"/>
                      </a:rPr>
                      <a:pPr>
                        <a:defRPr lang="en-US" sz="2400">
                          <a:solidFill>
                            <a:prstClr val="white"/>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prstClr val="white"/>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410-4AAE-9A8D-C4FFEAC65C99}"/>
                </c:ext>
              </c:extLst>
            </c:dLbl>
            <c:dLbl>
              <c:idx val="2"/>
              <c:layout>
                <c:manualLayout>
                  <c:x val="-8.1775394017776767E-2"/>
                  <c:y val="6.719553017449674E-2"/>
                </c:manualLayout>
              </c:layout>
              <c:tx>
                <c:rich>
                  <a:bodyPr rot="0" spcFirstLastPara="1" vertOverflow="ellipsis" vert="horz" wrap="square" lIns="38100" tIns="19050" rIns="38100" bIns="19050" anchor="ctr" anchorCtr="1">
                    <a:spAutoFit/>
                  </a:bodyPr>
                  <a:lstStyle/>
                  <a:p>
                    <a:pPr>
                      <a:defRPr lang="en-US" sz="2400" b="1" i="0" u="none" strike="noStrike" kern="1200" baseline="0">
                        <a:solidFill>
                          <a:prstClr val="white"/>
                        </a:solidFill>
                        <a:latin typeface="+mn-lt"/>
                        <a:ea typeface="+mn-ea"/>
                        <a:cs typeface="+mn-cs"/>
                      </a:defRPr>
                    </a:pPr>
                    <a:fld id="{A588DE50-1ECE-42E8-9B8F-4D5204C9F900}" type="VALUE">
                      <a:rPr lang="en-US">
                        <a:solidFill>
                          <a:srgbClr val="413151"/>
                        </a:solidFill>
                      </a:rPr>
                      <a:pPr>
                        <a:defRPr lang="en-US" sz="2400">
                          <a:solidFill>
                            <a:prstClr val="white"/>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prstClr val="white"/>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410-4AAE-9A8D-C4FFEAC65C99}"/>
                </c:ext>
              </c:extLst>
            </c:dLbl>
            <c:dLbl>
              <c:idx val="3"/>
              <c:layout>
                <c:manualLayout>
                  <c:x val="-5.058376760875917E-2"/>
                  <c:y val="-7.8394785203579592E-2"/>
                </c:manualLayout>
              </c:layout>
              <c:tx>
                <c:rich>
                  <a:bodyPr rot="0" spcFirstLastPara="1" vertOverflow="ellipsis" vert="horz" wrap="square" lIns="38100" tIns="19050" rIns="38100" bIns="19050" anchor="ctr" anchorCtr="0">
                    <a:spAutoFit/>
                  </a:bodyPr>
                  <a:lstStyle/>
                  <a:p>
                    <a:pPr algn="ctr" rtl="0">
                      <a:defRPr lang="en-US" sz="2400" b="1" i="0" u="none" strike="noStrike" kern="1200" baseline="0">
                        <a:solidFill>
                          <a:prstClr val="white"/>
                        </a:solidFill>
                        <a:latin typeface="+mn-lt"/>
                        <a:ea typeface="+mn-ea"/>
                        <a:cs typeface="+mn-cs"/>
                      </a:defRPr>
                    </a:pPr>
                    <a:fld id="{B9365335-04BF-4C7B-B484-89F78D14349B}" type="VALUE">
                      <a:rPr lang="en-US">
                        <a:solidFill>
                          <a:srgbClr val="413151"/>
                        </a:solidFill>
                      </a:rPr>
                      <a:pPr algn="ctr" rtl="0">
                        <a:defRPr lang="en-US" sz="2400">
                          <a:solidFill>
                            <a:prstClr val="white"/>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2400" b="1" i="0" u="none" strike="noStrike" kern="1200" baseline="0">
                      <a:solidFill>
                        <a:prstClr val="white"/>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410-4AAE-9A8D-C4FFEAC65C99}"/>
                </c:ext>
              </c:extLst>
            </c:dLbl>
            <c:dLbl>
              <c:idx val="4"/>
              <c:layout>
                <c:manualLayout>
                  <c:x val="-8.016508805964484E-2"/>
                  <c:y val="-9.7060210252050846E-2"/>
                </c:manualLayout>
              </c:layout>
              <c:tx>
                <c:rich>
                  <a:bodyPr rot="0" spcFirstLastPara="1" vertOverflow="ellipsis" vert="horz" wrap="square" lIns="38100" tIns="19050" rIns="38100" bIns="19050" anchor="ctr" anchorCtr="0">
                    <a:spAutoFit/>
                  </a:bodyPr>
                  <a:lstStyle/>
                  <a:p>
                    <a:pPr algn="ctr" rtl="0">
                      <a:defRPr lang="en-US" sz="2400" b="1" i="0" u="none" strike="noStrike" kern="1200" baseline="0">
                        <a:solidFill>
                          <a:prstClr val="white"/>
                        </a:solidFill>
                        <a:latin typeface="+mn-lt"/>
                        <a:ea typeface="+mn-ea"/>
                        <a:cs typeface="+mn-cs"/>
                      </a:defRPr>
                    </a:pPr>
                    <a:fld id="{134D9379-4E32-4888-A282-5DA7B7CDA066}" type="VALUE">
                      <a:rPr lang="en-US">
                        <a:solidFill>
                          <a:srgbClr val="413151"/>
                        </a:solidFill>
                      </a:rPr>
                      <a:pPr algn="ctr" rtl="0">
                        <a:defRPr lang="en-US" sz="2400">
                          <a:solidFill>
                            <a:prstClr val="white"/>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2400" b="1" i="0" u="none" strike="noStrike" kern="1200" baseline="0">
                      <a:solidFill>
                        <a:prstClr val="white"/>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410-4AAE-9A8D-C4FFEAC65C99}"/>
                </c:ext>
              </c:extLst>
            </c:dLbl>
            <c:dLbl>
              <c:idx val="5"/>
              <c:layout>
                <c:manualLayout>
                  <c:x val="-3.6448070802743975E-2"/>
                  <c:y val="0.1007932952617451"/>
                </c:manualLayout>
              </c:layout>
              <c:tx>
                <c:rich>
                  <a:bodyPr rot="0" spcFirstLastPara="1" vertOverflow="ellipsis" vert="horz" wrap="square" lIns="38100" tIns="19050" rIns="38100" bIns="19050" anchor="ctr" anchorCtr="0">
                    <a:spAutoFit/>
                  </a:bodyPr>
                  <a:lstStyle/>
                  <a:p>
                    <a:pPr algn="ctr" rtl="0">
                      <a:defRPr lang="en-US" sz="2400" b="1" i="0" u="none" strike="noStrike" kern="1200" baseline="0">
                        <a:solidFill>
                          <a:prstClr val="white"/>
                        </a:solidFill>
                        <a:latin typeface="+mn-lt"/>
                        <a:ea typeface="+mn-ea"/>
                        <a:cs typeface="+mn-cs"/>
                      </a:defRPr>
                    </a:pPr>
                    <a:fld id="{9D7219EB-52FD-4203-B7AC-A8A5A85068D8}" type="VALUE">
                      <a:rPr lang="en-US">
                        <a:solidFill>
                          <a:srgbClr val="413151"/>
                        </a:solidFill>
                      </a:rPr>
                      <a:pPr algn="ctr" rtl="0">
                        <a:defRPr lang="en-US" sz="2400">
                          <a:solidFill>
                            <a:prstClr val="white"/>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2400" b="1" i="0" u="none" strike="noStrike" kern="1200" baseline="0">
                      <a:solidFill>
                        <a:prstClr val="white"/>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410-4AAE-9A8D-C4FFEAC65C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2012</c:v>
                </c:pt>
                <c:pt idx="1">
                  <c:v>2014</c:v>
                </c:pt>
                <c:pt idx="2">
                  <c:v>2016</c:v>
                </c:pt>
                <c:pt idx="3">
                  <c:v>2018</c:v>
                </c:pt>
                <c:pt idx="4">
                  <c:v>2020</c:v>
                </c:pt>
                <c:pt idx="5">
                  <c:v>2022</c:v>
                </c:pt>
              </c:numCache>
            </c:numRef>
          </c:cat>
          <c:val>
            <c:numRef>
              <c:f>Sheet1!$D$2:$D$7</c:f>
              <c:numCache>
                <c:formatCode>0.00%</c:formatCode>
                <c:ptCount val="6"/>
                <c:pt idx="0">
                  <c:v>0.60099999999999998</c:v>
                </c:pt>
                <c:pt idx="1">
                  <c:v>0.56799999999999995</c:v>
                </c:pt>
                <c:pt idx="2">
                  <c:v>0.55800000000000005</c:v>
                </c:pt>
                <c:pt idx="3" formatCode="0%">
                  <c:v>0.54</c:v>
                </c:pt>
                <c:pt idx="4">
                  <c:v>0.49099999999999999</c:v>
                </c:pt>
                <c:pt idx="5">
                  <c:v>0.46700000000000003</c:v>
                </c:pt>
              </c:numCache>
            </c:numRef>
          </c:val>
          <c:smooth val="0"/>
          <c:extLst>
            <c:ext xmlns:c16="http://schemas.microsoft.com/office/drawing/2014/chart" uri="{C3380CC4-5D6E-409C-BE32-E72D297353CC}">
              <c16:uniqueId val="{00000002-1410-4AAE-9A8D-C4FFEAC65C99}"/>
            </c:ext>
          </c:extLst>
        </c:ser>
        <c:dLbls>
          <c:dLblPos val="ctr"/>
          <c:showLegendKey val="0"/>
          <c:showVal val="1"/>
          <c:showCatName val="0"/>
          <c:showSerName val="0"/>
          <c:showPercent val="0"/>
          <c:showBubbleSize val="0"/>
        </c:dLbls>
        <c:marker val="1"/>
        <c:smooth val="0"/>
        <c:axId val="724070944"/>
        <c:axId val="724070224"/>
      </c:lineChart>
      <c:catAx>
        <c:axId val="7240709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24070224"/>
        <c:crosses val="autoZero"/>
        <c:auto val="1"/>
        <c:lblAlgn val="ctr"/>
        <c:lblOffset val="100"/>
        <c:noMultiLvlLbl val="0"/>
      </c:catAx>
      <c:valAx>
        <c:axId val="724070224"/>
        <c:scaling>
          <c:orientation val="minMax"/>
          <c:max val="0.70000000000000007"/>
          <c:min val="0.4"/>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2407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9/23/2024</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9/23/2024</a:t>
            </a:fld>
            <a:endParaRPr lang="en-US"/>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here to talk to you about Truth in Advertising. </a:t>
            </a:r>
          </a:p>
        </p:txBody>
      </p:sp>
      <p:sp>
        <p:nvSpPr>
          <p:cNvPr id="4" name="Slide Number Placeholder 3"/>
          <p:cNvSpPr>
            <a:spLocks noGrp="1"/>
          </p:cNvSpPr>
          <p:nvPr>
            <p:ph type="sldNum" sz="quarter" idx="10"/>
          </p:nvPr>
        </p:nvSpPr>
        <p:spPr/>
        <p:txBody>
          <a:bodyPr/>
          <a:lstStyle/>
          <a:p>
            <a:fld id="{21633E5F-3683-0140-832F-D6B972C1BC5D}" type="slidenum">
              <a:rPr lang="en-US" smtClean="0"/>
              <a:t>1</a:t>
            </a:fld>
            <a:endParaRPr lang="en-US" dirty="0"/>
          </a:p>
        </p:txBody>
      </p:sp>
    </p:spTree>
    <p:extLst>
      <p:ext uri="{BB962C8B-B14F-4D97-AF65-F5344CB8AC3E}">
        <p14:creationId xmlns:p14="http://schemas.microsoft.com/office/powerpoint/2010/main" val="159805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2</a:t>
            </a:fld>
            <a:endParaRPr lang="en-US"/>
          </a:p>
        </p:txBody>
      </p:sp>
    </p:spTree>
    <p:extLst>
      <p:ext uri="{BB962C8B-B14F-4D97-AF65-F5344CB8AC3E}">
        <p14:creationId xmlns:p14="http://schemas.microsoft.com/office/powerpoint/2010/main" val="270236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physicians who own their own practice is going down. In 2022, only about 47% of physicians owned their practice, down from 60% in 2012. This means more and more physicians are employed. In 2022, about half of all physicians were employees according to AMA data. Other surveys show this number as considerably higher. In any case, this means you’re more likely than ever to work as an employed physician. </a:t>
            </a:r>
          </a:p>
          <a:p>
            <a:endParaRPr lang="en-US" dirty="0"/>
          </a:p>
          <a:p>
            <a:r>
              <a:rPr lang="en-US" dirty="0"/>
              <a:t>This means you must navigate contracting in a consolidated world where health plans and employers have bargaining power. </a:t>
            </a:r>
          </a:p>
        </p:txBody>
      </p:sp>
      <p:sp>
        <p:nvSpPr>
          <p:cNvPr id="4" name="Slide Number Placeholder 3"/>
          <p:cNvSpPr>
            <a:spLocks noGrp="1"/>
          </p:cNvSpPr>
          <p:nvPr>
            <p:ph type="sldNum" sz="quarter" idx="5"/>
          </p:nvPr>
        </p:nvSpPr>
        <p:spPr/>
        <p:txBody>
          <a:bodyPr/>
          <a:lstStyle/>
          <a:p>
            <a:fld id="{21633E5F-3683-0140-832F-D6B972C1BC5D}" type="slidenum">
              <a:rPr lang="en-US" smtClean="0"/>
              <a:t>3</a:t>
            </a:fld>
            <a:endParaRPr lang="en-US"/>
          </a:p>
        </p:txBody>
      </p:sp>
    </p:spTree>
    <p:extLst>
      <p:ext uri="{BB962C8B-B14F-4D97-AF65-F5344CB8AC3E}">
        <p14:creationId xmlns:p14="http://schemas.microsoft.com/office/powerpoint/2010/main" val="398439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4</a:t>
            </a:fld>
            <a:endParaRPr lang="en-US"/>
          </a:p>
        </p:txBody>
      </p:sp>
    </p:spTree>
    <p:extLst>
      <p:ext uri="{BB962C8B-B14F-4D97-AF65-F5344CB8AC3E}">
        <p14:creationId xmlns:p14="http://schemas.microsoft.com/office/powerpoint/2010/main" val="289042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5</a:t>
            </a:fld>
            <a:endParaRPr lang="en-US"/>
          </a:p>
        </p:txBody>
      </p:sp>
    </p:spTree>
    <p:extLst>
      <p:ext uri="{BB962C8B-B14F-4D97-AF65-F5344CB8AC3E}">
        <p14:creationId xmlns:p14="http://schemas.microsoft.com/office/powerpoint/2010/main" val="53446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https://jamanetwork.com/journals/jama/fullarticle/2799909</a:t>
            </a:r>
          </a:p>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6</a:t>
            </a:fld>
            <a:endParaRPr lang="en-US"/>
          </a:p>
        </p:txBody>
      </p:sp>
    </p:spTree>
    <p:extLst>
      <p:ext uri="{BB962C8B-B14F-4D97-AF65-F5344CB8AC3E}">
        <p14:creationId xmlns:p14="http://schemas.microsoft.com/office/powerpoint/2010/main" val="281116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7</a:t>
            </a:fld>
            <a:endParaRPr lang="en-US"/>
          </a:p>
        </p:txBody>
      </p:sp>
    </p:spTree>
    <p:extLst>
      <p:ext uri="{BB962C8B-B14F-4D97-AF65-F5344CB8AC3E}">
        <p14:creationId xmlns:p14="http://schemas.microsoft.com/office/powerpoint/2010/main" val="135342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33E5F-3683-0140-832F-D6B972C1BC5D}" type="slidenum">
              <a:rPr lang="en-US" smtClean="0"/>
              <a:t>10</a:t>
            </a:fld>
            <a:endParaRPr lang="en-US" dirty="0"/>
          </a:p>
        </p:txBody>
      </p:sp>
    </p:spTree>
    <p:extLst>
      <p:ext uri="{BB962C8B-B14F-4D97-AF65-F5344CB8AC3E}">
        <p14:creationId xmlns:p14="http://schemas.microsoft.com/office/powerpoint/2010/main" val="1148021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37419" y="3496316"/>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p:cNvSpPr>
            <a:spLocks noGrp="1"/>
          </p:cNvSpPr>
          <p:nvPr>
            <p:ph type="title"/>
          </p:nvPr>
        </p:nvSpPr>
        <p:spPr>
          <a:xfrm>
            <a:off x="743689" y="1786800"/>
            <a:ext cx="7643094" cy="1643620"/>
          </a:xfrm>
          <a:prstGeom prst="rect">
            <a:avLst/>
          </a:prstGeom>
        </p:spPr>
        <p:txBody>
          <a:bodyPr anchor="ctr">
            <a:normAutofit/>
          </a:bodyPr>
          <a:lstStyle>
            <a:lvl1pPr algn="ctr">
              <a:lnSpc>
                <a:spcPct val="90000"/>
              </a:lnSpc>
              <a:defRPr sz="3600">
                <a:solidFill>
                  <a:schemeClr val="bg1"/>
                </a:solidFill>
              </a:defRPr>
            </a:lvl1pPr>
          </a:lstStyle>
          <a:p>
            <a:r>
              <a:rPr lang="en-US"/>
              <a:t>Click to edit Master title style</a:t>
            </a:r>
          </a:p>
        </p:txBody>
      </p:sp>
      <p:pic>
        <p:nvPicPr>
          <p:cNvPr id="6" name="Picture 5">
            <a:extLst>
              <a:ext uri="{FF2B5EF4-FFF2-40B4-BE49-F238E27FC236}">
                <a16:creationId xmlns:a16="http://schemas.microsoft.com/office/drawing/2014/main" id="{05F5A386-AEC8-E94D-88E5-3E2290BC388F}"/>
              </a:ext>
            </a:extLst>
          </p:cNvPr>
          <p:cNvPicPr>
            <a:picLocks noChangeAspect="1"/>
          </p:cNvPicPr>
          <p:nvPr userDrawn="1"/>
        </p:nvPicPr>
        <p:blipFill>
          <a:blip r:embed="rId3"/>
          <a:stretch>
            <a:fillRect/>
          </a:stretch>
        </p:blipFill>
        <p:spPr>
          <a:xfrm>
            <a:off x="3911600" y="310896"/>
            <a:ext cx="1320800" cy="571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3"/>
            <a:ext cx="925830" cy="274637"/>
          </a:xfrm>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91157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998C8A29-533D-0940-BB9D-D30331F28254}"/>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8" name="Title 1">
            <a:extLst>
              <a:ext uri="{FF2B5EF4-FFF2-40B4-BE49-F238E27FC236}">
                <a16:creationId xmlns:a16="http://schemas.microsoft.com/office/drawing/2014/main" id="{487E1A22-9763-F444-93DA-F4507D539AF2}"/>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rgbClr val="452663"/>
                </a:solidFill>
                <a:latin typeface="Arial" panose="020B0604020202020204" pitchFamily="34" charset="0"/>
                <a:cs typeface="Arial" panose="020B0604020202020204" pitchFamily="34" charset="0"/>
              </a:defRPr>
            </a:lvl1pPr>
          </a:lstStyle>
          <a:p>
            <a:endParaRPr lang="en-US"/>
          </a:p>
        </p:txBody>
      </p:sp>
      <p:sp>
        <p:nvSpPr>
          <p:cNvPr id="6" name="Slide Number Placeholder 12">
            <a:extLst>
              <a:ext uri="{FF2B5EF4-FFF2-40B4-BE49-F238E27FC236}">
                <a16:creationId xmlns:a16="http://schemas.microsoft.com/office/drawing/2014/main" id="{8BDE6DCB-1812-1B4E-9DF9-DD1CC7FEEBFC}"/>
              </a:ext>
            </a:extLst>
          </p:cNvPr>
          <p:cNvSpPr>
            <a:spLocks noGrp="1"/>
          </p:cNvSpPr>
          <p:nvPr>
            <p:ph type="sldNum" sz="quarter" idx="10"/>
          </p:nvPr>
        </p:nvSpPr>
        <p:spPr>
          <a:xfrm>
            <a:off x="205404" y="4795463"/>
            <a:ext cx="925830" cy="274637"/>
          </a:xfrm>
        </p:spPr>
        <p:txBody>
          <a:bodyPr/>
          <a:lstStyle/>
          <a:p>
            <a:fld id="{DA05D499-8038-C642-91E0-FF7B8677CF19}" type="slidenum">
              <a:rPr lang="en-US" smtClean="0"/>
              <a:pPr/>
              <a:t>‹#›</a:t>
            </a:fld>
            <a:endParaRPr lang="en-US"/>
          </a:p>
        </p:txBody>
      </p:sp>
    </p:spTree>
    <p:extLst>
      <p:ext uri="{BB962C8B-B14F-4D97-AF65-F5344CB8AC3E}">
        <p14:creationId xmlns:p14="http://schemas.microsoft.com/office/powerpoint/2010/main" val="20372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E4D69E-57A6-4C47-A98E-D762EA1BED2B}"/>
              </a:ext>
            </a:extLst>
          </p:cNvPr>
          <p:cNvPicPr>
            <a:picLocks noChangeAspect="1"/>
          </p:cNvPicPr>
          <p:nvPr userDrawn="1"/>
        </p:nvPicPr>
        <p:blipFill>
          <a:blip r:embed="rId2"/>
          <a:stretch>
            <a:fillRect/>
          </a:stretch>
        </p:blipFill>
        <p:spPr>
          <a:xfrm>
            <a:off x="2222515" y="1441450"/>
            <a:ext cx="4698970" cy="200099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33A5970E-9FBC-F54F-8BB2-5D3D3E7F8656}"/>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22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75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3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5E359902-25D4-9B48-874E-E1A3C84CE6A5}"/>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58B2209-B006-9944-8A59-C4BD357A5BB6}"/>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
        <p:nvSpPr>
          <p:cNvPr id="8" name="Text Placeholder 2">
            <a:extLst>
              <a:ext uri="{FF2B5EF4-FFF2-40B4-BE49-F238E27FC236}">
                <a16:creationId xmlns:a16="http://schemas.microsoft.com/office/drawing/2014/main" id="{B307E9BA-8318-E54E-A02A-420F28B23462}"/>
              </a:ext>
            </a:extLst>
          </p:cNvPr>
          <p:cNvSpPr>
            <a:spLocks noGrp="1"/>
          </p:cNvSpPr>
          <p:nvPr>
            <p:ph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4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24818"/>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a:p>
        </p:txBody>
      </p:sp>
      <p:sp>
        <p:nvSpPr>
          <p:cNvPr id="7" name="Title 6">
            <a:extLst>
              <a:ext uri="{FF2B5EF4-FFF2-40B4-BE49-F238E27FC236}">
                <a16:creationId xmlns:a16="http://schemas.microsoft.com/office/drawing/2014/main" id="{D12133F8-DEFA-8145-89CC-D83720DE8C58}"/>
              </a:ext>
            </a:extLst>
          </p:cNvPr>
          <p:cNvSpPr>
            <a:spLocks noGrp="1"/>
          </p:cNvSpPr>
          <p:nvPr>
            <p:ph type="title"/>
          </p:nvPr>
        </p:nvSpPr>
        <p:spPr/>
        <p:txBody>
          <a:bodyPr/>
          <a:lstStyle/>
          <a:p>
            <a:r>
              <a:rPr lang="en-US"/>
              <a:t>Click to edit Master title style</a:t>
            </a:r>
          </a:p>
        </p:txBody>
      </p:sp>
      <p:sp>
        <p:nvSpPr>
          <p:cNvPr id="9" name="TextBox 8">
            <a:extLst>
              <a:ext uri="{FF2B5EF4-FFF2-40B4-BE49-F238E27FC236}">
                <a16:creationId xmlns:a16="http://schemas.microsoft.com/office/drawing/2014/main" id="{E34DB66D-50D3-7C4B-B4DD-B66C0DEE1B4F}"/>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223348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a:p>
        </p:txBody>
      </p:sp>
      <p:sp>
        <p:nvSpPr>
          <p:cNvPr id="6" name="Title 5">
            <a:extLst>
              <a:ext uri="{FF2B5EF4-FFF2-40B4-BE49-F238E27FC236}">
                <a16:creationId xmlns:a16="http://schemas.microsoft.com/office/drawing/2014/main" id="{A2C7EF6A-DD33-7449-B5FB-6713C84C7E50}"/>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AF97A610-4F7A-3749-8F2E-95CD62FA9FE8}"/>
              </a:ext>
            </a:extLst>
          </p:cNvPr>
          <p:cNvSpPr txBox="1"/>
          <p:nvPr userDrawn="1"/>
        </p:nvSpPr>
        <p:spPr>
          <a:xfrm>
            <a:off x="7541442" y="122549"/>
            <a:ext cx="1602557" cy="369332"/>
          </a:xfrm>
          <a:prstGeom prst="rect">
            <a:avLst/>
          </a:prstGeom>
          <a:solidFill>
            <a:srgbClr val="FF0000"/>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i="0" cap="all" baseline="0">
                <a:solidFill>
                  <a:schemeClr val="bg1">
                    <a:lumMod val="95000"/>
                  </a:schemeClr>
                </a:solidFill>
                <a:latin typeface="Arial" charset="0"/>
                <a:ea typeface="Arial" charset="0"/>
                <a:cs typeface="Arial" charset="0"/>
              </a:rPr>
              <a:t>Confidential and proprietary</a:t>
            </a:r>
            <a:endParaRPr lang="en-US" sz="900" b="1" i="0" cap="all" baseline="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82486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19_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530B84F-5750-B644-89E3-F4C93E0C1BB9}"/>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pic>
        <p:nvPicPr>
          <p:cNvPr id="4" name="Picture 3" descr="A picture containing text, clipart, vector graphics&#10;&#10;Description automatically generated">
            <a:extLst>
              <a:ext uri="{FF2B5EF4-FFF2-40B4-BE49-F238E27FC236}">
                <a16:creationId xmlns:a16="http://schemas.microsoft.com/office/drawing/2014/main" id="{1FC96E8A-ADD9-A845-ADE6-D0553CF32456}"/>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6" name="Slide Number Placeholder 12">
            <a:extLst>
              <a:ext uri="{FF2B5EF4-FFF2-40B4-BE49-F238E27FC236}">
                <a16:creationId xmlns:a16="http://schemas.microsoft.com/office/drawing/2014/main" id="{8AE42A41-B99C-374B-887C-15294BF0D069}"/>
              </a:ext>
            </a:extLst>
          </p:cNvPr>
          <p:cNvSpPr txBox="1">
            <a:spLocks/>
          </p:cNvSpPr>
          <p:nvPr userDrawn="1"/>
        </p:nvSpPr>
        <p:spPr>
          <a:xfrm>
            <a:off x="205404" y="4795463"/>
            <a:ext cx="925830" cy="27463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452663"/>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05D499-8038-C642-91E0-FF7B8677CF19}" type="slidenum">
              <a:rPr lang="en-US" smtClean="0"/>
              <a:pPr/>
              <a:t>‹#›</a:t>
            </a:fld>
            <a:endParaRPr lang="en-US"/>
          </a:p>
        </p:txBody>
      </p:sp>
    </p:spTree>
    <p:extLst>
      <p:ext uri="{BB962C8B-B14F-4D97-AF65-F5344CB8AC3E}">
        <p14:creationId xmlns:p14="http://schemas.microsoft.com/office/powerpoint/2010/main" val="174141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p:txBody>
          <a:bodyPr/>
          <a:lstStyle/>
          <a:p>
            <a:fld id="{DA05D499-8038-C642-91E0-FF7B8677CF19}" type="slidenum">
              <a:rPr lang="en-US" smtClean="0"/>
              <a:pPr/>
              <a:t>‹#›</a:t>
            </a:fld>
            <a:endParaRPr lang="en-US"/>
          </a:p>
        </p:txBody>
      </p:sp>
      <p:pic>
        <p:nvPicPr>
          <p:cNvPr id="3" name="Picture 2" descr="A picture containing text, clipart, vector graphics&#10;&#10;Description automatically generated">
            <a:extLst>
              <a:ext uri="{FF2B5EF4-FFF2-40B4-BE49-F238E27FC236}">
                <a16:creationId xmlns:a16="http://schemas.microsoft.com/office/drawing/2014/main" id="{C78288B6-96A7-DD41-BF2F-195F50C52825}"/>
              </a:ext>
            </a:extLst>
          </p:cNvPr>
          <p:cNvPicPr>
            <a:picLocks noChangeAspect="1"/>
          </p:cNvPicPr>
          <p:nvPr userDrawn="1"/>
        </p:nvPicPr>
        <p:blipFill>
          <a:blip r:embed="rId3"/>
          <a:stretch>
            <a:fillRect/>
          </a:stretch>
        </p:blipFill>
        <p:spPr>
          <a:xfrm>
            <a:off x="7761787" y="3405672"/>
            <a:ext cx="646390" cy="987879"/>
          </a:xfrm>
          <a:prstGeom prst="rect">
            <a:avLst/>
          </a:prstGeom>
        </p:spPr>
      </p:pic>
      <p:sp>
        <p:nvSpPr>
          <p:cNvPr id="6" name="Title 1">
            <a:extLst>
              <a:ext uri="{FF2B5EF4-FFF2-40B4-BE49-F238E27FC236}">
                <a16:creationId xmlns:a16="http://schemas.microsoft.com/office/drawing/2014/main" id="{905FB6C3-CFDE-4C40-BE64-529A31BCDB07}"/>
              </a:ext>
            </a:extLst>
          </p:cNvPr>
          <p:cNvSpPr>
            <a:spLocks noGrp="1"/>
          </p:cNvSpPr>
          <p:nvPr>
            <p:ph type="title"/>
          </p:nvPr>
        </p:nvSpPr>
        <p:spPr>
          <a:xfrm>
            <a:off x="729763" y="1123950"/>
            <a:ext cx="7666892" cy="2006600"/>
          </a:xfrm>
          <a:prstGeom prst="rect">
            <a:avLst/>
          </a:prstGeom>
          <a:ln w="0">
            <a:noFill/>
          </a:ln>
        </p:spPr>
        <p:txBody>
          <a:bodyPr anchor="ctr">
            <a:normAutofit/>
          </a:bodyPr>
          <a:lstStyle>
            <a:lvl1pPr algn="l">
              <a:lnSpc>
                <a:spcPts val="4300"/>
              </a:lnSpc>
              <a:defRPr sz="4000" spc="0">
                <a:ln>
                  <a:noFill/>
                </a:ln>
                <a:solidFill>
                  <a:schemeClr val="bg1"/>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4008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4665946"/>
            <a:ext cx="9144000" cy="4813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35680" y="1328483"/>
            <a:ext cx="7886700" cy="34029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5404"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541515"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2023 American Medical Association. All rights reserved.</a:t>
            </a:r>
          </a:p>
        </p:txBody>
      </p:sp>
      <p:sp>
        <p:nvSpPr>
          <p:cNvPr id="4" name="Title Placeholder 3">
            <a:extLst>
              <a:ext uri="{FF2B5EF4-FFF2-40B4-BE49-F238E27FC236}">
                <a16:creationId xmlns:a16="http://schemas.microsoft.com/office/drawing/2014/main" id="{D182E4D1-4366-7B4B-ACD5-F58B2257D18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pic>
        <p:nvPicPr>
          <p:cNvPr id="8" name="Picture 7">
            <a:extLst>
              <a:ext uri="{FF2B5EF4-FFF2-40B4-BE49-F238E27FC236}">
                <a16:creationId xmlns:a16="http://schemas.microsoft.com/office/drawing/2014/main" id="{52118F65-B733-9D4F-B495-A380F759DDAF}"/>
              </a:ext>
            </a:extLst>
          </p:cNvPr>
          <p:cNvPicPr>
            <a:picLocks noChangeAspect="1"/>
          </p:cNvPicPr>
          <p:nvPr userDrawn="1"/>
        </p:nvPicPr>
        <p:blipFill>
          <a:blip r:embed="rId14"/>
          <a:stretch>
            <a:fillRect/>
          </a:stretch>
        </p:blipFill>
        <p:spPr>
          <a:xfrm>
            <a:off x="5550135" y="4785723"/>
            <a:ext cx="3378200" cy="279400"/>
          </a:xfrm>
          <a:prstGeom prst="rect">
            <a:avLst/>
          </a:prstGeom>
        </p:spPr>
      </p:pic>
    </p:spTree>
    <p:extLst>
      <p:ext uri="{BB962C8B-B14F-4D97-AF65-F5344CB8AC3E}">
        <p14:creationId xmlns:p14="http://schemas.microsoft.com/office/powerpoint/2010/main" val="559990143"/>
      </p:ext>
    </p:extLst>
  </p:cSld>
  <p:clrMap bg1="lt1" tx1="dk1" bg2="lt2" tx2="dk2" accent1="accent1" accent2="accent2" accent3="accent3" accent4="accent4" accent5="accent5" accent6="accent6" hlink="hlink" folHlink="folHlink"/>
  <p:sldLayoutIdLst>
    <p:sldLayoutId id="2147483742" r:id="rId1"/>
    <p:sldLayoutId id="2147483695" r:id="rId2"/>
    <p:sldLayoutId id="2147483697" r:id="rId3"/>
    <p:sldLayoutId id="2147483699" r:id="rId4"/>
    <p:sldLayoutId id="2147483775" r:id="rId5"/>
    <p:sldLayoutId id="2147483776" r:id="rId6"/>
    <p:sldLayoutId id="2147483777" r:id="rId7"/>
    <p:sldLayoutId id="2147483782" r:id="rId8"/>
    <p:sldLayoutId id="2147483779" r:id="rId9"/>
    <p:sldLayoutId id="2147483781" r:id="rId10"/>
    <p:sldLayoutId id="2147483783" r:id="rId11"/>
    <p:sldLayoutId id="2147483725" r:id="rId12"/>
  </p:sldLayoutIdLst>
  <p:hf hdr="0" ftr="0" dt="0"/>
  <p:txStyles>
    <p:titleStyle>
      <a:lvl1pPr algn="l" defTabSz="914400" rtl="0" eaLnBrk="1" latinLnBrk="0" hangingPunct="1">
        <a:lnSpc>
          <a:spcPct val="100000"/>
        </a:lnSpc>
        <a:spcBef>
          <a:spcPct val="0"/>
        </a:spcBef>
        <a:buNone/>
        <a:defRPr sz="26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a:buChar char="•"/>
        <a:defRPr sz="18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0"/>
        </a:spcBef>
        <a:spcAft>
          <a:spcPts val="600"/>
        </a:spcAft>
        <a:buFont typeface="Arial"/>
        <a:buChar char="•"/>
        <a:defRPr sz="16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0"/>
        </a:spcBef>
        <a:spcAft>
          <a:spcPts val="600"/>
        </a:spcAft>
        <a:buFont typeface="Arial"/>
        <a:buChar char="•"/>
        <a:defRPr sz="14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0"/>
        </a:spcBef>
        <a:spcAft>
          <a:spcPts val="600"/>
        </a:spcAft>
        <a:buFont typeface="Arial"/>
        <a:buChar char="•"/>
        <a:defRPr sz="12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0"/>
        </a:spcBef>
        <a:spcAft>
          <a:spcPts val="600"/>
        </a:spcAft>
        <a:buFont typeface="Arial"/>
        <a:buChar char="•"/>
        <a:defRPr sz="10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ma-assn.org/system/files/advocacy-issue-brief-physician-union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BDCCA8A-7998-404A-B45A-7328D428CC17}"/>
              </a:ext>
            </a:extLst>
          </p:cNvPr>
          <p:cNvSpPr>
            <a:spLocks noGrp="1"/>
          </p:cNvSpPr>
          <p:nvPr>
            <p:ph type="subTitle" idx="1"/>
          </p:nvPr>
        </p:nvSpPr>
        <p:spPr>
          <a:xfrm>
            <a:off x="737419" y="3496316"/>
            <a:ext cx="7649497" cy="1407378"/>
          </a:xfrm>
        </p:spPr>
        <p:txBody>
          <a:bodyPr>
            <a:noAutofit/>
          </a:bodyPr>
          <a:lstStyle/>
          <a:p>
            <a:pPr>
              <a:spcBef>
                <a:spcPts val="200"/>
              </a:spcBef>
            </a:pPr>
            <a:r>
              <a:rPr lang="en-US" dirty="0"/>
              <a:t>ASMAC Fall Conference</a:t>
            </a:r>
          </a:p>
          <a:p>
            <a:pPr>
              <a:spcBef>
                <a:spcPts val="200"/>
              </a:spcBef>
            </a:pPr>
            <a:r>
              <a:rPr lang="en-US" dirty="0"/>
              <a:t>October 2024</a:t>
            </a:r>
          </a:p>
        </p:txBody>
      </p:sp>
      <p:sp>
        <p:nvSpPr>
          <p:cNvPr id="3" name="Title 2"/>
          <p:cNvSpPr>
            <a:spLocks noGrp="1"/>
          </p:cNvSpPr>
          <p:nvPr>
            <p:ph type="title"/>
          </p:nvPr>
        </p:nvSpPr>
        <p:spPr>
          <a:xfrm>
            <a:off x="743689" y="1647184"/>
            <a:ext cx="7643094" cy="1643620"/>
          </a:xfrm>
        </p:spPr>
        <p:txBody>
          <a:bodyPr>
            <a:normAutofit/>
          </a:bodyPr>
          <a:lstStyle/>
          <a:p>
            <a:r>
              <a:rPr lang="en-US" sz="4400" dirty="0"/>
              <a:t>Physician Unions</a:t>
            </a:r>
          </a:p>
        </p:txBody>
      </p:sp>
    </p:spTree>
    <p:extLst>
      <p:ext uri="{BB962C8B-B14F-4D97-AF65-F5344CB8AC3E}">
        <p14:creationId xmlns:p14="http://schemas.microsoft.com/office/powerpoint/2010/main" val="248535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79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FD3AA4-EE73-4024-8117-F16C048AC8F9}"/>
              </a:ext>
            </a:extLst>
          </p:cNvPr>
          <p:cNvSpPr>
            <a:spLocks noGrp="1"/>
          </p:cNvSpPr>
          <p:nvPr>
            <p:ph type="sldNum" sz="quarter" idx="10"/>
          </p:nvPr>
        </p:nvSpPr>
        <p:spPr/>
        <p:txBody>
          <a:bodyPr/>
          <a:lstStyle/>
          <a:p>
            <a:fld id="{DA05D499-8038-C642-91E0-FF7B8677CF19}" type="slidenum">
              <a:rPr lang="en-US" smtClean="0"/>
              <a:pPr/>
              <a:t>2</a:t>
            </a:fld>
            <a:endParaRPr lang="en-US"/>
          </a:p>
        </p:txBody>
      </p:sp>
      <p:sp>
        <p:nvSpPr>
          <p:cNvPr id="3" name="Title 2">
            <a:extLst>
              <a:ext uri="{FF2B5EF4-FFF2-40B4-BE49-F238E27FC236}">
                <a16:creationId xmlns:a16="http://schemas.microsoft.com/office/drawing/2014/main" id="{FD020821-6C2B-5EAC-7D1B-C8C98DEC2D50}"/>
              </a:ext>
            </a:extLst>
          </p:cNvPr>
          <p:cNvSpPr>
            <a:spLocks noGrp="1"/>
          </p:cNvSpPr>
          <p:nvPr>
            <p:ph type="title"/>
          </p:nvPr>
        </p:nvSpPr>
        <p:spPr/>
        <p:txBody>
          <a:bodyPr/>
          <a:lstStyle/>
          <a:p>
            <a:r>
              <a:rPr lang="en-US" dirty="0"/>
              <a:t>AMA policy on physician unions</a:t>
            </a:r>
          </a:p>
        </p:txBody>
      </p:sp>
      <p:sp>
        <p:nvSpPr>
          <p:cNvPr id="4" name="Content Placeholder 3">
            <a:extLst>
              <a:ext uri="{FF2B5EF4-FFF2-40B4-BE49-F238E27FC236}">
                <a16:creationId xmlns:a16="http://schemas.microsoft.com/office/drawing/2014/main" id="{400D5273-C5C2-9D8E-47D6-B22722E0EFD4}"/>
              </a:ext>
            </a:extLst>
          </p:cNvPr>
          <p:cNvSpPr>
            <a:spLocks noGrp="1"/>
          </p:cNvSpPr>
          <p:nvPr>
            <p:ph idx="1"/>
          </p:nvPr>
        </p:nvSpPr>
        <p:spPr>
          <a:xfrm>
            <a:off x="635679" y="1328483"/>
            <a:ext cx="8163763" cy="3402921"/>
          </a:xfrm>
        </p:spPr>
        <p:txBody>
          <a:bodyPr>
            <a:normAutofit fontScale="92500"/>
          </a:bodyPr>
          <a:lstStyle/>
          <a:p>
            <a:pPr marL="342900" marR="0" lvl="0" indent="-342900">
              <a:lnSpc>
                <a:spcPct val="107000"/>
              </a:lnSpc>
              <a:spcBef>
                <a:spcPts val="600"/>
              </a:spcBef>
              <a:spcAft>
                <a:spcPts val="0"/>
              </a:spcAft>
              <a:buFont typeface="Symbol" panose="05050102010706020507" pitchFamily="18" charset="2"/>
              <a:buChar char=""/>
            </a:pPr>
            <a:r>
              <a:rPr lang="en-US" sz="2400" dirty="0">
                <a:effectLst/>
                <a:latin typeface="Aptos" panose="020B0004020202020204" pitchFamily="34" charset="0"/>
                <a:ea typeface="Aptos" panose="020B0004020202020204" pitchFamily="34" charset="0"/>
                <a:cs typeface="Times New Roman" panose="02020603050405020304" pitchFamily="18" charset="0"/>
              </a:rPr>
              <a:t>Supports the right of physicians to engage in collective bargaining</a:t>
            </a:r>
          </a:p>
          <a:p>
            <a:pPr marL="342900" marR="0" lvl="0" indent="-342900">
              <a:lnSpc>
                <a:spcPct val="107000"/>
              </a:lnSpc>
              <a:spcBef>
                <a:spcPts val="600"/>
              </a:spcBef>
              <a:spcAft>
                <a:spcPts val="0"/>
              </a:spcAft>
              <a:buFont typeface="Symbol" panose="05050102010706020507" pitchFamily="18" charset="2"/>
              <a:buChar char=""/>
            </a:pPr>
            <a:r>
              <a:rPr lang="en-US" sz="2400" dirty="0">
                <a:effectLst/>
                <a:latin typeface="Aptos" panose="020B0004020202020204" pitchFamily="34" charset="0"/>
                <a:ea typeface="Aptos" panose="020B0004020202020204" pitchFamily="34" charset="0"/>
                <a:cs typeface="Times New Roman" panose="02020603050405020304" pitchFamily="18" charset="0"/>
              </a:rPr>
              <a:t>Supports expanding the definition of “supervisor” </a:t>
            </a:r>
          </a:p>
          <a:p>
            <a:pPr marL="342900" marR="0" lvl="0" indent="-342900">
              <a:lnSpc>
                <a:spcPct val="107000"/>
              </a:lnSpc>
              <a:spcBef>
                <a:spcPts val="600"/>
              </a:spcBef>
              <a:spcAft>
                <a:spcPts val="0"/>
              </a:spcAft>
              <a:buFont typeface="Symbol" panose="05050102010706020507" pitchFamily="18" charset="2"/>
              <a:buChar char=""/>
            </a:pPr>
            <a:r>
              <a:rPr lang="en-US" sz="2400" dirty="0">
                <a:effectLst/>
                <a:latin typeface="Aptos" panose="020B0004020202020204" pitchFamily="34" charset="0"/>
                <a:ea typeface="Aptos" panose="020B0004020202020204" pitchFamily="34" charset="0"/>
                <a:cs typeface="Times New Roman" panose="02020603050405020304" pitchFamily="18" charset="0"/>
              </a:rPr>
              <a:t>Encourages physicians who engage in advocacy activities to avoid forming unions with workers who do not share physicians’ primary and overriding commitment to patients</a:t>
            </a:r>
          </a:p>
          <a:p>
            <a:pPr marL="342900" marR="0" lvl="0" indent="-342900">
              <a:lnSpc>
                <a:spcPct val="107000"/>
              </a:lnSpc>
              <a:spcBef>
                <a:spcPts val="600"/>
              </a:spcBef>
              <a:spcAft>
                <a:spcPts val="800"/>
              </a:spcAft>
              <a:buFont typeface="Symbol" panose="05050102010706020507" pitchFamily="18" charset="2"/>
              <a:buChar char=""/>
            </a:pPr>
            <a:r>
              <a:rPr lang="en-US" sz="2400" dirty="0">
                <a:effectLst/>
                <a:latin typeface="Aptos" panose="020B0004020202020204" pitchFamily="34" charset="0"/>
                <a:ea typeface="Aptos" panose="020B0004020202020204" pitchFamily="34" charset="0"/>
                <a:cs typeface="Times New Roman" panose="02020603050405020304" pitchFamily="18" charset="0"/>
              </a:rPr>
              <a:t>AMA Code of Ethics prohibits engaging in any strike that involves withholding essential medical services from patients</a:t>
            </a:r>
          </a:p>
          <a:p>
            <a:endParaRPr lang="en-US" dirty="0"/>
          </a:p>
        </p:txBody>
      </p:sp>
    </p:spTree>
    <p:extLst>
      <p:ext uri="{BB962C8B-B14F-4D97-AF65-F5344CB8AC3E}">
        <p14:creationId xmlns:p14="http://schemas.microsoft.com/office/powerpoint/2010/main" val="102652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163F64-7073-6F96-E37D-BE2E1716A894}"/>
              </a:ext>
            </a:extLst>
          </p:cNvPr>
          <p:cNvSpPr>
            <a:spLocks noGrp="1"/>
          </p:cNvSpPr>
          <p:nvPr>
            <p:ph type="sldNum" sz="quarter" idx="10"/>
          </p:nvPr>
        </p:nvSpPr>
        <p:spPr/>
        <p:txBody>
          <a:bodyPr/>
          <a:lstStyle/>
          <a:p>
            <a:fld id="{DA05D499-8038-C642-91E0-FF7B8677CF19}" type="slidenum">
              <a:rPr lang="en-US" smtClean="0"/>
              <a:pPr/>
              <a:t>3</a:t>
            </a:fld>
            <a:endParaRPr lang="en-US"/>
          </a:p>
        </p:txBody>
      </p:sp>
      <p:sp>
        <p:nvSpPr>
          <p:cNvPr id="3" name="Title 2">
            <a:extLst>
              <a:ext uri="{FF2B5EF4-FFF2-40B4-BE49-F238E27FC236}">
                <a16:creationId xmlns:a16="http://schemas.microsoft.com/office/drawing/2014/main" id="{6BB561C8-B536-3370-2310-F5E59F2E11F3}"/>
              </a:ext>
            </a:extLst>
          </p:cNvPr>
          <p:cNvSpPr>
            <a:spLocks noGrp="1"/>
          </p:cNvSpPr>
          <p:nvPr>
            <p:ph type="title"/>
          </p:nvPr>
        </p:nvSpPr>
        <p:spPr/>
        <p:txBody>
          <a:bodyPr/>
          <a:lstStyle/>
          <a:p>
            <a:r>
              <a:rPr lang="en-US" dirty="0"/>
              <a:t>AMA Research: practice ownership is declining</a:t>
            </a:r>
          </a:p>
        </p:txBody>
      </p:sp>
      <p:graphicFrame>
        <p:nvGraphicFramePr>
          <p:cNvPr id="14" name="Content Placeholder 13">
            <a:extLst>
              <a:ext uri="{FF2B5EF4-FFF2-40B4-BE49-F238E27FC236}">
                <a16:creationId xmlns:a16="http://schemas.microsoft.com/office/drawing/2014/main" id="{4EEE5092-4502-FCB1-5987-302701405A48}"/>
              </a:ext>
            </a:extLst>
          </p:cNvPr>
          <p:cNvGraphicFramePr>
            <a:graphicFrameLocks noGrp="1"/>
          </p:cNvGraphicFramePr>
          <p:nvPr>
            <p:ph idx="1"/>
            <p:extLst>
              <p:ext uri="{D42A27DB-BD31-4B8C-83A1-F6EECF244321}">
                <p14:modId xmlns:p14="http://schemas.microsoft.com/office/powerpoint/2010/main" val="2384639629"/>
              </p:ext>
            </p:extLst>
          </p:nvPr>
        </p:nvGraphicFramePr>
        <p:xfrm>
          <a:off x="205404" y="1945606"/>
          <a:ext cx="7203262" cy="284985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Folded Corner 14">
            <a:extLst>
              <a:ext uri="{FF2B5EF4-FFF2-40B4-BE49-F238E27FC236}">
                <a16:creationId xmlns:a16="http://schemas.microsoft.com/office/drawing/2014/main" id="{BCEF7D7C-AC9D-F16C-C9C9-16850058061F}"/>
              </a:ext>
            </a:extLst>
          </p:cNvPr>
          <p:cNvSpPr/>
          <p:nvPr/>
        </p:nvSpPr>
        <p:spPr>
          <a:xfrm>
            <a:off x="6400800" y="1531088"/>
            <a:ext cx="2743200" cy="1605518"/>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49.7% of physicians were employed in 2022</a:t>
            </a:r>
          </a:p>
        </p:txBody>
      </p:sp>
    </p:spTree>
    <p:extLst>
      <p:ext uri="{BB962C8B-B14F-4D97-AF65-F5344CB8AC3E}">
        <p14:creationId xmlns:p14="http://schemas.microsoft.com/office/powerpoint/2010/main" val="5925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53C891-62E9-9839-64E6-CE26DBDFADD5}"/>
              </a:ext>
            </a:extLst>
          </p:cNvPr>
          <p:cNvSpPr>
            <a:spLocks noGrp="1"/>
          </p:cNvSpPr>
          <p:nvPr>
            <p:ph type="sldNum" sz="quarter" idx="10"/>
          </p:nvPr>
        </p:nvSpPr>
        <p:spPr/>
        <p:txBody>
          <a:bodyPr/>
          <a:lstStyle/>
          <a:p>
            <a:fld id="{DA05D499-8038-C642-91E0-FF7B8677CF19}" type="slidenum">
              <a:rPr lang="en-US" smtClean="0"/>
              <a:pPr/>
              <a:t>4</a:t>
            </a:fld>
            <a:endParaRPr lang="en-US"/>
          </a:p>
        </p:txBody>
      </p:sp>
      <p:sp>
        <p:nvSpPr>
          <p:cNvPr id="3" name="Title 2">
            <a:extLst>
              <a:ext uri="{FF2B5EF4-FFF2-40B4-BE49-F238E27FC236}">
                <a16:creationId xmlns:a16="http://schemas.microsoft.com/office/drawing/2014/main" id="{9E1F28A4-E3F1-89EB-98EE-C7FCA4D60D26}"/>
              </a:ext>
            </a:extLst>
          </p:cNvPr>
          <p:cNvSpPr>
            <a:spLocks noGrp="1"/>
          </p:cNvSpPr>
          <p:nvPr>
            <p:ph type="title"/>
          </p:nvPr>
        </p:nvSpPr>
        <p:spPr/>
        <p:txBody>
          <a:bodyPr/>
          <a:lstStyle/>
          <a:p>
            <a:r>
              <a:rPr lang="en-US" dirty="0"/>
              <a:t>Unionization Landscape</a:t>
            </a:r>
          </a:p>
        </p:txBody>
      </p:sp>
      <p:sp>
        <p:nvSpPr>
          <p:cNvPr id="8" name="Content Placeholder 7">
            <a:extLst>
              <a:ext uri="{FF2B5EF4-FFF2-40B4-BE49-F238E27FC236}">
                <a16:creationId xmlns:a16="http://schemas.microsoft.com/office/drawing/2014/main" id="{2243EBC1-28B3-2C03-8079-3687C11D66FC}"/>
              </a:ext>
            </a:extLst>
          </p:cNvPr>
          <p:cNvSpPr>
            <a:spLocks noGrp="1"/>
          </p:cNvSpPr>
          <p:nvPr>
            <p:ph idx="1"/>
          </p:nvPr>
        </p:nvSpPr>
        <p:spPr/>
        <p:txBody>
          <a:bodyPr>
            <a:normAutofit fontScale="92500" lnSpcReduction="20000"/>
          </a:bodyPr>
          <a:lstStyle/>
          <a:p>
            <a:r>
              <a:rPr lang="en-US" sz="2400" dirty="0">
                <a:effectLst/>
                <a:latin typeface="Aptos" panose="020B0004020202020204" pitchFamily="34" charset="0"/>
                <a:ea typeface="Aptos" panose="020B0004020202020204" pitchFamily="34" charset="0"/>
                <a:cs typeface="Times New Roman" panose="02020603050405020304" pitchFamily="18" charset="0"/>
              </a:rPr>
              <a:t>AMA estimates that 11,000+ physicians and physicians in training joined unions in 2023 and 2024</a:t>
            </a:r>
            <a:endParaRPr lang="en-US" sz="2400" b="1" dirty="0">
              <a:latin typeface="Aptos" panose="020B0004020202020204" pitchFamily="34" charset="0"/>
              <a:cs typeface="Times New Roman" panose="02020603050405020304" pitchFamily="18" charset="0"/>
            </a:endParaRPr>
          </a:p>
          <a:p>
            <a:r>
              <a:rPr lang="en-US" sz="2400" b="1" dirty="0">
                <a:latin typeface="Aptos" panose="020B0004020202020204" pitchFamily="34" charset="0"/>
                <a:cs typeface="Times New Roman" panose="02020603050405020304" pitchFamily="18" charset="0"/>
              </a:rPr>
              <a:t>Skyrocketing among residents</a:t>
            </a:r>
          </a:p>
          <a:p>
            <a:pPr lvl="1"/>
            <a:r>
              <a:rPr lang="en-US" sz="2200" dirty="0">
                <a:latin typeface="Aptos" panose="020B0004020202020204" pitchFamily="34" charset="0"/>
                <a:cs typeface="Times New Roman" panose="02020603050405020304" pitchFamily="18" charset="0"/>
              </a:rPr>
              <a:t>Committee of Interns and Residents (CIR) represents 20% of medical residents</a:t>
            </a:r>
          </a:p>
          <a:p>
            <a:pPr lvl="1"/>
            <a:r>
              <a:rPr lang="en-US" sz="2200" dirty="0">
                <a:latin typeface="Aptos" panose="020B0004020202020204" pitchFamily="34" charset="0"/>
                <a:cs typeface="Times New Roman" panose="02020603050405020304" pitchFamily="18" charset="0"/>
              </a:rPr>
              <a:t> Up from 10% in 2019</a:t>
            </a:r>
          </a:p>
          <a:p>
            <a:pPr marL="285750" indent="-285750">
              <a:buFont typeface="Arial" panose="020B0604020202020204" pitchFamily="34" charset="0"/>
              <a:buChar char="•"/>
            </a:pPr>
            <a:r>
              <a:rPr lang="en-US" sz="2400" b="1" dirty="0">
                <a:latin typeface="Aptos" panose="020B0004020202020204" pitchFamily="34" charset="0"/>
                <a:cs typeface="Times New Roman" panose="02020603050405020304" pitchFamily="18" charset="0"/>
              </a:rPr>
              <a:t>Growing among employed physicians</a:t>
            </a:r>
          </a:p>
          <a:p>
            <a:pPr marL="742950" lvl="1" indent="-285750">
              <a:buFont typeface="Arial" panose="020B0604020202020204" pitchFamily="34" charset="0"/>
              <a:buChar char="•"/>
            </a:pPr>
            <a:r>
              <a:rPr lang="en-US" sz="2200" dirty="0">
                <a:latin typeface="Aptos" panose="020B0004020202020204" pitchFamily="34" charset="0"/>
                <a:cs typeface="Times New Roman" panose="02020603050405020304" pitchFamily="18" charset="0"/>
              </a:rPr>
              <a:t>6.3% of physicians, 7.1% of surgeons union members in 2023</a:t>
            </a:r>
          </a:p>
          <a:p>
            <a:pPr marL="742950" lvl="1" indent="-285750">
              <a:buFont typeface="Arial" panose="020B0604020202020204" pitchFamily="34" charset="0"/>
              <a:buChar char="•"/>
            </a:pPr>
            <a:r>
              <a:rPr lang="en-US" sz="2200" dirty="0">
                <a:latin typeface="Aptos" panose="020B0004020202020204" pitchFamily="34" charset="0"/>
                <a:cs typeface="Times New Roman" panose="02020603050405020304" pitchFamily="18" charset="0"/>
              </a:rPr>
              <a:t>Up from 5.7% in 2014</a:t>
            </a:r>
          </a:p>
          <a:p>
            <a:pPr marL="742950" lvl="1" indent="-285750">
              <a:buFont typeface="Arial" panose="020B0604020202020204" pitchFamily="34" charset="0"/>
              <a:buChar char="•"/>
            </a:pPr>
            <a:r>
              <a:rPr lang="en-US" sz="2200" dirty="0">
                <a:latin typeface="Aptos" panose="020B0004020202020204" pitchFamily="34" charset="0"/>
                <a:cs typeface="Times New Roman" panose="02020603050405020304" pitchFamily="18" charset="0"/>
              </a:rPr>
              <a:t>More are covered under union contracts</a:t>
            </a:r>
          </a:p>
          <a:p>
            <a:pPr marL="285750" indent="-285750">
              <a:buFont typeface="Arial" panose="020B0604020202020204" pitchFamily="34" charset="0"/>
              <a:buChar char="•"/>
            </a:pPr>
            <a:endParaRPr lang="en-US" sz="2400" dirty="0">
              <a:latin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1992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EB9CF0-7C83-5A47-0664-2BDA75EB9EAF}"/>
              </a:ext>
            </a:extLst>
          </p:cNvPr>
          <p:cNvSpPr>
            <a:spLocks noGrp="1"/>
          </p:cNvSpPr>
          <p:nvPr>
            <p:ph type="sldNum" sz="quarter" idx="10"/>
          </p:nvPr>
        </p:nvSpPr>
        <p:spPr/>
        <p:txBody>
          <a:bodyPr/>
          <a:lstStyle/>
          <a:p>
            <a:fld id="{DA05D499-8038-C642-91E0-FF7B8677CF19}" type="slidenum">
              <a:rPr lang="en-US" smtClean="0"/>
              <a:pPr/>
              <a:t>5</a:t>
            </a:fld>
            <a:endParaRPr lang="en-US"/>
          </a:p>
        </p:txBody>
      </p:sp>
      <p:sp>
        <p:nvSpPr>
          <p:cNvPr id="3" name="Title 2">
            <a:extLst>
              <a:ext uri="{FF2B5EF4-FFF2-40B4-BE49-F238E27FC236}">
                <a16:creationId xmlns:a16="http://schemas.microsoft.com/office/drawing/2014/main" id="{BAD1691D-DDC8-1538-421C-3DA6807324F6}"/>
              </a:ext>
            </a:extLst>
          </p:cNvPr>
          <p:cNvSpPr>
            <a:spLocks noGrp="1"/>
          </p:cNvSpPr>
          <p:nvPr>
            <p:ph type="title"/>
          </p:nvPr>
        </p:nvSpPr>
        <p:spPr/>
        <p:txBody>
          <a:bodyPr/>
          <a:lstStyle/>
          <a:p>
            <a:r>
              <a:rPr lang="en-US" dirty="0"/>
              <a:t>Unionization Landscape</a:t>
            </a:r>
          </a:p>
        </p:txBody>
      </p:sp>
      <p:graphicFrame>
        <p:nvGraphicFramePr>
          <p:cNvPr id="5" name="Content Placeholder 4">
            <a:extLst>
              <a:ext uri="{FF2B5EF4-FFF2-40B4-BE49-F238E27FC236}">
                <a16:creationId xmlns:a16="http://schemas.microsoft.com/office/drawing/2014/main" id="{AB3A7CB7-A0A9-E61A-F3B0-F888DBCA3969}"/>
              </a:ext>
            </a:extLst>
          </p:cNvPr>
          <p:cNvGraphicFramePr>
            <a:graphicFrameLocks noGrp="1"/>
          </p:cNvGraphicFramePr>
          <p:nvPr>
            <p:ph idx="1"/>
            <p:extLst>
              <p:ext uri="{D42A27DB-BD31-4B8C-83A1-F6EECF244321}">
                <p14:modId xmlns:p14="http://schemas.microsoft.com/office/powerpoint/2010/main" val="1511164869"/>
              </p:ext>
            </p:extLst>
          </p:nvPr>
        </p:nvGraphicFramePr>
        <p:xfrm>
          <a:off x="635000" y="1328738"/>
          <a:ext cx="7886700" cy="29667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3136210007"/>
                    </a:ext>
                  </a:extLst>
                </a:gridCol>
                <a:gridCol w="3943350">
                  <a:extLst>
                    <a:ext uri="{9D8B030D-6E8A-4147-A177-3AD203B41FA5}">
                      <a16:colId xmlns:a16="http://schemas.microsoft.com/office/drawing/2014/main" val="3108165078"/>
                    </a:ext>
                  </a:extLst>
                </a:gridCol>
              </a:tblGrid>
              <a:tr h="370840">
                <a:tc>
                  <a:txBody>
                    <a:bodyPr/>
                    <a:lstStyle/>
                    <a:p>
                      <a:r>
                        <a:rPr lang="en-US" dirty="0"/>
                        <a:t>Residents and Fellows</a:t>
                      </a:r>
                    </a:p>
                  </a:txBody>
                  <a:tcPr/>
                </a:tc>
                <a:tc>
                  <a:txBody>
                    <a:bodyPr/>
                    <a:lstStyle/>
                    <a:p>
                      <a:r>
                        <a:rPr lang="en-US" dirty="0"/>
                        <a:t>Employed Physicians</a:t>
                      </a:r>
                    </a:p>
                  </a:txBody>
                  <a:tcPr/>
                </a:tc>
                <a:extLst>
                  <a:ext uri="{0D108BD9-81ED-4DB2-BD59-A6C34878D82A}">
                    <a16:rowId xmlns:a16="http://schemas.microsoft.com/office/drawing/2014/main" val="452723256"/>
                  </a:ext>
                </a:extLst>
              </a:tr>
              <a:tr h="370840">
                <a:tc>
                  <a:txBody>
                    <a:bodyPr/>
                    <a:lstStyle/>
                    <a:p>
                      <a:r>
                        <a:rPr lang="en-US" dirty="0"/>
                        <a:t>Northwestern University</a:t>
                      </a:r>
                    </a:p>
                  </a:txBody>
                  <a:tcPr/>
                </a:tc>
                <a:tc>
                  <a:txBody>
                    <a:bodyPr/>
                    <a:lstStyle/>
                    <a:p>
                      <a:r>
                        <a:rPr lang="en-US" dirty="0"/>
                        <a:t>Allina - Minnesota &amp; Wisconsin</a:t>
                      </a:r>
                    </a:p>
                  </a:txBody>
                  <a:tcPr/>
                </a:tc>
                <a:extLst>
                  <a:ext uri="{0D108BD9-81ED-4DB2-BD59-A6C34878D82A}">
                    <a16:rowId xmlns:a16="http://schemas.microsoft.com/office/drawing/2014/main" val="3482170173"/>
                  </a:ext>
                </a:extLst>
              </a:tr>
              <a:tr h="370840">
                <a:tc>
                  <a:txBody>
                    <a:bodyPr/>
                    <a:lstStyle/>
                    <a:p>
                      <a:r>
                        <a:rPr lang="en-US" dirty="0"/>
                        <a:t>Mass General Brigham - Boston</a:t>
                      </a:r>
                    </a:p>
                  </a:txBody>
                  <a:tcPr/>
                </a:tc>
                <a:tc>
                  <a:txBody>
                    <a:bodyPr/>
                    <a:lstStyle/>
                    <a:p>
                      <a:r>
                        <a:rPr lang="en-US" dirty="0"/>
                        <a:t>Salem Hospital (Mass General Brigham)</a:t>
                      </a:r>
                    </a:p>
                  </a:txBody>
                  <a:tcPr/>
                </a:tc>
                <a:extLst>
                  <a:ext uri="{0D108BD9-81ED-4DB2-BD59-A6C34878D82A}">
                    <a16:rowId xmlns:a16="http://schemas.microsoft.com/office/drawing/2014/main" val="1078732718"/>
                  </a:ext>
                </a:extLst>
              </a:tr>
              <a:tr h="370840">
                <a:tc>
                  <a:txBody>
                    <a:bodyPr/>
                    <a:lstStyle/>
                    <a:p>
                      <a:r>
                        <a:rPr lang="en-US" dirty="0"/>
                        <a:t>University of Pennsylvania</a:t>
                      </a:r>
                    </a:p>
                  </a:txBody>
                  <a:tcPr/>
                </a:tc>
                <a:tc>
                  <a:txBody>
                    <a:bodyPr/>
                    <a:lstStyle/>
                    <a:p>
                      <a:r>
                        <a:rPr lang="en-US" dirty="0"/>
                        <a:t>Cedars-Sinai Anesthesiologists </a:t>
                      </a:r>
                    </a:p>
                  </a:txBody>
                  <a:tcPr/>
                </a:tc>
                <a:extLst>
                  <a:ext uri="{0D108BD9-81ED-4DB2-BD59-A6C34878D82A}">
                    <a16:rowId xmlns:a16="http://schemas.microsoft.com/office/drawing/2014/main" val="3876425749"/>
                  </a:ext>
                </a:extLst>
              </a:tr>
              <a:tr h="370840">
                <a:tc>
                  <a:txBody>
                    <a:bodyPr/>
                    <a:lstStyle/>
                    <a:p>
                      <a:r>
                        <a:rPr lang="en-US" dirty="0"/>
                        <a:t>Montefiore Medical Center</a:t>
                      </a:r>
                    </a:p>
                  </a:txBody>
                  <a:tcPr/>
                </a:tc>
                <a:tc>
                  <a:txBody>
                    <a:bodyPr/>
                    <a:lstStyle/>
                    <a:p>
                      <a:r>
                        <a:rPr lang="en-US" dirty="0"/>
                        <a:t>Southern Oregon – ED Physicians</a:t>
                      </a:r>
                    </a:p>
                  </a:txBody>
                  <a:tcPr/>
                </a:tc>
                <a:extLst>
                  <a:ext uri="{0D108BD9-81ED-4DB2-BD59-A6C34878D82A}">
                    <a16:rowId xmlns:a16="http://schemas.microsoft.com/office/drawing/2014/main" val="1472162695"/>
                  </a:ext>
                </a:extLst>
              </a:tr>
              <a:tr h="370840">
                <a:tc>
                  <a:txBody>
                    <a:bodyPr/>
                    <a:lstStyle/>
                    <a:p>
                      <a:r>
                        <a:rPr lang="en-US" dirty="0"/>
                        <a:t>Stanford Health Care</a:t>
                      </a:r>
                    </a:p>
                  </a:txBody>
                  <a:tcPr/>
                </a:tc>
                <a:tc>
                  <a:txBody>
                    <a:bodyPr/>
                    <a:lstStyle/>
                    <a:p>
                      <a:endParaRPr lang="en-US" dirty="0"/>
                    </a:p>
                  </a:txBody>
                  <a:tcPr/>
                </a:tc>
                <a:extLst>
                  <a:ext uri="{0D108BD9-81ED-4DB2-BD59-A6C34878D82A}">
                    <a16:rowId xmlns:a16="http://schemas.microsoft.com/office/drawing/2014/main" val="1695744862"/>
                  </a:ext>
                </a:extLst>
              </a:tr>
              <a:tr h="370840">
                <a:tc>
                  <a:txBody>
                    <a:bodyPr/>
                    <a:lstStyle/>
                    <a:p>
                      <a:r>
                        <a:rPr lang="en-US" dirty="0"/>
                        <a:t>University of Southern California - Keck</a:t>
                      </a:r>
                    </a:p>
                  </a:txBody>
                  <a:tcPr/>
                </a:tc>
                <a:tc>
                  <a:txBody>
                    <a:bodyPr/>
                    <a:lstStyle/>
                    <a:p>
                      <a:endParaRPr lang="en-US" dirty="0"/>
                    </a:p>
                  </a:txBody>
                  <a:tcPr/>
                </a:tc>
                <a:extLst>
                  <a:ext uri="{0D108BD9-81ED-4DB2-BD59-A6C34878D82A}">
                    <a16:rowId xmlns:a16="http://schemas.microsoft.com/office/drawing/2014/main" val="3683823137"/>
                  </a:ext>
                </a:extLst>
              </a:tr>
              <a:tr h="370840">
                <a:tc>
                  <a:txBody>
                    <a:bodyPr/>
                    <a:lstStyle/>
                    <a:p>
                      <a:r>
                        <a:rPr lang="en-US" dirty="0"/>
                        <a:t>UChicago</a:t>
                      </a:r>
                    </a:p>
                  </a:txBody>
                  <a:tcPr/>
                </a:tc>
                <a:tc>
                  <a:txBody>
                    <a:bodyPr/>
                    <a:lstStyle/>
                    <a:p>
                      <a:endParaRPr lang="en-US" dirty="0"/>
                    </a:p>
                  </a:txBody>
                  <a:tcPr/>
                </a:tc>
                <a:extLst>
                  <a:ext uri="{0D108BD9-81ED-4DB2-BD59-A6C34878D82A}">
                    <a16:rowId xmlns:a16="http://schemas.microsoft.com/office/drawing/2014/main" val="1011519390"/>
                  </a:ext>
                </a:extLst>
              </a:tr>
            </a:tbl>
          </a:graphicData>
        </a:graphic>
      </p:graphicFrame>
    </p:spTree>
    <p:extLst>
      <p:ext uri="{BB962C8B-B14F-4D97-AF65-F5344CB8AC3E}">
        <p14:creationId xmlns:p14="http://schemas.microsoft.com/office/powerpoint/2010/main" val="139246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E94059-9118-5040-811B-60FF0F499927}"/>
              </a:ext>
            </a:extLst>
          </p:cNvPr>
          <p:cNvSpPr>
            <a:spLocks noGrp="1"/>
          </p:cNvSpPr>
          <p:nvPr>
            <p:ph type="sldNum" sz="quarter" idx="10"/>
          </p:nvPr>
        </p:nvSpPr>
        <p:spPr/>
        <p:txBody>
          <a:bodyPr/>
          <a:lstStyle/>
          <a:p>
            <a:fld id="{DA05D499-8038-C642-91E0-FF7B8677CF19}" type="slidenum">
              <a:rPr lang="en-US" smtClean="0"/>
              <a:pPr/>
              <a:t>6</a:t>
            </a:fld>
            <a:endParaRPr lang="en-US"/>
          </a:p>
        </p:txBody>
      </p:sp>
      <p:sp>
        <p:nvSpPr>
          <p:cNvPr id="3" name="Title 2">
            <a:extLst>
              <a:ext uri="{FF2B5EF4-FFF2-40B4-BE49-F238E27FC236}">
                <a16:creationId xmlns:a16="http://schemas.microsoft.com/office/drawing/2014/main" id="{26A7F8A8-C148-F583-52F7-0D3968FEDE4D}"/>
              </a:ext>
            </a:extLst>
          </p:cNvPr>
          <p:cNvSpPr>
            <a:spLocks noGrp="1"/>
          </p:cNvSpPr>
          <p:nvPr>
            <p:ph type="title"/>
          </p:nvPr>
        </p:nvSpPr>
        <p:spPr/>
        <p:txBody>
          <a:bodyPr/>
          <a:lstStyle/>
          <a:p>
            <a:r>
              <a:rPr lang="en-US" dirty="0"/>
              <a:t>Unionization Landscape</a:t>
            </a:r>
          </a:p>
        </p:txBody>
      </p:sp>
      <p:sp>
        <p:nvSpPr>
          <p:cNvPr id="4" name="Content Placeholder 3">
            <a:extLst>
              <a:ext uri="{FF2B5EF4-FFF2-40B4-BE49-F238E27FC236}">
                <a16:creationId xmlns:a16="http://schemas.microsoft.com/office/drawing/2014/main" id="{19251651-3CD0-21DA-3459-369E4CF5DAB8}"/>
              </a:ext>
            </a:extLst>
          </p:cNvPr>
          <p:cNvSpPr>
            <a:spLocks noGrp="1"/>
          </p:cNvSpPr>
          <p:nvPr>
            <p:ph idx="1"/>
          </p:nvPr>
        </p:nvSpPr>
        <p:spPr/>
        <p:txBody>
          <a:bodyPr>
            <a:noAutofit/>
          </a:bodyPr>
          <a:lstStyle/>
          <a:p>
            <a:pPr>
              <a:lnSpc>
                <a:spcPct val="107000"/>
              </a:lnSpc>
              <a:spcAft>
                <a:spcPts val="0"/>
              </a:spcAft>
            </a:pPr>
            <a:r>
              <a:rPr lang="en-US" dirty="0">
                <a:effectLst/>
                <a:latin typeface="Aptos" panose="020B0004020202020204" pitchFamily="34" charset="0"/>
                <a:ea typeface="Aptos" panose="020B0004020202020204" pitchFamily="34" charset="0"/>
                <a:cs typeface="Times New Roman" panose="02020603050405020304" pitchFamily="18" charset="0"/>
              </a:rPr>
              <a:t>Residents have been successful in negotiations around wage increases, health insurance, retirement contributions, parental leave, and work hours.</a:t>
            </a:r>
          </a:p>
          <a:p>
            <a:pPr lvl="1">
              <a:lnSpc>
                <a:spcPct val="107000"/>
              </a:lnSpc>
              <a:spcAft>
                <a:spcPts val="0"/>
              </a:spcAft>
            </a:pPr>
            <a:r>
              <a:rPr lang="en-US" dirty="0">
                <a:effectLst/>
                <a:latin typeface="Aptos" panose="020B0004020202020204" pitchFamily="34" charset="0"/>
                <a:ea typeface="Aptos" panose="020B0004020202020204" pitchFamily="34" charset="0"/>
                <a:cs typeface="Times New Roman" panose="02020603050405020304" pitchFamily="18" charset="0"/>
              </a:rPr>
              <a:t>Ripple effect to non-union institutions: E.g., 8-week parental leave</a:t>
            </a:r>
          </a:p>
          <a:p>
            <a:pPr>
              <a:lnSpc>
                <a:spcPct val="107000"/>
              </a:lnSpc>
              <a:spcAft>
                <a:spcPts val="0"/>
              </a:spcAft>
            </a:pPr>
            <a:r>
              <a:rPr lang="en-US" dirty="0">
                <a:effectLst/>
                <a:latin typeface="Aptos" panose="020B0004020202020204" pitchFamily="34" charset="0"/>
                <a:ea typeface="Aptos" panose="020B0004020202020204" pitchFamily="34" charset="0"/>
                <a:cs typeface="Times New Roman" panose="02020603050405020304" pitchFamily="18" charset="0"/>
              </a:rPr>
              <a:t>Employed physicians cite staffing levels as a primary driver of unionization</a:t>
            </a:r>
          </a:p>
          <a:p>
            <a:pPr lvl="1">
              <a:lnSpc>
                <a:spcPct val="107000"/>
              </a:lnSpc>
              <a:spcAft>
                <a:spcPts val="0"/>
              </a:spcAft>
            </a:pPr>
            <a:r>
              <a:rPr lang="en-US" dirty="0">
                <a:effectLst/>
                <a:latin typeface="Aptos" panose="020B0004020202020204" pitchFamily="34" charset="0"/>
                <a:ea typeface="Aptos" panose="020B0004020202020204" pitchFamily="34" charset="0"/>
                <a:cs typeface="Times New Roman" panose="02020603050405020304" pitchFamily="18" charset="0"/>
              </a:rPr>
              <a:t>Note nursing unions in the news as systems can’t meet the staffing ratios to which they agreed </a:t>
            </a:r>
          </a:p>
          <a:p>
            <a:pPr>
              <a:lnSpc>
                <a:spcPct val="107000"/>
              </a:lnSpc>
              <a:spcAft>
                <a:spcPts val="800"/>
              </a:spcAft>
            </a:pPr>
            <a:r>
              <a:rPr lang="en-US" dirty="0">
                <a:effectLst/>
                <a:latin typeface="Aptos" panose="020B0004020202020204" pitchFamily="34" charset="0"/>
                <a:ea typeface="Aptos" panose="020B0004020202020204" pitchFamily="34" charset="0"/>
                <a:cs typeface="Times New Roman" panose="02020603050405020304" pitchFamily="18" charset="0"/>
              </a:rPr>
              <a:t>Research of all healthcare unions suggests that unionized healthcare workers have higher weekly earnings and better noncash benefits (e.g., pension and employer-paid full-premium health plan), but higher weekly work hours—for physicians, no significant difference. </a:t>
            </a:r>
          </a:p>
        </p:txBody>
      </p:sp>
    </p:spTree>
    <p:extLst>
      <p:ext uri="{BB962C8B-B14F-4D97-AF65-F5344CB8AC3E}">
        <p14:creationId xmlns:p14="http://schemas.microsoft.com/office/powerpoint/2010/main" val="400030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3C724-FC2D-DE70-ACB9-396DE104E994}"/>
              </a:ext>
            </a:extLst>
          </p:cNvPr>
          <p:cNvSpPr>
            <a:spLocks noGrp="1"/>
          </p:cNvSpPr>
          <p:nvPr>
            <p:ph type="sldNum" sz="quarter" idx="10"/>
          </p:nvPr>
        </p:nvSpPr>
        <p:spPr/>
        <p:txBody>
          <a:bodyPr/>
          <a:lstStyle/>
          <a:p>
            <a:fld id="{DA05D499-8038-C642-91E0-FF7B8677CF19}" type="slidenum">
              <a:rPr lang="en-US" smtClean="0"/>
              <a:pPr/>
              <a:t>7</a:t>
            </a:fld>
            <a:endParaRPr lang="en-US"/>
          </a:p>
        </p:txBody>
      </p:sp>
      <p:sp>
        <p:nvSpPr>
          <p:cNvPr id="3" name="Title 2">
            <a:extLst>
              <a:ext uri="{FF2B5EF4-FFF2-40B4-BE49-F238E27FC236}">
                <a16:creationId xmlns:a16="http://schemas.microsoft.com/office/drawing/2014/main" id="{1C4BECFB-C15C-EA4E-5835-0A0DB8C4B645}"/>
              </a:ext>
            </a:extLst>
          </p:cNvPr>
          <p:cNvSpPr>
            <a:spLocks noGrp="1"/>
          </p:cNvSpPr>
          <p:nvPr>
            <p:ph type="title"/>
          </p:nvPr>
        </p:nvSpPr>
        <p:spPr/>
        <p:txBody>
          <a:bodyPr/>
          <a:lstStyle/>
          <a:p>
            <a:r>
              <a:rPr lang="en-US" dirty="0"/>
              <a:t>“Supervisor” status </a:t>
            </a:r>
          </a:p>
        </p:txBody>
      </p:sp>
      <p:sp>
        <p:nvSpPr>
          <p:cNvPr id="4" name="Content Placeholder 3">
            <a:extLst>
              <a:ext uri="{FF2B5EF4-FFF2-40B4-BE49-F238E27FC236}">
                <a16:creationId xmlns:a16="http://schemas.microsoft.com/office/drawing/2014/main" id="{1887C721-8807-27A5-DB74-56189A97462F}"/>
              </a:ext>
            </a:extLst>
          </p:cNvPr>
          <p:cNvSpPr>
            <a:spLocks noGrp="1"/>
          </p:cNvSpPr>
          <p:nvPr>
            <p:ph idx="1"/>
          </p:nvPr>
        </p:nvSpPr>
        <p:spPr/>
        <p:txBody>
          <a:bodyPr>
            <a:normAutofit fontScale="25000" lnSpcReduction="20000"/>
          </a:bodyPr>
          <a:lstStyle/>
          <a:p>
            <a:pPr>
              <a:spcBef>
                <a:spcPts val="600"/>
              </a:spcBef>
              <a:spcAft>
                <a:spcPts val="0"/>
              </a:spcAft>
            </a:pPr>
            <a:r>
              <a:rPr lang="en-US" sz="6400" b="1" i="1" dirty="0">
                <a:solidFill>
                  <a:srgbClr val="595959"/>
                </a:solidFill>
                <a:effectLst/>
                <a:latin typeface="Aptos" panose="020B0004020202020204" pitchFamily="34" charset="0"/>
                <a:ea typeface="Times New Roman" panose="02020603050405020304" pitchFamily="18" charset="0"/>
              </a:rPr>
              <a:t>Piedmont Health Services Medical Providers United (2022)</a:t>
            </a:r>
            <a:r>
              <a:rPr lang="en-US" sz="6400" i="1" dirty="0">
                <a:solidFill>
                  <a:srgbClr val="595959"/>
                </a:solidFill>
                <a:effectLst/>
                <a:latin typeface="Aptos" panose="020B0004020202020204" pitchFamily="34" charset="0"/>
                <a:ea typeface="Times New Roman" panose="02020603050405020304" pitchFamily="18" charset="0"/>
              </a:rPr>
              <a:t>, 10-RC-286648, Decision and Direction of Election (DDE): </a:t>
            </a:r>
            <a:r>
              <a:rPr lang="en-US" sz="6400" dirty="0">
                <a:solidFill>
                  <a:srgbClr val="595959"/>
                </a:solidFill>
                <a:effectLst/>
                <a:latin typeface="Aptos" panose="020B0004020202020204" pitchFamily="34" charset="0"/>
                <a:ea typeface="Times New Roman" panose="02020603050405020304" pitchFamily="18" charset="0"/>
              </a:rPr>
              <a:t>physicians are not supervisors under the NLRA simply by virtue of their position in the healthcare institution. physicians will not automatically be considered supervisors under the NLRA.</a:t>
            </a:r>
          </a:p>
          <a:p>
            <a:pPr marL="0" indent="0">
              <a:spcBef>
                <a:spcPts val="600"/>
              </a:spcBef>
              <a:spcAft>
                <a:spcPts val="0"/>
              </a:spcAft>
              <a:buNone/>
            </a:pPr>
            <a:endParaRPr lang="en-US" sz="6400" dirty="0">
              <a:solidFill>
                <a:srgbClr val="595959"/>
              </a:solidFill>
              <a:effectLst/>
              <a:latin typeface="Aptos" panose="020B0004020202020204" pitchFamily="34" charset="0"/>
              <a:ea typeface="Times New Roman" panose="02020603050405020304" pitchFamily="18" charset="0"/>
            </a:endParaRPr>
          </a:p>
          <a:p>
            <a:pPr>
              <a:spcBef>
                <a:spcPts val="600"/>
              </a:spcBef>
              <a:spcAft>
                <a:spcPts val="0"/>
              </a:spcAft>
            </a:pPr>
            <a:r>
              <a:rPr lang="en-US" sz="6400" b="1" i="1" dirty="0">
                <a:latin typeface="Aptos" panose="020B0004020202020204" pitchFamily="34" charset="0"/>
              </a:rPr>
              <a:t>ALLINA HEALTH D/B/A MERCY— UNITY CAMPUS (2023)</a:t>
            </a:r>
            <a:r>
              <a:rPr lang="en-US" sz="6400" i="1" dirty="0">
                <a:latin typeface="Aptos" panose="020B0004020202020204" pitchFamily="34" charset="0"/>
              </a:rPr>
              <a:t>, 18-RC-312132</a:t>
            </a:r>
            <a:r>
              <a:rPr lang="en-US" sz="6400" dirty="0">
                <a:latin typeface="Aptos" panose="020B0004020202020204" pitchFamily="34" charset="0"/>
              </a:rPr>
              <a:t>: a Chief of Staff and member of the Medical Executive Committee was not a supervisor, in part because she did not make final decisions on the hiring process and did not have the authority to impose discipline.</a:t>
            </a:r>
          </a:p>
          <a:p>
            <a:pPr lvl="1">
              <a:spcBef>
                <a:spcPts val="600"/>
              </a:spcBef>
              <a:spcAft>
                <a:spcPts val="0"/>
              </a:spcAft>
            </a:pPr>
            <a:r>
              <a:rPr lang="en-US" sz="6400" dirty="0">
                <a:latin typeface="Aptos" panose="020B0004020202020204" pitchFamily="34" charset="0"/>
              </a:rPr>
              <a:t>NLRA  “requires … evidence of actual supervisory authority visibly translated into tangible examples demonstrating the existence of such authority.” </a:t>
            </a:r>
          </a:p>
          <a:p>
            <a:pPr lvl="1">
              <a:spcBef>
                <a:spcPts val="600"/>
              </a:spcBef>
              <a:spcAft>
                <a:spcPts val="0"/>
              </a:spcAft>
            </a:pPr>
            <a:r>
              <a:rPr lang="en-US" sz="6400" dirty="0">
                <a:latin typeface="Aptos" panose="020B0004020202020204" pitchFamily="34" charset="0"/>
              </a:rPr>
              <a:t>“The evidence must be detailed and specific, particularly with respect to the factors weighed or balanced in exercising putative supervisory authority, in order to establish independent judgment.”</a:t>
            </a:r>
          </a:p>
          <a:p>
            <a:pPr lvl="1">
              <a:spcAft>
                <a:spcPts val="0"/>
              </a:spcAft>
            </a:pPr>
            <a:endParaRPr lang="en-US"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721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D3254D-F31C-77BE-9CCB-42DE8E6DFF0D}"/>
              </a:ext>
            </a:extLst>
          </p:cNvPr>
          <p:cNvSpPr>
            <a:spLocks noGrp="1"/>
          </p:cNvSpPr>
          <p:nvPr>
            <p:ph type="sldNum" sz="quarter" idx="10"/>
          </p:nvPr>
        </p:nvSpPr>
        <p:spPr/>
        <p:txBody>
          <a:bodyPr/>
          <a:lstStyle/>
          <a:p>
            <a:fld id="{DA05D499-8038-C642-91E0-FF7B8677CF19}" type="slidenum">
              <a:rPr lang="en-US" smtClean="0"/>
              <a:pPr/>
              <a:t>8</a:t>
            </a:fld>
            <a:endParaRPr lang="en-US"/>
          </a:p>
        </p:txBody>
      </p:sp>
      <p:sp>
        <p:nvSpPr>
          <p:cNvPr id="3" name="Title 2">
            <a:extLst>
              <a:ext uri="{FF2B5EF4-FFF2-40B4-BE49-F238E27FC236}">
                <a16:creationId xmlns:a16="http://schemas.microsoft.com/office/drawing/2014/main" id="{BAB93DFD-7CA5-18DC-6983-8FED67FF0BEC}"/>
              </a:ext>
            </a:extLst>
          </p:cNvPr>
          <p:cNvSpPr>
            <a:spLocks noGrp="1"/>
          </p:cNvSpPr>
          <p:nvPr>
            <p:ph type="title"/>
          </p:nvPr>
        </p:nvSpPr>
        <p:spPr/>
        <p:txBody>
          <a:bodyPr/>
          <a:lstStyle/>
          <a:p>
            <a:r>
              <a:rPr lang="en-US" dirty="0"/>
              <a:t>Outstanding considerations	</a:t>
            </a:r>
          </a:p>
        </p:txBody>
      </p:sp>
      <p:sp>
        <p:nvSpPr>
          <p:cNvPr id="4" name="Content Placeholder 3">
            <a:extLst>
              <a:ext uri="{FF2B5EF4-FFF2-40B4-BE49-F238E27FC236}">
                <a16:creationId xmlns:a16="http://schemas.microsoft.com/office/drawing/2014/main" id="{BE696F31-8EB7-DB1D-813C-EA870B23690E}"/>
              </a:ext>
            </a:extLst>
          </p:cNvPr>
          <p:cNvSpPr>
            <a:spLocks noGrp="1"/>
          </p:cNvSpPr>
          <p:nvPr>
            <p:ph idx="1"/>
          </p:nvPr>
        </p:nvSpPr>
        <p:spPr/>
        <p:txBody>
          <a:bodyPr/>
          <a:lstStyle/>
          <a:p>
            <a:r>
              <a:rPr lang="en-US" dirty="0"/>
              <a:t>What is the scope of negotiations – can unionization help physicians address the moral injury?</a:t>
            </a:r>
          </a:p>
          <a:p>
            <a:pPr lvl="1"/>
            <a:r>
              <a:rPr lang="en-US" dirty="0"/>
              <a:t>E.g., physicians often express interest in negotiating terms of insurance contracts </a:t>
            </a:r>
          </a:p>
          <a:p>
            <a:r>
              <a:rPr lang="en-US" dirty="0"/>
              <a:t>Are there conflict of interest concerns where unions include non-physicians (e.g., NPs/PAs)? </a:t>
            </a:r>
          </a:p>
          <a:p>
            <a:r>
              <a:rPr lang="en-US" dirty="0"/>
              <a:t>What leverage and bargaining power to avoid interruptions in patient care? (AMA CEJA is researching) </a:t>
            </a:r>
          </a:p>
          <a:p>
            <a:r>
              <a:rPr lang="en-US" dirty="0"/>
              <a:t>What is the role of the medical society?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4507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853B2FC-9DAE-C152-35E8-5D7296AA0D25}"/>
              </a:ext>
            </a:extLst>
          </p:cNvPr>
          <p:cNvSpPr>
            <a:spLocks noGrp="1"/>
          </p:cNvSpPr>
          <p:nvPr>
            <p:ph type="title"/>
          </p:nvPr>
        </p:nvSpPr>
        <p:spPr>
          <a:xfrm>
            <a:off x="350041" y="440141"/>
            <a:ext cx="2401025" cy="2540623"/>
          </a:xfrm>
        </p:spPr>
        <p:txBody>
          <a:bodyPr vert="horz" lIns="91440" tIns="45720" rIns="91440" bIns="45720" rtlCol="0" anchor="b">
            <a:normAutofit/>
          </a:bodyPr>
          <a:lstStyle/>
          <a:p>
            <a:pPr algn="r">
              <a:lnSpc>
                <a:spcPct val="90000"/>
              </a:lnSpc>
            </a:pPr>
            <a:r>
              <a:rPr lang="en-US" sz="3000" kern="1200">
                <a:solidFill>
                  <a:srgbClr val="FFFFFF"/>
                </a:solidFill>
                <a:latin typeface="+mj-lt"/>
                <a:ea typeface="+mj-ea"/>
                <a:cs typeface="+mj-cs"/>
              </a:rPr>
              <a:t>AMA Advocacy Issue Brief – Physician Unions</a:t>
            </a:r>
          </a:p>
        </p:txBody>
      </p:sp>
      <p:sp>
        <p:nvSpPr>
          <p:cNvPr id="4" name="Content Placeholder 3">
            <a:extLst>
              <a:ext uri="{FF2B5EF4-FFF2-40B4-BE49-F238E27FC236}">
                <a16:creationId xmlns:a16="http://schemas.microsoft.com/office/drawing/2014/main" id="{12C76F64-1A61-CACD-6ABE-382A2BADADC0}"/>
              </a:ext>
            </a:extLst>
          </p:cNvPr>
          <p:cNvSpPr>
            <a:spLocks noGrp="1"/>
          </p:cNvSpPr>
          <p:nvPr>
            <p:ph idx="1"/>
          </p:nvPr>
        </p:nvSpPr>
        <p:spPr>
          <a:xfrm>
            <a:off x="3101106" y="-7606"/>
            <a:ext cx="6013175" cy="1187050"/>
          </a:xfrm>
        </p:spPr>
        <p:txBody>
          <a:bodyPr vert="horz" lIns="91440" tIns="45720" rIns="91440" bIns="45720" rtlCol="0" anchor="ctr">
            <a:normAutofit/>
          </a:bodyPr>
          <a:lstStyle/>
          <a:p>
            <a:pPr marL="0" indent="0">
              <a:lnSpc>
                <a:spcPct val="90000"/>
              </a:lnSpc>
              <a:buNone/>
            </a:pPr>
            <a:r>
              <a:rPr lang="en-US" sz="1500" dirty="0">
                <a:solidFill>
                  <a:schemeClr val="tx1"/>
                </a:solidFill>
                <a:latin typeface="+mn-lt"/>
                <a:ea typeface="+mn-ea"/>
                <a:cs typeface="+mn-cs"/>
              </a:rPr>
              <a:t>Find AMA’s Advocacy Issue Brief on Collective Bargaining here: </a:t>
            </a:r>
            <a:r>
              <a:rPr lang="en-US" sz="1500" dirty="0">
                <a:solidFill>
                  <a:schemeClr val="tx1"/>
                </a:solidFill>
                <a:latin typeface="+mn-lt"/>
                <a:ea typeface="+mn-ea"/>
                <a:cs typeface="+mn-cs"/>
                <a:hlinkClick r:id="rId2"/>
              </a:rPr>
              <a:t>https://www.ama-assn.org/system/files/advocacy-issue-brief-physician-unions.pdf</a:t>
            </a:r>
            <a:endParaRPr lang="en-US" sz="1500" dirty="0">
              <a:solidFill>
                <a:schemeClr val="tx1"/>
              </a:solidFill>
              <a:latin typeface="+mn-lt"/>
              <a:ea typeface="+mn-ea"/>
              <a:cs typeface="+mn-cs"/>
            </a:endParaRPr>
          </a:p>
          <a:p>
            <a:pPr>
              <a:lnSpc>
                <a:spcPct val="90000"/>
              </a:lnSpc>
              <a:buFont typeface="Arial" panose="020B0604020202020204" pitchFamily="34" charset="0"/>
              <a:buChar char="•"/>
            </a:pPr>
            <a:endParaRPr lang="en-US" sz="1500" dirty="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E8D6F09F-9D08-D415-84A4-338FAAA0E100}"/>
              </a:ext>
            </a:extLst>
          </p:cNvPr>
          <p:cNvPicPr>
            <a:picLocks noChangeAspect="1"/>
          </p:cNvPicPr>
          <p:nvPr/>
        </p:nvPicPr>
        <p:blipFill>
          <a:blip r:embed="rId3"/>
          <a:stretch>
            <a:fillRect/>
          </a:stretch>
        </p:blipFill>
        <p:spPr>
          <a:xfrm>
            <a:off x="3847402" y="881493"/>
            <a:ext cx="4653528" cy="4269610"/>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6DD65364-1AEA-7452-F75E-E1D6824D6431}"/>
              </a:ext>
            </a:extLst>
          </p:cNvPr>
          <p:cNvSpPr>
            <a:spLocks noGrp="1"/>
          </p:cNvSpPr>
          <p:nvPr>
            <p:ph type="sldNum" sz="quarter" idx="10"/>
          </p:nvPr>
        </p:nvSpPr>
        <p:spPr>
          <a:xfrm>
            <a:off x="8778240" y="4841748"/>
            <a:ext cx="336042" cy="273843"/>
          </a:xfrm>
        </p:spPr>
        <p:txBody>
          <a:bodyPr vert="horz" lIns="91440" tIns="45720" rIns="91440" bIns="45720" rtlCol="0" anchor="ctr">
            <a:normAutofit/>
          </a:bodyPr>
          <a:lstStyle/>
          <a:p>
            <a:pPr algn="r" defTabSz="914400">
              <a:spcAft>
                <a:spcPts val="600"/>
              </a:spcAft>
            </a:pPr>
            <a:fld id="{DA05D499-8038-C642-91E0-FF7B8677CF19}" type="slidenum">
              <a:rPr lang="en-US" sz="800">
                <a:solidFill>
                  <a:schemeClr val="tx1">
                    <a:lumMod val="50000"/>
                    <a:lumOff val="50000"/>
                  </a:schemeClr>
                </a:solidFill>
                <a:latin typeface="+mn-lt"/>
                <a:ea typeface="+mn-ea"/>
                <a:cs typeface="+mn-cs"/>
              </a:rPr>
              <a:pPr algn="r" defTabSz="914400">
                <a:spcAft>
                  <a:spcPts val="600"/>
                </a:spcAft>
              </a:pPr>
              <a:t>9</a:t>
            </a:fld>
            <a:endParaRPr lang="en-US" sz="80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4101766746"/>
      </p:ext>
    </p:extLst>
  </p:cSld>
  <p:clrMapOvr>
    <a:masterClrMapping/>
  </p:clrMapOvr>
</p:sld>
</file>

<file path=ppt/theme/theme1.xml><?xml version="1.0" encoding="utf-8"?>
<a:theme xmlns:a="http://schemas.openxmlformats.org/drawingml/2006/main" name="Custom Design">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ebce4f-d2b3-49b4-b0dc-4f8cc5f24958">
      <UserInfo>
        <DisplayName>Mae Koen</DisplayName>
        <AccountId>681</AccountId>
        <AccountType/>
      </UserInfo>
    </SharedWithUsers>
    <TaxCatchAll xmlns="83ebce4f-d2b3-49b4-b0dc-4f8cc5f24958" xsi:nil="true"/>
    <lcf76f155ced4ddcb4097134ff3c332f xmlns="dbe4802c-fa7e-493c-9d23-852354079e6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3727AFF1DF3E4EA8041DD4F068955E" ma:contentTypeVersion="18" ma:contentTypeDescription="Create a new document." ma:contentTypeScope="" ma:versionID="16abd74deadcbd73bb619c01289b0d9c">
  <xsd:schema xmlns:xsd="http://www.w3.org/2001/XMLSchema" xmlns:xs="http://www.w3.org/2001/XMLSchema" xmlns:p="http://schemas.microsoft.com/office/2006/metadata/properties" xmlns:ns2="dbe4802c-fa7e-493c-9d23-852354079e6c" xmlns:ns3="83ebce4f-d2b3-49b4-b0dc-4f8cc5f24958" targetNamespace="http://schemas.microsoft.com/office/2006/metadata/properties" ma:root="true" ma:fieldsID="2f242e6dfc1dfc54b3a9fb186f7c0404" ns2:_="" ns3:_="">
    <xsd:import namespace="dbe4802c-fa7e-493c-9d23-852354079e6c"/>
    <xsd:import namespace="83ebce4f-d2b3-49b4-b0dc-4f8cc5f249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4802c-fa7e-493c-9d23-852354079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21ec54-5c1f-4323-b38e-9ab34920d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ebce4f-d2b3-49b4-b0dc-4f8cc5f2495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41047d-f8db-49e4-a686-54d7950fadb2}" ma:internalName="TaxCatchAll" ma:showField="CatchAllData" ma:web="83ebce4f-d2b3-49b4-b0dc-4f8cc5f249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BD1D7F-6FC9-4604-88C5-59B6546180B4}">
  <ds:schemaRefs>
    <ds:schemaRef ds:uri="http://purl.org/dc/elements/1.1/"/>
    <ds:schemaRef ds:uri="http://schemas.microsoft.com/office/2006/metadata/properties"/>
    <ds:schemaRef ds:uri="347eb58b-9829-4dcf-afe6-9117afd8b32f"/>
    <ds:schemaRef ds:uri="http://purl.org/dc/terms/"/>
    <ds:schemaRef ds:uri="http://schemas.microsoft.com/office/2006/documentManagement/types"/>
    <ds:schemaRef ds:uri="http://schemas.microsoft.com/office/infopath/2007/PartnerControls"/>
    <ds:schemaRef ds:uri="827222cb-f138-4cec-963a-8b0f590b44fe"/>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1D530A2-256B-41EF-A08E-7D94DCAFE281}"/>
</file>

<file path=customXml/itemProps3.xml><?xml version="1.0" encoding="utf-8"?>
<ds:datastoreItem xmlns:ds="http://schemas.openxmlformats.org/officeDocument/2006/customXml" ds:itemID="{681B741A-BD97-4A45-B4AE-C102BADE9E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3440</TotalTime>
  <Words>741</Words>
  <Application>Microsoft Office PowerPoint</Application>
  <PresentationFormat>On-screen Show (16:9)</PresentationFormat>
  <Paragraphs>84</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Symbol</vt:lpstr>
      <vt:lpstr>Times New Roman</vt:lpstr>
      <vt:lpstr>Custom Design</vt:lpstr>
      <vt:lpstr>Physician Unions</vt:lpstr>
      <vt:lpstr>AMA policy on physician unions</vt:lpstr>
      <vt:lpstr>AMA Research: practice ownership is declining</vt:lpstr>
      <vt:lpstr>Unionization Landscape</vt:lpstr>
      <vt:lpstr>Unionization Landscape</vt:lpstr>
      <vt:lpstr>Unionization Landscape</vt:lpstr>
      <vt:lpstr>“Supervisor” status </vt:lpstr>
      <vt:lpstr>Outstanding considerations </vt:lpstr>
      <vt:lpstr>AMA Advocacy Issue Brief – Physician Unions</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Molly Reese</cp:lastModifiedBy>
  <cp:revision>24</cp:revision>
  <cp:lastPrinted>2017-06-01T18:47:25Z</cp:lastPrinted>
  <dcterms:created xsi:type="dcterms:W3CDTF">2013-07-16T20:36:18Z</dcterms:created>
  <dcterms:modified xsi:type="dcterms:W3CDTF">2024-09-23T16:24:17Z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0x0101005E1CCBA65053F04188BF46954FAF508F</vt:lpwstr>
  </property>
</Properties>
</file>